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3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2" r:id="rId3"/>
    <p:sldId id="262" r:id="rId4"/>
    <p:sldId id="274" r:id="rId5"/>
    <p:sldId id="267" r:id="rId6"/>
    <p:sldId id="275" r:id="rId7"/>
    <p:sldId id="263" r:id="rId8"/>
    <p:sldId id="276" r:id="rId9"/>
    <p:sldId id="264" r:id="rId10"/>
    <p:sldId id="265" r:id="rId11"/>
    <p:sldId id="280" r:id="rId12"/>
    <p:sldId id="277" r:id="rId13"/>
    <p:sldId id="269" r:id="rId14"/>
    <p:sldId id="281" r:id="rId15"/>
    <p:sldId id="288" r:id="rId16"/>
    <p:sldId id="289" r:id="rId17"/>
    <p:sldId id="291" r:id="rId18"/>
    <p:sldId id="271" r:id="rId19"/>
  </p:sldIdLst>
  <p:sldSz cx="10693400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83"/>
    <p:restoredTop sz="94679"/>
  </p:normalViewPr>
  <p:slideViewPr>
    <p:cSldViewPr>
      <p:cViewPr varScale="1">
        <p:scale>
          <a:sx n="181" d="100"/>
          <a:sy n="181" d="100"/>
        </p:scale>
        <p:origin x="936" y="1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DEAEC-4F4C-6646-809C-9BE1D1F75631}" type="datetimeFigureOut">
              <a:rPr lang="x-none" smtClean="0"/>
              <a:t>2. 04. 21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30546-2100-9343-8FF5-4FA7913E310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52366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F30546-2100-9343-8FF5-4FA7913E310D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7421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0" i="0">
                <a:solidFill>
                  <a:srgbClr val="231F2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0" i="0">
                <a:solidFill>
                  <a:srgbClr val="231F2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150" b="0" i="0">
                <a:solidFill>
                  <a:srgbClr val="231F2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-64904"/>
            <a:ext cx="9804400" cy="1901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150" b="0" i="0">
                <a:solidFill>
                  <a:srgbClr val="231F2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62520" y="3065173"/>
            <a:ext cx="8968358" cy="3014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4/2/21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hyperlink" Target="http://www.sripzdravje-medicina.si/" TargetMode="External"/><Relationship Id="rId6" Type="http://schemas.openxmlformats.org/officeDocument/2006/relationships/image" Target="../media/image4.tiff"/><Relationship Id="rId7" Type="http://schemas.openxmlformats.org/officeDocument/2006/relationships/image" Target="../media/image5.tiff"/><Relationship Id="rId8" Type="http://schemas.openxmlformats.org/officeDocument/2006/relationships/image" Target="../media/image6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tiff"/><Relationship Id="rId6" Type="http://schemas.openxmlformats.org/officeDocument/2006/relationships/image" Target="../media/image5.tiff"/><Relationship Id="rId7" Type="http://schemas.openxmlformats.org/officeDocument/2006/relationships/image" Target="../media/image6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tiff"/><Relationship Id="rId6" Type="http://schemas.openxmlformats.org/officeDocument/2006/relationships/image" Target="../media/image5.tiff"/><Relationship Id="rId7" Type="http://schemas.openxmlformats.org/officeDocument/2006/relationships/image" Target="../media/image6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jpg"/><Relationship Id="rId14" Type="http://schemas.openxmlformats.org/officeDocument/2006/relationships/image" Target="../media/image15.png"/><Relationship Id="rId15" Type="http://schemas.openxmlformats.org/officeDocument/2006/relationships/image" Target="../media/image16.png"/><Relationship Id="rId16" Type="http://schemas.openxmlformats.org/officeDocument/2006/relationships/image" Target="../media/image17.jpeg"/><Relationship Id="rId17" Type="http://schemas.openxmlformats.org/officeDocument/2006/relationships/image" Target="../media/image18.png"/><Relationship Id="rId18" Type="http://schemas.openxmlformats.org/officeDocument/2006/relationships/image" Target="../media/image31.jpg"/><Relationship Id="rId19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e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6" Type="http://schemas.openxmlformats.org/officeDocument/2006/relationships/image" Target="../media/image3.png"/><Relationship Id="rId7" Type="http://schemas.openxmlformats.org/officeDocument/2006/relationships/image" Target="../media/image5.tiff"/><Relationship Id="rId8" Type="http://schemas.openxmlformats.org/officeDocument/2006/relationships/image" Target="../media/image6.tiff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5" Type="http://schemas.openxmlformats.org/officeDocument/2006/relationships/image" Target="../media/image1.png"/><Relationship Id="rId6" Type="http://schemas.openxmlformats.org/officeDocument/2006/relationships/image" Target="../media/image2.jp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jpg"/><Relationship Id="rId12" Type="http://schemas.openxmlformats.org/officeDocument/2006/relationships/image" Target="../media/image12.jpg"/><Relationship Id="rId13" Type="http://schemas.openxmlformats.org/officeDocument/2006/relationships/image" Target="../media/image13.jpg"/><Relationship Id="rId14" Type="http://schemas.openxmlformats.org/officeDocument/2006/relationships/image" Target="../media/image14.tif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Relationship Id="rId4" Type="http://schemas.openxmlformats.org/officeDocument/2006/relationships/image" Target="../media/image1.png"/><Relationship Id="rId5" Type="http://schemas.openxmlformats.org/officeDocument/2006/relationships/image" Target="../media/image2.jpg"/><Relationship Id="rId6" Type="http://schemas.openxmlformats.org/officeDocument/2006/relationships/image" Target="../media/image3.png"/><Relationship Id="rId7" Type="http://schemas.openxmlformats.org/officeDocument/2006/relationships/image" Target="../media/image7.jpg"/><Relationship Id="rId8" Type="http://schemas.openxmlformats.org/officeDocument/2006/relationships/image" Target="../media/image8.jpg"/><Relationship Id="rId9" Type="http://schemas.openxmlformats.org/officeDocument/2006/relationships/image" Target="../media/image9.jpg"/><Relationship Id="rId10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8A709F3-A93D-1E47-A2F8-A80528948CDE}"/>
              </a:ext>
            </a:extLst>
          </p:cNvPr>
          <p:cNvSpPr txBox="1"/>
          <p:nvPr/>
        </p:nvSpPr>
        <p:spPr>
          <a:xfrm>
            <a:off x="2290662" y="3196951"/>
            <a:ext cx="65268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SRIP </a:t>
            </a:r>
            <a:r>
              <a:rPr lang="en-US" sz="4800" dirty="0" err="1">
                <a:solidFill>
                  <a:srgbClr val="0070C0"/>
                </a:solidFill>
              </a:rPr>
              <a:t>Zdravje</a:t>
            </a:r>
            <a:r>
              <a:rPr lang="en-US" sz="4800" dirty="0">
                <a:solidFill>
                  <a:srgbClr val="0070C0"/>
                </a:solidFill>
              </a:rPr>
              <a:t> </a:t>
            </a:r>
            <a:r>
              <a:rPr lang="en-US" sz="4800" dirty="0" smtClean="0">
                <a:solidFill>
                  <a:srgbClr val="0070C0"/>
                </a:solidFill>
              </a:rPr>
              <a:t>– </a:t>
            </a:r>
            <a:r>
              <a:rPr lang="en-US" sz="4800" dirty="0" err="1" smtClean="0">
                <a:solidFill>
                  <a:srgbClr val="0070C0"/>
                </a:solidFill>
              </a:rPr>
              <a:t>medicina</a:t>
            </a:r>
            <a:endParaRPr lang="en-US" sz="4800" dirty="0" smtClean="0">
              <a:solidFill>
                <a:srgbClr val="0070C0"/>
              </a:solidFill>
            </a:endParaRPr>
          </a:p>
          <a:p>
            <a:endParaRPr lang="en-US" sz="4800" dirty="0">
              <a:solidFill>
                <a:srgbClr val="0070C0"/>
              </a:solidFill>
            </a:endParaRPr>
          </a:p>
          <a:p>
            <a:r>
              <a:rPr lang="en-US" sz="2400" dirty="0" smtClean="0">
                <a:solidFill>
                  <a:srgbClr val="0070C0"/>
                </a:solidFill>
                <a:hlinkClick r:id="rId5"/>
              </a:rPr>
              <a:t>www.sripzdravje-medicina.si</a:t>
            </a:r>
            <a:endParaRPr lang="en-US" sz="2400" dirty="0" smtClean="0">
              <a:solidFill>
                <a:srgbClr val="0070C0"/>
              </a:solidFill>
            </a:endParaRPr>
          </a:p>
          <a:p>
            <a:endParaRPr lang="en-US" sz="2400" dirty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Ljubljana, 2. 4. 2021</a:t>
            </a:r>
          </a:p>
          <a:p>
            <a:endParaRPr lang="en-US" sz="4800" dirty="0">
              <a:solidFill>
                <a:srgbClr val="0070C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7712C85F-A734-7B48-B88A-DD90B698D3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12CB440A-B3D5-0D4C-95DB-95D872A066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6ADCED98-3A4F-8843-B782-54F8FAB081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AD3AB3CD-DFDF-DB4D-9ADF-A6A10E220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553ED7A-F0EE-1C48-9E10-83FC7F60C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80301FC5-7329-9F42-A0D7-3FA254230E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BIOFARMACEVTIKA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8C4BF8C-7F1B-304F-A5AE-7886411ABCA7}"/>
              </a:ext>
            </a:extLst>
          </p:cNvPr>
          <p:cNvSpPr/>
          <p:nvPr/>
        </p:nvSpPr>
        <p:spPr>
          <a:xfrm>
            <a:off x="648505" y="2079438"/>
            <a:ext cx="91831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BIOFARMACEVTSKA PROIZVODNJA - PROJEKT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RAZVOJA KONTINUIRANE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PROIZVODNJE </a:t>
            </a:r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RAZVOJ NOVIH BIOLOŠKIH ZDRAVIL IN CEPIV</a:t>
            </a:r>
          </a:p>
          <a:p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Lek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PRVI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NA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SVETU,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ki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je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pridobil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odobritev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ameriške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agencije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zdravila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FDA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biološko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podobna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zdravila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lobalni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razvojni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center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Novartis v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Mengšu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25027" y="3556766"/>
            <a:ext cx="9056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b="1" dirty="0"/>
              <a:t>Mala in </a:t>
            </a:r>
            <a:r>
              <a:rPr lang="en-US" sz="1400" b="1" dirty="0" err="1"/>
              <a:t>srednja</a:t>
            </a:r>
            <a:r>
              <a:rPr lang="en-US" sz="1400" b="1" dirty="0"/>
              <a:t> </a:t>
            </a:r>
            <a:r>
              <a:rPr lang="en-US" sz="1400" b="1" dirty="0" err="1"/>
              <a:t>podjetja</a:t>
            </a:r>
            <a:r>
              <a:rPr lang="en-US" sz="1400" b="1" dirty="0"/>
              <a:t> </a:t>
            </a:r>
            <a:r>
              <a:rPr lang="en-US" sz="1400" b="1" dirty="0" err="1"/>
              <a:t>ter</a:t>
            </a:r>
            <a:r>
              <a:rPr lang="en-US" sz="1400" b="1" dirty="0"/>
              <a:t> </a:t>
            </a:r>
            <a:r>
              <a:rPr lang="en-US" sz="1400" b="1" dirty="0" err="1"/>
              <a:t>novoustanovljena</a:t>
            </a:r>
            <a:r>
              <a:rPr lang="en-US" sz="1400" b="1" dirty="0"/>
              <a:t> </a:t>
            </a:r>
            <a:r>
              <a:rPr lang="en-US" sz="1400" b="1" dirty="0" err="1"/>
              <a:t>podjetja</a:t>
            </a:r>
            <a:r>
              <a:rPr lang="en-US" sz="1400" b="1" dirty="0"/>
              <a:t> </a:t>
            </a:r>
            <a:r>
              <a:rPr lang="en-US" sz="1400" b="1" dirty="0" err="1"/>
              <a:t>bodo</a:t>
            </a:r>
            <a:r>
              <a:rPr lang="en-US" sz="1400" b="1" dirty="0"/>
              <a:t> </a:t>
            </a:r>
            <a:r>
              <a:rPr lang="en-US" sz="1400" b="1" dirty="0" err="1"/>
              <a:t>izvajala</a:t>
            </a:r>
            <a:r>
              <a:rPr lang="en-US" sz="1400" b="1" dirty="0"/>
              <a:t> </a:t>
            </a:r>
            <a:r>
              <a:rPr lang="en-US" sz="1400" b="1" dirty="0" err="1"/>
              <a:t>razvoj</a:t>
            </a:r>
            <a:r>
              <a:rPr lang="en-US" sz="1400" b="1" dirty="0"/>
              <a:t> </a:t>
            </a:r>
            <a:r>
              <a:rPr lang="en-US" sz="1400" b="1" dirty="0" err="1"/>
              <a:t>visoko</a:t>
            </a:r>
            <a:r>
              <a:rPr lang="en-US" sz="1400" b="1" dirty="0"/>
              <a:t> </a:t>
            </a:r>
            <a:r>
              <a:rPr lang="en-US" sz="1400" b="1" dirty="0" err="1"/>
              <a:t>specializiranih</a:t>
            </a:r>
            <a:r>
              <a:rPr lang="en-US" sz="1400" b="1" dirty="0"/>
              <a:t> </a:t>
            </a:r>
            <a:r>
              <a:rPr lang="en-US" sz="1400" b="1" dirty="0" err="1"/>
              <a:t>produktov</a:t>
            </a:r>
            <a:r>
              <a:rPr lang="en-US" sz="1400" b="1" dirty="0"/>
              <a:t> in </a:t>
            </a:r>
            <a:r>
              <a:rPr lang="en-US" sz="1400" b="1" dirty="0" err="1"/>
              <a:t>storitev</a:t>
            </a:r>
            <a:r>
              <a:rPr lang="en-US" sz="1400" b="1" dirty="0"/>
              <a:t> </a:t>
            </a:r>
            <a:r>
              <a:rPr lang="en-US" sz="1400" b="1" dirty="0" err="1"/>
              <a:t>po</a:t>
            </a:r>
            <a:r>
              <a:rPr lang="en-US" sz="1400" b="1" dirty="0"/>
              <a:t> </a:t>
            </a:r>
            <a:r>
              <a:rPr lang="en-US" sz="1400" b="1" dirty="0" err="1"/>
              <a:t>naročilu</a:t>
            </a:r>
            <a:r>
              <a:rPr lang="en-US" sz="1400" b="1" dirty="0"/>
              <a:t> in </a:t>
            </a:r>
            <a:r>
              <a:rPr lang="en-US" sz="1400" b="1" dirty="0" err="1"/>
              <a:t>tako</a:t>
            </a:r>
            <a:r>
              <a:rPr lang="en-US" sz="1400" b="1" dirty="0"/>
              <a:t> </a:t>
            </a:r>
            <a:r>
              <a:rPr lang="en-US" sz="1400" b="1" dirty="0" err="1"/>
              <a:t>posredno</a:t>
            </a:r>
            <a:r>
              <a:rPr lang="en-US" sz="1400" b="1" dirty="0"/>
              <a:t> </a:t>
            </a:r>
            <a:r>
              <a:rPr lang="en-US" sz="1400" b="1" dirty="0" err="1"/>
              <a:t>pridobila</a:t>
            </a:r>
            <a:r>
              <a:rPr lang="en-US" sz="1400" b="1" dirty="0"/>
              <a:t> </a:t>
            </a:r>
            <a:r>
              <a:rPr lang="en-US" sz="1400" b="1" dirty="0" err="1"/>
              <a:t>možnost</a:t>
            </a:r>
            <a:r>
              <a:rPr lang="en-US" sz="1400" b="1" dirty="0"/>
              <a:t> </a:t>
            </a:r>
            <a:r>
              <a:rPr lang="en-US" sz="1400" b="1" dirty="0" err="1"/>
              <a:t>vstopa</a:t>
            </a:r>
            <a:r>
              <a:rPr lang="en-US" sz="1400" b="1" dirty="0"/>
              <a:t> </a:t>
            </a:r>
            <a:r>
              <a:rPr lang="en-US" sz="1400" b="1" dirty="0" err="1"/>
              <a:t>na</a:t>
            </a:r>
            <a:r>
              <a:rPr lang="en-US" sz="1400" b="1" dirty="0"/>
              <a:t> </a:t>
            </a:r>
            <a:r>
              <a:rPr lang="en-US" sz="1400" b="1" dirty="0" err="1"/>
              <a:t>globalni</a:t>
            </a:r>
            <a:r>
              <a:rPr lang="en-US" sz="1400" b="1" dirty="0"/>
              <a:t> </a:t>
            </a:r>
            <a:r>
              <a:rPr lang="en-US" sz="1400" b="1" dirty="0" err="1"/>
              <a:t>biofarmacevtski</a:t>
            </a:r>
            <a:r>
              <a:rPr lang="en-US" sz="1400" b="1" dirty="0"/>
              <a:t> </a:t>
            </a:r>
            <a:r>
              <a:rPr lang="en-US" sz="1400" b="1" dirty="0" err="1"/>
              <a:t>trg</a:t>
            </a:r>
            <a:r>
              <a:rPr lang="en-US" sz="1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69939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AD3AB3CD-DFDF-DB4D-9ADF-A6A10E220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B553ED7A-F0EE-1C48-9E10-83FC7F60C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80301FC5-7329-9F42-A0D7-3FA254230E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317500" y="591328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ZDRAVLJENJE RAKA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8C4BF8C-7F1B-304F-A5AE-7886411ABCA7}"/>
              </a:ext>
            </a:extLst>
          </p:cNvPr>
          <p:cNvSpPr/>
          <p:nvPr/>
        </p:nvSpPr>
        <p:spPr>
          <a:xfrm>
            <a:off x="399378" y="1465264"/>
            <a:ext cx="77667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RAZVOJ NOVIH TERAPEVTSKIH PRISTOPOV - GENSKA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TERAPIJA SMART GENE</a:t>
            </a:r>
          </a:p>
          <a:p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(CELIČNA, GENSKA, OBSEVALNA TERAPIJA)</a:t>
            </a:r>
          </a:p>
          <a:p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RAZVOJ NOVE INFRASTRUKTURE, SPECIFIČNIH NAPRAV IN UPORABA AI ZA CELOSTNO OSKRBO -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PROTONSKO 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OBSEVANJE ,  EVROPSKI PROJEKTI TRL 6 - 9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48505" y="2927150"/>
            <a:ext cx="8020050" cy="1054099"/>
          </a:xfrm>
          <a:prstGeom prst="rect">
            <a:avLst/>
          </a:prstGeom>
        </p:spPr>
        <p:txBody>
          <a:bodyPr>
            <a:no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kern="0" dirty="0" smtClean="0">
                <a:solidFill>
                  <a:sysClr val="windowText" lastClr="000000"/>
                </a:solidFill>
              </a:rPr>
              <a:t>Timeline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cilj</a:t>
            </a:r>
            <a:r>
              <a:rPr lang="en-US" kern="0" dirty="0" smtClean="0">
                <a:solidFill>
                  <a:sysClr val="windowText" lastClr="000000"/>
                </a:solidFill>
              </a:rPr>
              <a:t> je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vzpostaviti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prepoznan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ekosistem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partnerjev</a:t>
            </a:r>
            <a:r>
              <a:rPr lang="en-US" kern="0" dirty="0" smtClean="0">
                <a:solidFill>
                  <a:sysClr val="windowText" lastClr="000000"/>
                </a:solidFill>
              </a:rPr>
              <a:t>,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ki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sinergično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nadgrajujejo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svoje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kompetence</a:t>
            </a:r>
            <a:r>
              <a:rPr lang="en-US" kern="0" dirty="0" smtClean="0">
                <a:solidFill>
                  <a:sysClr val="windowText" lastClr="000000"/>
                </a:solidFill>
              </a:rPr>
              <a:t> in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nudijo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kapacitete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za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raziskave</a:t>
            </a:r>
            <a:r>
              <a:rPr lang="en-US" kern="0" dirty="0" smtClean="0">
                <a:solidFill>
                  <a:sysClr val="windowText" lastClr="000000"/>
                </a:solidFill>
              </a:rPr>
              <a:t> in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razvoj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ter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trženje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globalno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konkurenčnih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inovativnih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visokotehnoloških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rešitev</a:t>
            </a:r>
            <a:r>
              <a:rPr lang="en-US" kern="0" dirty="0" smtClean="0">
                <a:solidFill>
                  <a:sysClr val="windowText" lastClr="000000"/>
                </a:solidFill>
              </a:rPr>
              <a:t> s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področja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Zdravljenja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 err="1" smtClean="0">
                <a:solidFill>
                  <a:sysClr val="windowText" lastClr="000000"/>
                </a:solidFill>
              </a:rPr>
              <a:t>raka</a:t>
            </a:r>
            <a:r>
              <a:rPr lang="en-US" kern="0" dirty="0" smtClean="0">
                <a:solidFill>
                  <a:sysClr val="windowText" lastClr="000000"/>
                </a:solidFill>
              </a:rPr>
              <a:t>.  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436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961E049-F88B-B84D-BAA3-4A40DF6BB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98814962-A744-AD45-92E8-D6C7E63DF3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AB8A3F34-12F8-984E-BB35-B73CD6518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TRANSLACIJSKA MEDICINA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8C4BF8C-7F1B-304F-A5AE-7886411ABCA7}"/>
              </a:ext>
            </a:extLst>
          </p:cNvPr>
          <p:cNvSpPr/>
          <p:nvPr/>
        </p:nvSpPr>
        <p:spPr>
          <a:xfrm>
            <a:off x="648504" y="2079438"/>
            <a:ext cx="86605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Čim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hitreje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bolje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laboratorija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do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pacientov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  <a:p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Področja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delovanja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 BCŽS,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regenerativna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medicina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diabetes,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napredna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zdravila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novi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dostavni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sistemi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odporne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bakterije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redke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bolezni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Boljše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obvladovanje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kroničnih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stanj</a:t>
            </a:r>
            <a:endParaRPr lang="en-US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Projekt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zdravljenja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demence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psih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– primer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odlične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prakse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23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NARAVNA ZDRAVILA IN NEGA KOŽE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2EA9771-45E9-D74B-8187-B2ADD2DFA6C2}"/>
              </a:ext>
            </a:extLst>
          </p:cNvPr>
          <p:cNvSpPr/>
          <p:nvPr/>
        </p:nvSpPr>
        <p:spPr>
          <a:xfrm>
            <a:off x="648505" y="2079438"/>
            <a:ext cx="53467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Nova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kategorija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kakovosti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za dobro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počutje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Potencial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za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visoko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dodano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vrednost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regij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Vzorčni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primeri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sosednjih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držav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B91B8E3B-3378-7845-9668-FFDA41729A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49C379E-384F-3046-B46C-2511BBAFF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FF8F4CB-9FF0-F646-A37D-7CB16859D8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083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AKTIVNO ZDRAVO STARANJE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2EA9771-45E9-D74B-8187-B2ADD2DFA6C2}"/>
              </a:ext>
            </a:extLst>
          </p:cNvPr>
          <p:cNvSpPr/>
          <p:nvPr/>
        </p:nvSpPr>
        <p:spPr>
          <a:xfrm>
            <a:off x="648505" y="2079438"/>
            <a:ext cx="91831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Nove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zahteve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do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izdelkov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zaradi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demografije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EU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smernic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Zmogljivosti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za </a:t>
            </a: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razvoj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testiranje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certificiranje</a:t>
            </a: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Živeči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laboratorij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– nova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bivalna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okolja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za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starejše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Akademska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vas - (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Medicinska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dolina)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B91B8E3B-3378-7845-9668-FFDA41729A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="" xmlns:a16="http://schemas.microsoft.com/office/drawing/2014/main" id="{B49C379E-384F-3046-B46C-2511BBAFFC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9FF8F4CB-9FF0-F646-A37D-7CB16859D8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4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Oval 60">
            <a:extLst>
              <a:ext uri="{FF2B5EF4-FFF2-40B4-BE49-F238E27FC236}">
                <a16:creationId xmlns:a16="http://schemas.microsoft.com/office/drawing/2014/main" xmlns="" id="{1D662DA9-1FB9-074C-A09B-0E75F04C4934}"/>
              </a:ext>
            </a:extLst>
          </p:cNvPr>
          <p:cNvSpPr/>
          <p:nvPr/>
        </p:nvSpPr>
        <p:spPr>
          <a:xfrm>
            <a:off x="1109228" y="1572092"/>
            <a:ext cx="8678021" cy="51802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5B802DB-C61F-5E46-8288-6A79776E3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867" y="6970673"/>
            <a:ext cx="786121" cy="554525"/>
          </a:xfrm>
          <a:prstGeom prst="rect">
            <a:avLst/>
          </a:prstGeom>
        </p:spPr>
      </p:pic>
      <p:pic>
        <p:nvPicPr>
          <p:cNvPr id="10" name="Slika 5">
            <a:extLst>
              <a:ext uri="{FF2B5EF4-FFF2-40B4-BE49-F238E27FC236}">
                <a16:creationId xmlns:a16="http://schemas.microsoft.com/office/drawing/2014/main" xmlns="" id="{74E1DA8D-C934-A146-9CD0-463159A65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40" y="7109674"/>
            <a:ext cx="860706" cy="30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Slika 4">
            <a:extLst>
              <a:ext uri="{FF2B5EF4-FFF2-40B4-BE49-F238E27FC236}">
                <a16:creationId xmlns:a16="http://schemas.microsoft.com/office/drawing/2014/main" xmlns="" id="{CF4F1F2B-A02D-4C48-AC8E-EB30F33C8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222" y="7158949"/>
            <a:ext cx="1203982" cy="25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8ADA799-929E-524F-AE31-46042D469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77" y="6965261"/>
            <a:ext cx="1318498" cy="6404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C861866-CBD0-DB48-BB1F-D9C435A91847}"/>
              </a:ext>
            </a:extLst>
          </p:cNvPr>
          <p:cNvSpPr/>
          <p:nvPr/>
        </p:nvSpPr>
        <p:spPr>
          <a:xfrm>
            <a:off x="1875831" y="7238199"/>
            <a:ext cx="7013887" cy="26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277301" algn="ctr"/>
                <a:tab pos="6554602" algn="r"/>
              </a:tabLst>
            </a:pPr>
            <a:r>
              <a:rPr lang="en-US" sz="1103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Naložbo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sofinancirata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Republika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Slovenija in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unija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iz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Evropskega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sklada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regionalni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razvoj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103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43962ABD-5C39-A541-B0EB-2FC8B50CC775}"/>
              </a:ext>
            </a:extLst>
          </p:cNvPr>
          <p:cNvSpPr/>
          <p:nvPr/>
        </p:nvSpPr>
        <p:spPr>
          <a:xfrm>
            <a:off x="6329731" y="2810304"/>
            <a:ext cx="453421" cy="270126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4F6128D9-8E7A-EC45-AF6C-F6B68DCF075C}"/>
              </a:ext>
            </a:extLst>
          </p:cNvPr>
          <p:cNvSpPr/>
          <p:nvPr/>
        </p:nvSpPr>
        <p:spPr>
          <a:xfrm>
            <a:off x="4985861" y="2820891"/>
            <a:ext cx="379695" cy="269368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CFA2654-0818-564C-A703-46AE4B9DA6DD}"/>
              </a:ext>
            </a:extLst>
          </p:cNvPr>
          <p:cNvSpPr/>
          <p:nvPr/>
        </p:nvSpPr>
        <p:spPr>
          <a:xfrm>
            <a:off x="7091708" y="2810305"/>
            <a:ext cx="453421" cy="270126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F2260FD-271E-4742-B669-4E41695D4ABD}"/>
              </a:ext>
            </a:extLst>
          </p:cNvPr>
          <p:cNvSpPr/>
          <p:nvPr/>
        </p:nvSpPr>
        <p:spPr>
          <a:xfrm>
            <a:off x="7771364" y="2802807"/>
            <a:ext cx="453420" cy="2701267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DAC4134-3C1D-F241-95D0-96A13A6EA4ED}"/>
              </a:ext>
            </a:extLst>
          </p:cNvPr>
          <p:cNvSpPr/>
          <p:nvPr/>
        </p:nvSpPr>
        <p:spPr>
          <a:xfrm>
            <a:off x="5697708" y="2797300"/>
            <a:ext cx="360436" cy="274871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4B661BE-97E9-7E49-946D-5D4AF3E03857}"/>
              </a:ext>
            </a:extLst>
          </p:cNvPr>
          <p:cNvSpPr txBox="1"/>
          <p:nvPr/>
        </p:nvSpPr>
        <p:spPr>
          <a:xfrm>
            <a:off x="5003767" y="2797298"/>
            <a:ext cx="388248" cy="2703019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algn="ctr">
              <a:defRPr/>
            </a:pPr>
            <a:r>
              <a:rPr lang="en-US" sz="1323" b="1" dirty="0">
                <a:solidFill>
                  <a:schemeClr val="bg1"/>
                </a:solidFill>
                <a:latin typeface="Calibri" charset="0"/>
                <a:ea typeface="ＭＳ Ｐゴシック" charset="-128"/>
              </a:rPr>
              <a:t>TRANSLACIJASKA MEDICINA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DDB392D-46FE-9B46-87BA-3BA5718E6026}"/>
              </a:ext>
            </a:extLst>
          </p:cNvPr>
          <p:cNvSpPr txBox="1"/>
          <p:nvPr/>
        </p:nvSpPr>
        <p:spPr>
          <a:xfrm>
            <a:off x="5705403" y="2876619"/>
            <a:ext cx="388248" cy="2702523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en-US" sz="1323" b="1" dirty="0">
                <a:solidFill>
                  <a:schemeClr val="bg1"/>
                </a:solidFill>
                <a:latin typeface="Calibri" charset="0"/>
                <a:ea typeface="ＭＳ Ｐゴシック" charset="-128"/>
              </a:rPr>
              <a:t>BIOFARMACEVTIKA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A3AC348-02E7-5A4C-B38F-729FE048D3D7}"/>
              </a:ext>
            </a:extLst>
          </p:cNvPr>
          <p:cNvSpPr txBox="1"/>
          <p:nvPr/>
        </p:nvSpPr>
        <p:spPr>
          <a:xfrm>
            <a:off x="6369331" y="2810304"/>
            <a:ext cx="388248" cy="2701269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algn="ctr">
              <a:defRPr/>
            </a:pPr>
            <a:r>
              <a:rPr lang="en-US" sz="1323" b="1" dirty="0">
                <a:solidFill>
                  <a:schemeClr val="bg1"/>
                </a:solidFill>
                <a:latin typeface="Calibri" charset="0"/>
                <a:ea typeface="ＭＳ Ｐゴシック" charset="-128"/>
              </a:rPr>
              <a:t>ZDRAVLJENJE RAKA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CA8B689-10DB-9E4A-BC28-0A2FDF8DB43B}"/>
              </a:ext>
            </a:extLst>
          </p:cNvPr>
          <p:cNvSpPr txBox="1"/>
          <p:nvPr/>
        </p:nvSpPr>
        <p:spPr>
          <a:xfrm>
            <a:off x="7123429" y="2845828"/>
            <a:ext cx="388248" cy="2667000"/>
          </a:xfrm>
          <a:prstGeom prst="rect">
            <a:avLst/>
          </a:prstGeom>
          <a:noFill/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en-US" sz="1323" b="1" dirty="0">
                <a:solidFill>
                  <a:schemeClr val="bg1"/>
                </a:solidFill>
                <a:latin typeface="Calibri" charset="0"/>
                <a:ea typeface="ＭＳ Ｐゴシック" charset="-128"/>
              </a:rPr>
              <a:t>NARAVNA ZDRAVILA IN KOZMETIKA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A72B734-6B19-FD41-BAA7-4CCC76E373B7}"/>
              </a:ext>
            </a:extLst>
          </p:cNvPr>
          <p:cNvSpPr txBox="1"/>
          <p:nvPr/>
        </p:nvSpPr>
        <p:spPr>
          <a:xfrm>
            <a:off x="7813778" y="2787051"/>
            <a:ext cx="388248" cy="2701269"/>
          </a:xfrm>
          <a:prstGeom prst="rect">
            <a:avLst/>
          </a:prstGeom>
          <a:noFill/>
        </p:spPr>
        <p:txBody>
          <a:bodyPr vert="vert">
            <a:spAutoFit/>
          </a:bodyPr>
          <a:lstStyle/>
          <a:p>
            <a:pPr algn="ctr">
              <a:defRPr/>
            </a:pPr>
            <a:r>
              <a:rPr lang="en-US" sz="1323" b="1" dirty="0">
                <a:solidFill>
                  <a:schemeClr val="bg1"/>
                </a:solidFill>
                <a:latin typeface="Calibri" charset="0"/>
                <a:ea typeface="ＭＳ Ｐゴシック" charset="-128"/>
              </a:rPr>
              <a:t>AKTIVNO IN ZDRAVO STARANJE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7A71F95-2D86-3444-90D0-BAFCDCCC7690}"/>
              </a:ext>
            </a:extLst>
          </p:cNvPr>
          <p:cNvSpPr/>
          <p:nvPr/>
        </p:nvSpPr>
        <p:spPr>
          <a:xfrm>
            <a:off x="2226147" y="1791163"/>
            <a:ext cx="1481058" cy="5269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D58CA09E-0535-0D41-8A94-EFEEA405430B}"/>
              </a:ext>
            </a:extLst>
          </p:cNvPr>
          <p:cNvSpPr/>
          <p:nvPr/>
        </p:nvSpPr>
        <p:spPr>
          <a:xfrm>
            <a:off x="2859981" y="6190436"/>
            <a:ext cx="1481058" cy="5269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045F2E77-FDBD-5545-9829-A18F70B6D5A1}"/>
              </a:ext>
            </a:extLst>
          </p:cNvPr>
          <p:cNvSpPr/>
          <p:nvPr/>
        </p:nvSpPr>
        <p:spPr>
          <a:xfrm>
            <a:off x="8785396" y="3811225"/>
            <a:ext cx="1479308" cy="5269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6F55DE93-0971-1B42-9010-53CB3DBFBEF3}"/>
              </a:ext>
            </a:extLst>
          </p:cNvPr>
          <p:cNvSpPr/>
          <p:nvPr/>
        </p:nvSpPr>
        <p:spPr>
          <a:xfrm>
            <a:off x="4977311" y="1341585"/>
            <a:ext cx="1479308" cy="5269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84F18C66-76C9-1C4F-A6BB-D176C3EFE17B}"/>
              </a:ext>
            </a:extLst>
          </p:cNvPr>
          <p:cNvSpPr/>
          <p:nvPr/>
        </p:nvSpPr>
        <p:spPr>
          <a:xfrm>
            <a:off x="7350866" y="1832974"/>
            <a:ext cx="1479308" cy="5269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DBB80A4B-8514-9140-9E40-77F8FB02EDA9}"/>
              </a:ext>
            </a:extLst>
          </p:cNvPr>
          <p:cNvSpPr/>
          <p:nvPr/>
        </p:nvSpPr>
        <p:spPr>
          <a:xfrm>
            <a:off x="5553278" y="6466937"/>
            <a:ext cx="1481058" cy="52694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95F1E016-0DD0-2D4C-9532-5F14DFD3B686}"/>
              </a:ext>
            </a:extLst>
          </p:cNvPr>
          <p:cNvSpPr/>
          <p:nvPr/>
        </p:nvSpPr>
        <p:spPr>
          <a:xfrm>
            <a:off x="7638315" y="5721157"/>
            <a:ext cx="1479307" cy="5286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985"/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xmlns="" id="{276736A4-6DF7-664B-8029-07BDDA556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6280" y="1798481"/>
            <a:ext cx="1440794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/>
              <a:t>Napredni materiali</a:t>
            </a:r>
          </a:p>
        </p:txBody>
      </p:sp>
      <p:sp>
        <p:nvSpPr>
          <p:cNvPr id="36" name="TextBox 36">
            <a:extLst>
              <a:ext uri="{FF2B5EF4-FFF2-40B4-BE49-F238E27FC236}">
                <a16:creationId xmlns:a16="http://schemas.microsoft.com/office/drawing/2014/main" xmlns="" id="{E630860D-89C2-2140-9CF0-070F1827F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4500" y="1935329"/>
            <a:ext cx="1440794" cy="29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Podporno</a:t>
            </a:r>
            <a:r>
              <a:rPr lang="en-US" altLang="en-US" sz="1323" dirty="0"/>
              <a:t> </a:t>
            </a:r>
            <a:r>
              <a:rPr lang="en-US" altLang="en-US" sz="1323" dirty="0" err="1"/>
              <a:t>okolje</a:t>
            </a:r>
            <a:endParaRPr lang="en-US" altLang="en-US" sz="1323" dirty="0"/>
          </a:p>
        </p:txBody>
      </p:sp>
      <p:sp>
        <p:nvSpPr>
          <p:cNvPr id="37" name="TextBox 37">
            <a:extLst>
              <a:ext uri="{FF2B5EF4-FFF2-40B4-BE49-F238E27FC236}">
                <a16:creationId xmlns:a16="http://schemas.microsoft.com/office/drawing/2014/main" xmlns="" id="{7A349024-7B5B-5044-948A-E2830F158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312" y="1380377"/>
            <a:ext cx="1440792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Informacijska</a:t>
            </a:r>
            <a:r>
              <a:rPr lang="en-US" altLang="en-US" sz="1323" dirty="0"/>
              <a:t> </a:t>
            </a:r>
            <a:r>
              <a:rPr lang="en-US" altLang="en-US" sz="1323" dirty="0" err="1"/>
              <a:t>podpora</a:t>
            </a:r>
            <a:endParaRPr lang="en-US" altLang="en-US" sz="1323" dirty="0"/>
          </a:p>
        </p:txBody>
      </p:sp>
      <p:sp>
        <p:nvSpPr>
          <p:cNvPr id="38" name="TextBox 38">
            <a:extLst>
              <a:ext uri="{FF2B5EF4-FFF2-40B4-BE49-F238E27FC236}">
                <a16:creationId xmlns:a16="http://schemas.microsoft.com/office/drawing/2014/main" xmlns="" id="{C42B9D9B-FBA9-C64D-B51F-E9FDFE81E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0241" y="3921516"/>
            <a:ext cx="1439042" cy="29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Prebojni</a:t>
            </a:r>
            <a:r>
              <a:rPr lang="en-US" altLang="en-US" sz="1323" dirty="0"/>
              <a:t> </a:t>
            </a:r>
            <a:r>
              <a:rPr lang="en-US" altLang="en-US" sz="1323" dirty="0" err="1"/>
              <a:t>izdelki</a:t>
            </a:r>
            <a:endParaRPr lang="en-US" altLang="en-US" sz="1323" dirty="0"/>
          </a:p>
        </p:txBody>
      </p:sp>
      <p:sp>
        <p:nvSpPr>
          <p:cNvPr id="39" name="TextBox 39">
            <a:extLst>
              <a:ext uri="{FF2B5EF4-FFF2-40B4-BE49-F238E27FC236}">
                <a16:creationId xmlns:a16="http://schemas.microsoft.com/office/drawing/2014/main" xmlns="" id="{2760696D-4B74-EF4C-B989-AA336B808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479" y="6308159"/>
            <a:ext cx="1440794" cy="29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Podjetništvo</a:t>
            </a:r>
            <a:endParaRPr lang="en-US" altLang="en-US" sz="1323" dirty="0"/>
          </a:p>
        </p:txBody>
      </p:sp>
      <p:sp>
        <p:nvSpPr>
          <p:cNvPr id="40" name="TextBox 40">
            <a:extLst>
              <a:ext uri="{FF2B5EF4-FFF2-40B4-BE49-F238E27FC236}">
                <a16:creationId xmlns:a16="http://schemas.microsoft.com/office/drawing/2014/main" xmlns="" id="{8514ED74-94EC-5849-9CCE-192125479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8336" y="5836087"/>
            <a:ext cx="1439042" cy="29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Prenos</a:t>
            </a:r>
            <a:r>
              <a:rPr lang="en-US" altLang="en-US" sz="1323" dirty="0"/>
              <a:t> </a:t>
            </a:r>
            <a:r>
              <a:rPr lang="en-US" altLang="en-US" sz="1323" dirty="0" err="1"/>
              <a:t>znanja</a:t>
            </a:r>
            <a:endParaRPr lang="en-US" altLang="en-US" sz="1323" dirty="0"/>
          </a:p>
        </p:txBody>
      </p:sp>
      <p:sp>
        <p:nvSpPr>
          <p:cNvPr id="41" name="TextBox 41">
            <a:extLst>
              <a:ext uri="{FF2B5EF4-FFF2-40B4-BE49-F238E27FC236}">
                <a16:creationId xmlns:a16="http://schemas.microsoft.com/office/drawing/2014/main" xmlns="" id="{4E1C56A2-8AC8-EB41-B070-2D91B7414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1793" y="6542216"/>
            <a:ext cx="1439042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323" dirty="0" err="1"/>
              <a:t>Razvoj</a:t>
            </a:r>
            <a:r>
              <a:rPr lang="en-US" altLang="en-US" sz="1323" dirty="0"/>
              <a:t> </a:t>
            </a:r>
            <a:r>
              <a:rPr lang="en-US" altLang="en-US" sz="1323" dirty="0" err="1"/>
              <a:t>kadrov</a:t>
            </a:r>
            <a:r>
              <a:rPr lang="en-US" altLang="en-US" sz="1323" dirty="0"/>
              <a:t> </a:t>
            </a:r>
            <a:r>
              <a:rPr lang="en-US" altLang="en-US" sz="1323" b="1" dirty="0"/>
              <a:t>KOC </a:t>
            </a:r>
            <a:r>
              <a:rPr lang="en-US" altLang="en-US" sz="1323" b="1" dirty="0" err="1"/>
              <a:t>BioPharm</a:t>
            </a:r>
            <a:endParaRPr lang="en-US" altLang="en-US" sz="1323" b="1" dirty="0"/>
          </a:p>
        </p:txBody>
      </p:sp>
      <p:sp>
        <p:nvSpPr>
          <p:cNvPr id="55" name="Right Arrow 54">
            <a:extLst>
              <a:ext uri="{FF2B5EF4-FFF2-40B4-BE49-F238E27FC236}">
                <a16:creationId xmlns:a16="http://schemas.microsoft.com/office/drawing/2014/main" xmlns="" id="{5930D239-932A-5A49-BCF8-52264267F904}"/>
              </a:ext>
            </a:extLst>
          </p:cNvPr>
          <p:cNvSpPr/>
          <p:nvPr/>
        </p:nvSpPr>
        <p:spPr>
          <a:xfrm>
            <a:off x="1808364" y="2822198"/>
            <a:ext cx="2943988" cy="44436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58" dirty="0">
                <a:solidFill>
                  <a:srgbClr val="002060"/>
                </a:solidFill>
              </a:rPr>
              <a:t>ROBOTIKA</a:t>
            </a:r>
          </a:p>
        </p:txBody>
      </p:sp>
      <p:sp>
        <p:nvSpPr>
          <p:cNvPr id="56" name="Right Arrow 55">
            <a:extLst>
              <a:ext uri="{FF2B5EF4-FFF2-40B4-BE49-F238E27FC236}">
                <a16:creationId xmlns:a16="http://schemas.microsoft.com/office/drawing/2014/main" xmlns="" id="{ECB19148-A41B-7846-A021-A977879B89F5}"/>
              </a:ext>
            </a:extLst>
          </p:cNvPr>
          <p:cNvSpPr/>
          <p:nvPr/>
        </p:nvSpPr>
        <p:spPr>
          <a:xfrm>
            <a:off x="1440550" y="3337845"/>
            <a:ext cx="3304799" cy="444362"/>
          </a:xfrm>
          <a:prstGeom prst="rightArrow">
            <a:avLst>
              <a:gd name="adj1" fmla="val 56011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58" dirty="0">
                <a:solidFill>
                  <a:srgbClr val="002060"/>
                </a:solidFill>
              </a:rPr>
              <a:t>NANOTEHNOLOGIJE</a:t>
            </a:r>
          </a:p>
        </p:txBody>
      </p:sp>
      <p:sp>
        <p:nvSpPr>
          <p:cNvPr id="57" name="Right Arrow 56">
            <a:extLst>
              <a:ext uri="{FF2B5EF4-FFF2-40B4-BE49-F238E27FC236}">
                <a16:creationId xmlns:a16="http://schemas.microsoft.com/office/drawing/2014/main" xmlns="" id="{5476139F-6D66-894C-81B7-63EE7BA20B49}"/>
              </a:ext>
            </a:extLst>
          </p:cNvPr>
          <p:cNvSpPr/>
          <p:nvPr/>
        </p:nvSpPr>
        <p:spPr>
          <a:xfrm>
            <a:off x="1315974" y="3886396"/>
            <a:ext cx="3444255" cy="44436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58" dirty="0">
                <a:solidFill>
                  <a:srgbClr val="002060"/>
                </a:solidFill>
              </a:rPr>
              <a:t>FOTONIKA Z MIKRO IN NANOELEKTRONIKO</a:t>
            </a:r>
          </a:p>
        </p:txBody>
      </p:sp>
      <p:sp>
        <p:nvSpPr>
          <p:cNvPr id="58" name="Right Arrow 57">
            <a:extLst>
              <a:ext uri="{FF2B5EF4-FFF2-40B4-BE49-F238E27FC236}">
                <a16:creationId xmlns:a16="http://schemas.microsoft.com/office/drawing/2014/main" xmlns="" id="{4812B467-387C-2448-88C5-17BDF73573B0}"/>
              </a:ext>
            </a:extLst>
          </p:cNvPr>
          <p:cNvSpPr/>
          <p:nvPr/>
        </p:nvSpPr>
        <p:spPr>
          <a:xfrm>
            <a:off x="1213012" y="4393950"/>
            <a:ext cx="3532338" cy="44436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58" dirty="0">
                <a:solidFill>
                  <a:srgbClr val="002060"/>
                </a:solidFill>
              </a:rPr>
              <a:t>SODOBNE PROIZVODNE TEHNOLOGIJE </a:t>
            </a:r>
            <a:r>
              <a:rPr lang="en-US" sz="1158">
                <a:solidFill>
                  <a:srgbClr val="002060"/>
                </a:solidFill>
              </a:rPr>
              <a:t>ZA MATERIALE</a:t>
            </a:r>
            <a:endParaRPr lang="en-US" sz="1158" dirty="0">
              <a:solidFill>
                <a:srgbClr val="002060"/>
              </a:solidFill>
            </a:endParaRPr>
          </a:p>
        </p:txBody>
      </p:sp>
      <p:sp>
        <p:nvSpPr>
          <p:cNvPr id="59" name="Right Arrow 58">
            <a:extLst>
              <a:ext uri="{FF2B5EF4-FFF2-40B4-BE49-F238E27FC236}">
                <a16:creationId xmlns:a16="http://schemas.microsoft.com/office/drawing/2014/main" xmlns="" id="{6BC1B467-2B3C-8749-86CE-0558C4283530}"/>
              </a:ext>
            </a:extLst>
          </p:cNvPr>
          <p:cNvSpPr/>
          <p:nvPr/>
        </p:nvSpPr>
        <p:spPr>
          <a:xfrm>
            <a:off x="1781793" y="4917562"/>
            <a:ext cx="2943987" cy="444362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58" dirty="0">
                <a:solidFill>
                  <a:srgbClr val="002060"/>
                </a:solidFill>
              </a:rPr>
              <a:t>PLAZEMSKE TEHNOLOGIJE</a:t>
            </a:r>
          </a:p>
        </p:txBody>
      </p:sp>
    </p:spTree>
    <p:extLst>
      <p:ext uri="{BB962C8B-B14F-4D97-AF65-F5344CB8AC3E}">
        <p14:creationId xmlns:p14="http://schemas.microsoft.com/office/powerpoint/2010/main" val="98033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="" xmlns:a16="http://schemas.microsoft.com/office/drawing/2014/main" id="{BE9299BE-FB3C-44AD-8D0A-85AF63369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52" t="13069" r="1591"/>
          <a:stretch/>
        </p:blipFill>
        <p:spPr>
          <a:xfrm>
            <a:off x="6427498" y="-1462485"/>
            <a:ext cx="2576802" cy="483862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AEEBBB09-C90F-48DC-846E-6992DC247F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52" t="41758" r="3245" b="33266"/>
          <a:stretch/>
        </p:blipFill>
        <p:spPr>
          <a:xfrm rot="10800000" flipV="1">
            <a:off x="304800" y="1"/>
            <a:ext cx="3746500" cy="233029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4" name="Image 13">
            <a:extLst>
              <a:ext uri="{FF2B5EF4-FFF2-40B4-BE49-F238E27FC236}">
                <a16:creationId xmlns="" xmlns:a16="http://schemas.microsoft.com/office/drawing/2014/main" id="{84A527C2-B7FC-4C11-817A-49DACAA5C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63" y="2201782"/>
            <a:ext cx="2291079" cy="1770380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="" xmlns:a16="http://schemas.microsoft.com/office/drawing/2014/main" id="{D90F31DC-8691-478B-B532-B354C2F2E220}"/>
              </a:ext>
            </a:extLst>
          </p:cNvPr>
          <p:cNvCxnSpPr>
            <a:cxnSpLocks/>
          </p:cNvCxnSpPr>
          <p:nvPr/>
        </p:nvCxnSpPr>
        <p:spPr>
          <a:xfrm flipH="1">
            <a:off x="892609" y="6381344"/>
            <a:ext cx="9150864" cy="0"/>
          </a:xfrm>
          <a:prstGeom prst="line">
            <a:avLst/>
          </a:prstGeom>
          <a:ln w="9525" cap="flat" cmpd="sng" algn="ctr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261A4433-75B7-CB4C-9150-ECFDC4183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907" y="3468093"/>
            <a:ext cx="866200" cy="4908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64585BFC-3BFA-1A40-A39B-F02E6AE788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145" y="4510171"/>
            <a:ext cx="501654" cy="50165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="" xmlns:a16="http://schemas.microsoft.com/office/drawing/2014/main" id="{A91A661B-EB45-F348-9CE3-61C9B2E541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983" y="2170781"/>
            <a:ext cx="1703720" cy="56498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="" xmlns:a16="http://schemas.microsoft.com/office/drawing/2014/main" id="{4AE169F6-CD42-6946-A4DE-09AAA5855A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152" y="2565824"/>
            <a:ext cx="719266" cy="71926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="" xmlns:a16="http://schemas.microsoft.com/office/drawing/2014/main" id="{D9D842D7-4E86-CA46-9C2E-41C5B25BB2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32" y="2857903"/>
            <a:ext cx="518239" cy="5182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9688E227-A5F6-FA42-B76E-C451FEE9BF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4020140"/>
            <a:ext cx="1460084" cy="44703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="" xmlns:a16="http://schemas.microsoft.com/office/drawing/2014/main" id="{817910C5-8048-AD4E-809C-7EC351F530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153" y="4052000"/>
            <a:ext cx="727819" cy="383318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="" xmlns:a16="http://schemas.microsoft.com/office/drawing/2014/main" id="{BC6659C9-6C84-1E41-94E5-EBC0D9C4F7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102" y="4632310"/>
            <a:ext cx="509069" cy="49198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="" xmlns:a16="http://schemas.microsoft.com/office/drawing/2014/main" id="{C5D3D37D-B791-4A41-8F6B-97B575322BE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00" y="4628386"/>
            <a:ext cx="1071099" cy="61515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23440ABC-8FDF-5A4F-9103-86E01103A8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873" y="3579804"/>
            <a:ext cx="793042" cy="27756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78887" y="1338614"/>
            <a:ext cx="3522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</a:rPr>
              <a:t>Članstvo</a:t>
            </a:r>
            <a:r>
              <a:rPr lang="en-US" dirty="0">
                <a:solidFill>
                  <a:srgbClr val="0070C0"/>
                </a:solidFill>
              </a:rPr>
              <a:t> v </a:t>
            </a:r>
            <a:r>
              <a:rPr lang="en-US" dirty="0" err="1">
                <a:solidFill>
                  <a:srgbClr val="0070C0"/>
                </a:solidFill>
              </a:rPr>
              <a:t>superclustru</a:t>
            </a:r>
            <a:r>
              <a:rPr lang="en-US" dirty="0">
                <a:solidFill>
                  <a:srgbClr val="0070C0"/>
                </a:solidFill>
              </a:rPr>
              <a:t> Twin International </a:t>
            </a:r>
            <a:r>
              <a:rPr lang="en-US" dirty="0" err="1">
                <a:solidFill>
                  <a:srgbClr val="0070C0"/>
                </a:solidFill>
              </a:rPr>
              <a:t>Multihelix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F5B802DB-C61F-5E46-8288-6A79776E3B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867" y="6970673"/>
            <a:ext cx="786121" cy="554525"/>
          </a:xfrm>
          <a:prstGeom prst="rect">
            <a:avLst/>
          </a:prstGeom>
        </p:spPr>
      </p:pic>
      <p:pic>
        <p:nvPicPr>
          <p:cNvPr id="19" name="Slika 5">
            <a:extLst>
              <a:ext uri="{FF2B5EF4-FFF2-40B4-BE49-F238E27FC236}">
                <a16:creationId xmlns:a16="http://schemas.microsoft.com/office/drawing/2014/main" xmlns="" id="{74E1DA8D-C934-A146-9CD0-463159A65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40" y="7109674"/>
            <a:ext cx="860706" cy="30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Slika 4">
            <a:extLst>
              <a:ext uri="{FF2B5EF4-FFF2-40B4-BE49-F238E27FC236}">
                <a16:creationId xmlns:a16="http://schemas.microsoft.com/office/drawing/2014/main" xmlns="" id="{CF4F1F2B-A02D-4C48-AC8E-EB30F33C8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222" y="7158949"/>
            <a:ext cx="1203982" cy="25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28ADA799-929E-524F-AE31-46042D46993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77" y="6965261"/>
            <a:ext cx="1318498" cy="64041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4C861866-CBD0-DB48-BB1F-D9C435A91847}"/>
              </a:ext>
            </a:extLst>
          </p:cNvPr>
          <p:cNvSpPr/>
          <p:nvPr/>
        </p:nvSpPr>
        <p:spPr>
          <a:xfrm>
            <a:off x="1875831" y="7238199"/>
            <a:ext cx="7013887" cy="26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277301" algn="ctr"/>
                <a:tab pos="6554602" algn="r"/>
              </a:tabLst>
            </a:pPr>
            <a:r>
              <a:rPr lang="en-US" sz="1103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Naložbo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sofinancirata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Republika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Slovenija in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unija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iz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Evropskega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sklada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regionalni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razvoj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103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object 4"/>
          <p:cNvSpPr/>
          <p:nvPr/>
        </p:nvSpPr>
        <p:spPr>
          <a:xfrm>
            <a:off x="8268488" y="2194682"/>
            <a:ext cx="1710660" cy="270500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79"/>
          </a:p>
        </p:txBody>
      </p:sp>
      <p:sp>
        <p:nvSpPr>
          <p:cNvPr id="4" name="Rectangle 3"/>
          <p:cNvSpPr/>
          <p:nvPr/>
        </p:nvSpPr>
        <p:spPr>
          <a:xfrm>
            <a:off x="5315333" y="3291899"/>
            <a:ext cx="2646551" cy="1263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39" marR="125316">
              <a:lnSpc>
                <a:spcPct val="90300"/>
              </a:lnSpc>
              <a:spcBef>
                <a:spcPts val="333"/>
              </a:spcBef>
              <a:tabLst>
                <a:tab pos="2481250" algn="l"/>
              </a:tabLst>
            </a:pPr>
            <a:r>
              <a:rPr lang="en-US" sz="1050" dirty="0">
                <a:latin typeface="Calibri Light" charset="0"/>
                <a:ea typeface="Calibri Light" charset="0"/>
                <a:cs typeface="Calibri Light" charset="0"/>
              </a:rPr>
              <a:t>SIH EEIG a</a:t>
            </a:r>
            <a:r>
              <a:rPr lang="en-US" sz="1050" spc="-26" dirty="0"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1050" dirty="0">
                <a:latin typeface="Calibri Light" charset="0"/>
                <a:ea typeface="Calibri Light" charset="0"/>
                <a:cs typeface="Calibri Light" charset="0"/>
              </a:rPr>
              <a:t>member</a:t>
            </a:r>
            <a:r>
              <a:rPr lang="en-US" sz="1050" spc="-9" dirty="0"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lang="en-US" sz="1050" spc="-4" dirty="0">
                <a:latin typeface="Calibri Light" charset="0"/>
                <a:ea typeface="Calibri Light" charset="0"/>
                <a:cs typeface="Calibri Light" charset="0"/>
              </a:rPr>
              <a:t>of </a:t>
            </a:r>
            <a:r>
              <a:rPr lang="en-US" sz="1050" dirty="0">
                <a:latin typeface="Calibri Light" charset="0"/>
                <a:ea typeface="Calibri Light" charset="0"/>
                <a:cs typeface="Calibri Light" charset="0"/>
              </a:rPr>
              <a:t>S3P4PM  </a:t>
            </a:r>
            <a:r>
              <a:rPr lang="en-US" sz="1050" b="1" spc="-18" dirty="0">
                <a:latin typeface="Calibri Light" charset="0"/>
                <a:ea typeface="Calibri Light" charset="0"/>
                <a:cs typeface="Calibri Light" charset="0"/>
              </a:rPr>
              <a:t>Personalized </a:t>
            </a:r>
            <a:r>
              <a:rPr lang="en-US" sz="1050" b="1" spc="-4" dirty="0">
                <a:latin typeface="Calibri Light" charset="0"/>
                <a:ea typeface="Calibri Light" charset="0"/>
                <a:cs typeface="Calibri Light" charset="0"/>
              </a:rPr>
              <a:t>Medicine </a:t>
            </a:r>
            <a:r>
              <a:rPr lang="en-US" sz="1050" b="1" spc="-13" dirty="0">
                <a:latin typeface="Calibri Light" charset="0"/>
                <a:ea typeface="Calibri Light" charset="0"/>
                <a:cs typeface="Calibri Light" charset="0"/>
              </a:rPr>
              <a:t>Platform  </a:t>
            </a:r>
            <a:r>
              <a:rPr lang="en-US" sz="1050" spc="-4" dirty="0">
                <a:latin typeface="Calibri Light" charset="0"/>
                <a:ea typeface="Calibri Light" charset="0"/>
                <a:cs typeface="Calibri Light" charset="0"/>
              </a:rPr>
              <a:t>led by Flemish </a:t>
            </a:r>
            <a:r>
              <a:rPr lang="en-US" sz="1050" spc="-9" dirty="0">
                <a:latin typeface="Calibri Light" charset="0"/>
                <a:ea typeface="Calibri Light" charset="0"/>
                <a:cs typeface="Calibri Light" charset="0"/>
              </a:rPr>
              <a:t>Government </a:t>
            </a:r>
            <a:r>
              <a:rPr lang="en-US" sz="1050" dirty="0">
                <a:latin typeface="Calibri Light" charset="0"/>
                <a:ea typeface="Calibri Light" charset="0"/>
                <a:cs typeface="Calibri Light" charset="0"/>
              </a:rPr>
              <a:t>–  </a:t>
            </a:r>
            <a:r>
              <a:rPr lang="en-US" sz="1050" spc="-4" dirty="0">
                <a:latin typeface="Calibri Light" charset="0"/>
                <a:ea typeface="Calibri Light" charset="0"/>
                <a:cs typeface="Calibri Light" charset="0"/>
              </a:rPr>
              <a:t>Department </a:t>
            </a:r>
            <a:r>
              <a:rPr lang="en-US" sz="1050" spc="-35" dirty="0">
                <a:latin typeface="Calibri Light" charset="0"/>
                <a:ea typeface="Calibri Light" charset="0"/>
                <a:cs typeface="Calibri Light" charset="0"/>
              </a:rPr>
              <a:t>Economy, </a:t>
            </a:r>
            <a:r>
              <a:rPr lang="en-US" sz="1050" dirty="0">
                <a:latin typeface="Calibri Light" charset="0"/>
                <a:ea typeface="Calibri Light" charset="0"/>
                <a:cs typeface="Calibri Light" charset="0"/>
              </a:rPr>
              <a:t>Science  </a:t>
            </a:r>
            <a:r>
              <a:rPr lang="en-US" sz="1050" spc="-4" dirty="0">
                <a:latin typeface="Calibri Light" charset="0"/>
                <a:ea typeface="Calibri Light" charset="0"/>
                <a:cs typeface="Calibri Light" charset="0"/>
              </a:rPr>
              <a:t>and</a:t>
            </a:r>
            <a:r>
              <a:rPr lang="en-US" sz="1050" spc="-9" dirty="0">
                <a:latin typeface="Calibri Light" charset="0"/>
                <a:ea typeface="Calibri Light" charset="0"/>
                <a:cs typeface="Calibri Light" charset="0"/>
              </a:rPr>
              <a:t> Innovation</a:t>
            </a:r>
            <a:endParaRPr lang="en-US" sz="1050" dirty="0">
              <a:latin typeface="Calibri Light" charset="0"/>
              <a:ea typeface="Calibri Light" charset="0"/>
              <a:cs typeface="Calibri Light" charset="0"/>
            </a:endParaRPr>
          </a:p>
          <a:p>
            <a:pPr marL="11139" marR="4456">
              <a:lnSpc>
                <a:spcPts val="2254"/>
              </a:lnSpc>
            </a:pPr>
            <a:r>
              <a:rPr lang="en-US" sz="1050" spc="-13" dirty="0">
                <a:solidFill>
                  <a:srgbClr val="548235"/>
                </a:solidFill>
                <a:latin typeface="Calibri Light"/>
                <a:cs typeface="Calibri Light"/>
              </a:rPr>
              <a:t>https://s3platform.jrc.ec.europa.  </a:t>
            </a:r>
            <a:r>
              <a:rPr lang="en-US" sz="1050" spc="-4" dirty="0" err="1">
                <a:solidFill>
                  <a:srgbClr val="548235"/>
                </a:solidFill>
                <a:latin typeface="Calibri Light"/>
                <a:cs typeface="Calibri Light"/>
              </a:rPr>
              <a:t>eu</a:t>
            </a:r>
            <a:r>
              <a:rPr lang="en-US" sz="1050" spc="-4" dirty="0">
                <a:solidFill>
                  <a:srgbClr val="548235"/>
                </a:solidFill>
                <a:latin typeface="Calibri Light"/>
                <a:cs typeface="Calibri Light"/>
              </a:rPr>
              <a:t>/</a:t>
            </a:r>
            <a:r>
              <a:rPr lang="en-US" sz="1050" spc="-4" dirty="0" err="1">
                <a:solidFill>
                  <a:srgbClr val="548235"/>
                </a:solidFill>
                <a:latin typeface="Calibri Light"/>
                <a:cs typeface="Calibri Light"/>
              </a:rPr>
              <a:t>personalised</a:t>
            </a:r>
            <a:r>
              <a:rPr lang="en-US" sz="1050" spc="-4" dirty="0">
                <a:solidFill>
                  <a:srgbClr val="548235"/>
                </a:solidFill>
                <a:latin typeface="Calibri Light"/>
                <a:cs typeface="Calibri Light"/>
              </a:rPr>
              <a:t>-medicine</a:t>
            </a:r>
            <a:endParaRPr lang="en-US" sz="1050" spc="-4" dirty="0">
              <a:solidFill>
                <a:srgbClr val="548235"/>
              </a:solidFill>
              <a:latin typeface="Calibri Light"/>
              <a:cs typeface="Calibri Light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3633" y="2336879"/>
            <a:ext cx="1755661" cy="75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2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5B802DB-C61F-5E46-8288-6A79776E3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867" y="6970673"/>
            <a:ext cx="786121" cy="554525"/>
          </a:xfrm>
          <a:prstGeom prst="rect">
            <a:avLst/>
          </a:prstGeom>
        </p:spPr>
      </p:pic>
      <p:pic>
        <p:nvPicPr>
          <p:cNvPr id="10" name="Slika 5">
            <a:extLst>
              <a:ext uri="{FF2B5EF4-FFF2-40B4-BE49-F238E27FC236}">
                <a16:creationId xmlns:a16="http://schemas.microsoft.com/office/drawing/2014/main" xmlns="" id="{74E1DA8D-C934-A146-9CD0-463159A65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40" y="7109674"/>
            <a:ext cx="860706" cy="30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Slika 4">
            <a:extLst>
              <a:ext uri="{FF2B5EF4-FFF2-40B4-BE49-F238E27FC236}">
                <a16:creationId xmlns:a16="http://schemas.microsoft.com/office/drawing/2014/main" xmlns="" id="{CF4F1F2B-A02D-4C48-AC8E-EB30F33C8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222" y="7158949"/>
            <a:ext cx="1203982" cy="25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8ADA799-929E-524F-AE31-46042D4699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77" y="6965261"/>
            <a:ext cx="1318498" cy="6404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C861866-CBD0-DB48-BB1F-D9C435A91847}"/>
              </a:ext>
            </a:extLst>
          </p:cNvPr>
          <p:cNvSpPr/>
          <p:nvPr/>
        </p:nvSpPr>
        <p:spPr>
          <a:xfrm>
            <a:off x="1875831" y="7238199"/>
            <a:ext cx="7013887" cy="26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3277301" algn="ctr"/>
                <a:tab pos="6554602" algn="r"/>
              </a:tabLst>
            </a:pPr>
            <a:r>
              <a:rPr lang="en-US" sz="1103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Naložbo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sofinancirata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Republika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Slovenija in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unija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iz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Evropskega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sklada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za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regionalni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772" i="1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razvoj</a:t>
            </a:r>
            <a:r>
              <a:rPr lang="en-US" sz="772" i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103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CA5A009F-C84E-A549-94A8-52012CF312A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207835" y="2435724"/>
          <a:ext cx="8349880" cy="4054736"/>
        </p:xfrm>
        <a:graphic>
          <a:graphicData uri="http://schemas.openxmlformats.org/drawingml/2006/table">
            <a:tbl>
              <a:tblPr/>
              <a:tblGrid>
                <a:gridCol w="1297009">
                  <a:extLst>
                    <a:ext uri="{9D8B030D-6E8A-4147-A177-3AD203B41FA5}">
                      <a16:colId xmlns:a16="http://schemas.microsoft.com/office/drawing/2014/main" xmlns="" val="3590374537"/>
                    </a:ext>
                  </a:extLst>
                </a:gridCol>
                <a:gridCol w="941483">
                  <a:extLst>
                    <a:ext uri="{9D8B030D-6E8A-4147-A177-3AD203B41FA5}">
                      <a16:colId xmlns:a16="http://schemas.microsoft.com/office/drawing/2014/main" xmlns="" val="680362977"/>
                    </a:ext>
                  </a:extLst>
                </a:gridCol>
                <a:gridCol w="803224">
                  <a:extLst>
                    <a:ext uri="{9D8B030D-6E8A-4147-A177-3AD203B41FA5}">
                      <a16:colId xmlns:a16="http://schemas.microsoft.com/office/drawing/2014/main" xmlns="" val="2364616720"/>
                    </a:ext>
                  </a:extLst>
                </a:gridCol>
                <a:gridCol w="764303">
                  <a:extLst>
                    <a:ext uri="{9D8B030D-6E8A-4147-A177-3AD203B41FA5}">
                      <a16:colId xmlns:a16="http://schemas.microsoft.com/office/drawing/2014/main" xmlns="" val="4003905046"/>
                    </a:ext>
                  </a:extLst>
                </a:gridCol>
                <a:gridCol w="868481">
                  <a:extLst>
                    <a:ext uri="{9D8B030D-6E8A-4147-A177-3AD203B41FA5}">
                      <a16:colId xmlns:a16="http://schemas.microsoft.com/office/drawing/2014/main" xmlns="" val="782422231"/>
                    </a:ext>
                  </a:extLst>
                </a:gridCol>
                <a:gridCol w="846995">
                  <a:extLst>
                    <a:ext uri="{9D8B030D-6E8A-4147-A177-3AD203B41FA5}">
                      <a16:colId xmlns:a16="http://schemas.microsoft.com/office/drawing/2014/main" xmlns="" val="617637548"/>
                    </a:ext>
                  </a:extLst>
                </a:gridCol>
                <a:gridCol w="950382">
                  <a:extLst>
                    <a:ext uri="{9D8B030D-6E8A-4147-A177-3AD203B41FA5}">
                      <a16:colId xmlns:a16="http://schemas.microsoft.com/office/drawing/2014/main" xmlns="" val="3400339097"/>
                    </a:ext>
                  </a:extLst>
                </a:gridCol>
                <a:gridCol w="943405">
                  <a:extLst>
                    <a:ext uri="{9D8B030D-6E8A-4147-A177-3AD203B41FA5}">
                      <a16:colId xmlns:a16="http://schemas.microsoft.com/office/drawing/2014/main" xmlns="" val="3315089828"/>
                    </a:ext>
                  </a:extLst>
                </a:gridCol>
                <a:gridCol w="934598">
                  <a:extLst>
                    <a:ext uri="{9D8B030D-6E8A-4147-A177-3AD203B41FA5}">
                      <a16:colId xmlns:a16="http://schemas.microsoft.com/office/drawing/2014/main" xmlns="" val="2093042911"/>
                    </a:ext>
                  </a:extLst>
                </a:gridCol>
              </a:tblGrid>
              <a:tr h="12548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Zdravje - medicina</a:t>
                      </a: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Mobilnost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Pametna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mesta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in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skupnosti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Trajnostni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turizem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Trajnostna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pridelava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hrane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</a:rPr>
                        <a:t>Tovarne prihodnosti</a:t>
                      </a:r>
                      <a:endParaRPr lang="en-US" sz="12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Pametne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zgradbe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in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dom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z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lesno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verigo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Krožno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gospodarstvo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Razvoj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materialov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kot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končnih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</a:rPr>
                        <a:t>produktov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7446105"/>
                  </a:ext>
                </a:extLst>
              </a:tr>
              <a:tr h="418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Biofarmacevtika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sl-SI" sz="1300" dirty="0" smtClean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5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sl-SI" sz="1300" dirty="0" smtClean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5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5873988"/>
                  </a:ext>
                </a:extLst>
              </a:tr>
              <a:tr h="5882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Zdravljenje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raka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300" dirty="0" smtClean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5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2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l-SI" sz="1300" dirty="0" smtClean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5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sl-SI" sz="1300" dirty="0" smtClean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500" dirty="0" smtClean="0">
                        <a:effectLst/>
                        <a:latin typeface="Calibri" panose="020F050202020403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90392230"/>
                  </a:ext>
                </a:extLst>
              </a:tr>
              <a:tr h="538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Translacijska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medicina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53547529"/>
                  </a:ext>
                </a:extLst>
              </a:tr>
              <a:tr h="6274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Naravna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zdravila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in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kozmetika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6343258"/>
                  </a:ext>
                </a:extLst>
              </a:tr>
              <a:tr h="6274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Aktivno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in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zdravo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dirty="0" err="1">
                          <a:effectLst/>
                          <a:latin typeface="Calibri" panose="020F0502020204030204" pitchFamily="34" charset="0"/>
                        </a:rPr>
                        <a:t>staranje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l-SI" sz="1200" dirty="0">
                          <a:effectLst/>
                          <a:latin typeface="Calibri" panose="020F0502020204030204" pitchFamily="34" charset="0"/>
                        </a:rPr>
                        <a:t>√</a:t>
                      </a:r>
                      <a:endParaRPr lang="sl-SI" sz="13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629" marR="756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291925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74474" y="1749640"/>
            <a:ext cx="6377503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85" dirty="0" err="1"/>
              <a:t>Komplementarnost</a:t>
            </a:r>
            <a:r>
              <a:rPr lang="en-US" sz="1985" dirty="0"/>
              <a:t> - </a:t>
            </a:r>
            <a:r>
              <a:rPr lang="en-US" sz="1985" dirty="0" err="1"/>
              <a:t>potencial</a:t>
            </a:r>
            <a:r>
              <a:rPr lang="en-US" sz="1985" dirty="0"/>
              <a:t> </a:t>
            </a:r>
            <a:r>
              <a:rPr lang="en-US" sz="1985" dirty="0" err="1"/>
              <a:t>sodelovanja</a:t>
            </a:r>
            <a:r>
              <a:rPr lang="en-US" sz="1985" dirty="0"/>
              <a:t> z </a:t>
            </a:r>
            <a:r>
              <a:rPr lang="en-US" sz="1985" dirty="0" err="1"/>
              <a:t>ostalimi</a:t>
            </a:r>
            <a:r>
              <a:rPr lang="en-US" sz="1985" dirty="0"/>
              <a:t> </a:t>
            </a:r>
            <a:r>
              <a:rPr lang="en-US" sz="1985" dirty="0" err="1"/>
              <a:t>SRIPi</a:t>
            </a:r>
            <a:endParaRPr lang="en-US" sz="1985" dirty="0"/>
          </a:p>
        </p:txBody>
      </p:sp>
      <p:sp>
        <p:nvSpPr>
          <p:cNvPr id="4" name="Rectangle 3"/>
          <p:cNvSpPr/>
          <p:nvPr/>
        </p:nvSpPr>
        <p:spPr>
          <a:xfrm>
            <a:off x="1536700" y="1006439"/>
            <a:ext cx="3609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VISOKA SKLADNOST Z DRUGIMI SRIPI</a:t>
            </a:r>
            <a:endParaRPr lang="en-US" b="1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875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18 M EUR IZ RAZPISOV ZA PODROČJE DO 2018</a:t>
            </a:r>
          </a:p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POTENCIAL ZA 3-5x VEČ V 2021-2023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846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29FD22E2-8062-3444-B676-F160A2FBC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8A730F5-4B25-A547-897B-6DE72F400C39}"/>
              </a:ext>
            </a:extLst>
          </p:cNvPr>
          <p:cNvSpPr txBox="1"/>
          <p:nvPr/>
        </p:nvSpPr>
        <p:spPr>
          <a:xfrm>
            <a:off x="9646920" y="4331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2DB8E1DC-BCE4-BC4E-AE0D-84BF5274AC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56ECAAC-C5F6-164F-9BCA-7F7D21AF510D}"/>
              </a:ext>
            </a:extLst>
          </p:cNvPr>
          <p:cNvSpPr txBox="1"/>
          <p:nvPr/>
        </p:nvSpPr>
        <p:spPr>
          <a:xfrm>
            <a:off x="698500" y="1961875"/>
            <a:ext cx="93725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Danes v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Evropi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zdravstveni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sistemi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kolabirajo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ko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tisoč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ljudi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sočasno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nujno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potrebuje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zahtevno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nego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Če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bi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lahko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hitreje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učinkoviteje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zdravili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državljane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ter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celo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preprečili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nastanek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bolezni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potem bi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imeli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priložnost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dvigniti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kakovost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življenja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znižati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stroške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javnega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podaljšati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število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zdravih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let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globoko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v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starost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3B85AD85-8EDA-8047-AE03-BF9140AC97F5}"/>
              </a:ext>
            </a:extLst>
          </p:cNvPr>
          <p:cNvCxnSpPr>
            <a:cxnSpLocks/>
          </p:cNvCxnSpPr>
          <p:nvPr/>
        </p:nvCxnSpPr>
        <p:spPr>
          <a:xfrm flipV="1">
            <a:off x="2826399" y="3239766"/>
            <a:ext cx="4854205" cy="159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2C312D9A-D489-8B46-B2CC-73AA8C7EBAC9}"/>
              </a:ext>
            </a:extLst>
          </p:cNvPr>
          <p:cNvSpPr txBox="1"/>
          <p:nvPr/>
        </p:nvSpPr>
        <p:spPr>
          <a:xfrm>
            <a:off x="3525808" y="3247758"/>
            <a:ext cx="344330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Kaj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novega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tem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področju</a:t>
            </a:r>
            <a:r>
              <a:rPr lang="en-US" sz="20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</a:p>
          <a:p>
            <a:endParaRPr lang="en-US" dirty="0"/>
          </a:p>
        </p:txBody>
      </p:sp>
      <p:sp>
        <p:nvSpPr>
          <p:cNvPr id="18" name="object 6">
            <a:extLst>
              <a:ext uri="{FF2B5EF4-FFF2-40B4-BE49-F238E27FC236}">
                <a16:creationId xmlns="" xmlns:a16="http://schemas.microsoft.com/office/drawing/2014/main" id="{C343180D-2E41-5A4F-8D9F-5E6E839EAF4F}"/>
              </a:ext>
            </a:extLst>
          </p:cNvPr>
          <p:cNvSpPr txBox="1"/>
          <p:nvPr/>
        </p:nvSpPr>
        <p:spPr>
          <a:xfrm>
            <a:off x="2860606" y="4027420"/>
            <a:ext cx="5929630" cy="561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39"/>
              </a:lnSpc>
              <a:spcBef>
                <a:spcPts val="100"/>
              </a:spcBef>
            </a:pPr>
            <a:r>
              <a:rPr sz="1400" b="1" spc="-5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Nove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5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tehnologije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7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zdravljenja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1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6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dozorele</a:t>
            </a:r>
            <a:r>
              <a:rPr sz="1400" b="1" spc="-6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7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COVID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9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jih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13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15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pospešeno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75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pripeljal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2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0" dirty="0" err="1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trg</a:t>
            </a:r>
            <a:endParaRPr lang="en-US" sz="1400" b="1" spc="-50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2700" marR="5080">
              <a:lnSpc>
                <a:spcPts val="1300"/>
              </a:lnSpc>
              <a:spcBef>
                <a:spcPts val="20"/>
              </a:spcBef>
            </a:pPr>
            <a:r>
              <a:rPr lang="en-US"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Nova </a:t>
            </a:r>
            <a:r>
              <a:rPr lang="en-US" sz="1200" spc="-4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cepiva</a:t>
            </a:r>
            <a:r>
              <a:rPr lang="en-US"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vnašajo</a:t>
            </a:r>
            <a:r>
              <a:rPr lang="en-US"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 </a:t>
            </a:r>
            <a:r>
              <a:rPr lang="en-US" sz="1200" spc="-2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uporabo</a:t>
            </a:r>
            <a:r>
              <a:rPr lang="en-US"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1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gensko</a:t>
            </a:r>
            <a:r>
              <a:rPr lang="en-US" sz="1200" spc="-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6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terapijo</a:t>
            </a:r>
            <a:r>
              <a:rPr lang="en-US" sz="12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ki </a:t>
            </a:r>
            <a:r>
              <a:rPr lang="en-US" sz="1200" spc="-10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  </a:t>
            </a:r>
            <a:r>
              <a:rPr lang="en-US" sz="1200" spc="-2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ena</a:t>
            </a:r>
            <a:r>
              <a:rPr lang="en-US" sz="12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izmed</a:t>
            </a:r>
            <a:r>
              <a:rPr lang="en-US"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2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novih</a:t>
            </a:r>
            <a:r>
              <a:rPr lang="en-US"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2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možnosti</a:t>
            </a:r>
            <a:r>
              <a:rPr lang="en-US"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hitrega</a:t>
            </a:r>
            <a:r>
              <a:rPr lang="en-US"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 </a:t>
            </a:r>
            <a:r>
              <a:rPr lang="en-US" sz="1200" spc="1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25% </a:t>
            </a:r>
            <a:r>
              <a:rPr lang="en-US" sz="1200" spc="1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4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učinkovitejšega</a:t>
            </a:r>
            <a:r>
              <a:rPr lang="en-US"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5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zdravljenja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6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najtežjih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5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bolezni</a:t>
            </a:r>
            <a:r>
              <a:rPr lang="en-US"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en-US"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2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Biološka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celična</a:t>
            </a:r>
            <a:r>
              <a:rPr lang="en-US"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4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zdravila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3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prinašajo</a:t>
            </a:r>
            <a:r>
              <a:rPr lang="en-US"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2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podobne</a:t>
            </a:r>
            <a:r>
              <a:rPr lang="en-US"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spc="-4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preskoke</a:t>
            </a:r>
            <a:r>
              <a:rPr lang="en-US"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object 7">
            <a:extLst>
              <a:ext uri="{FF2B5EF4-FFF2-40B4-BE49-F238E27FC236}">
                <a16:creationId xmlns="" xmlns:a16="http://schemas.microsoft.com/office/drawing/2014/main" id="{5BEF0411-9BD8-5248-B764-FB274169C1CD}"/>
              </a:ext>
            </a:extLst>
          </p:cNvPr>
          <p:cNvSpPr txBox="1"/>
          <p:nvPr/>
        </p:nvSpPr>
        <p:spPr>
          <a:xfrm>
            <a:off x="2860606" y="4931662"/>
            <a:ext cx="5575935" cy="561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39"/>
              </a:lnSpc>
              <a:spcBef>
                <a:spcPts val="100"/>
              </a:spcBef>
            </a:pPr>
            <a:r>
              <a:rPr sz="1400" b="1" spc="-4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Prebivalstvo</a:t>
            </a:r>
            <a:r>
              <a:rPr sz="1400" b="1" spc="-9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1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</a:t>
            </a:r>
            <a:r>
              <a:rPr sz="1400" b="1" spc="-9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stara,</a:t>
            </a:r>
            <a:r>
              <a:rPr sz="1400" b="1" spc="-8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4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obstoječa</a:t>
            </a:r>
            <a:r>
              <a:rPr sz="1400" b="1" spc="-9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zdravila</a:t>
            </a:r>
            <a:r>
              <a:rPr sz="1400" b="1" spc="-9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7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izgubljajo</a:t>
            </a:r>
            <a:r>
              <a:rPr sz="1400" b="1" spc="-8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3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učinkovitost</a:t>
            </a:r>
            <a:endParaRPr sz="1400" b="1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2700" marR="5080">
              <a:lnSpc>
                <a:spcPts val="1300"/>
              </a:lnSpc>
              <a:spcBef>
                <a:spcPts val="20"/>
              </a:spcBef>
            </a:pPr>
            <a:r>
              <a:rPr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Delež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starostnikov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družbi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povečuje,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potrebujejo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več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oskrbe,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kar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zdravstveni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sistemi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niso </a:t>
            </a:r>
            <a:r>
              <a:rPr sz="1200" spc="-3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dimenzionirani.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Antibiotiki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postajajo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manj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učinkoviti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bakterije,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ki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prilagodile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nanje.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object 8">
            <a:extLst>
              <a:ext uri="{FF2B5EF4-FFF2-40B4-BE49-F238E27FC236}">
                <a16:creationId xmlns="" xmlns:a16="http://schemas.microsoft.com/office/drawing/2014/main" id="{5D0F4E0D-31DA-1746-B893-B5D2D4BE34F8}"/>
              </a:ext>
            </a:extLst>
          </p:cNvPr>
          <p:cNvSpPr txBox="1"/>
          <p:nvPr/>
        </p:nvSpPr>
        <p:spPr>
          <a:xfrm>
            <a:off x="2860606" y="5847188"/>
            <a:ext cx="5931535" cy="561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639"/>
              </a:lnSpc>
              <a:spcBef>
                <a:spcPts val="100"/>
              </a:spcBef>
            </a:pPr>
            <a:r>
              <a:rPr sz="1400" b="1" spc="-7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Projekcija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3-5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7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milijard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6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3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učinkov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5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javno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3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zdravstvo</a:t>
            </a:r>
            <a:r>
              <a:rPr sz="1400" b="1" spc="-10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4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sz="1400" b="1" spc="-9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400" b="1" spc="-20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gospodarstvo</a:t>
            </a:r>
            <a:endParaRPr sz="1400" b="1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12700" marR="5080">
              <a:lnSpc>
                <a:spcPts val="1300"/>
              </a:lnSpc>
              <a:spcBef>
                <a:spcPts val="20"/>
              </a:spcBef>
            </a:pP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SRIP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l-SI"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Zdravje – medicina </a:t>
            </a:r>
            <a:r>
              <a:rPr sz="1200" spc="-10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povezal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</a:t>
            </a:r>
            <a:r>
              <a:rPr lang="sl-SI" sz="1200" spc="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0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partnerjev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22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projekt</a:t>
            </a:r>
            <a:r>
              <a:rPr lang="sl-SI"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ih,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vrednih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1,03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milijarde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EUR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 smtClean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investicij</a:t>
            </a:r>
            <a:r>
              <a:rPr lang="sl-SI" sz="1200" spc="-55" dirty="0" smtClean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do 2030</a:t>
            </a:r>
            <a:r>
              <a:rPr sz="1200" spc="-55" dirty="0" smtClean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sz="1200" spc="-315" dirty="0" smtClean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skozi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katere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načrtuje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nastanek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3-5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novih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zdravil,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0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l-SI"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center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sz="1200" spc="-7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zdravljenje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proizvodni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verigi.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="" xmlns:a16="http://schemas.microsoft.com/office/drawing/2014/main" id="{79463764-DFEE-8F45-A7CB-95675A25820C}"/>
              </a:ext>
            </a:extLst>
          </p:cNvPr>
          <p:cNvSpPr/>
          <p:nvPr/>
        </p:nvSpPr>
        <p:spPr>
          <a:xfrm>
            <a:off x="2700970" y="4043345"/>
            <a:ext cx="45719" cy="631566"/>
          </a:xfrm>
          <a:custGeom>
            <a:avLst/>
            <a:gdLst/>
            <a:ahLst/>
            <a:cxnLst/>
            <a:rect l="l" t="t" r="r" b="b"/>
            <a:pathLst>
              <a:path h="455295">
                <a:moveTo>
                  <a:pt x="0" y="0"/>
                </a:moveTo>
                <a:lnTo>
                  <a:pt x="0" y="454952"/>
                </a:lnTo>
              </a:path>
            </a:pathLst>
          </a:custGeom>
          <a:ln w="254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0">
            <a:extLst>
              <a:ext uri="{FF2B5EF4-FFF2-40B4-BE49-F238E27FC236}">
                <a16:creationId xmlns="" xmlns:a16="http://schemas.microsoft.com/office/drawing/2014/main" id="{43479FBE-85C1-AC4E-A86A-35A1C20C95E7}"/>
              </a:ext>
            </a:extLst>
          </p:cNvPr>
          <p:cNvSpPr/>
          <p:nvPr/>
        </p:nvSpPr>
        <p:spPr>
          <a:xfrm>
            <a:off x="2700971" y="4992354"/>
            <a:ext cx="0" cy="679450"/>
          </a:xfrm>
          <a:custGeom>
            <a:avLst/>
            <a:gdLst/>
            <a:ahLst/>
            <a:cxnLst/>
            <a:rect l="l" t="t" r="r" b="b"/>
            <a:pathLst>
              <a:path h="679450">
                <a:moveTo>
                  <a:pt x="0" y="0"/>
                </a:moveTo>
                <a:lnTo>
                  <a:pt x="0" y="679145"/>
                </a:lnTo>
              </a:path>
            </a:pathLst>
          </a:custGeom>
          <a:ln w="254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1">
            <a:extLst>
              <a:ext uri="{FF2B5EF4-FFF2-40B4-BE49-F238E27FC236}">
                <a16:creationId xmlns="" xmlns:a16="http://schemas.microsoft.com/office/drawing/2014/main" id="{8B0F5320-61F7-2441-8625-725AE3D4972C}"/>
              </a:ext>
            </a:extLst>
          </p:cNvPr>
          <p:cNvSpPr/>
          <p:nvPr/>
        </p:nvSpPr>
        <p:spPr>
          <a:xfrm>
            <a:off x="2700971" y="5909929"/>
            <a:ext cx="0" cy="558165"/>
          </a:xfrm>
          <a:custGeom>
            <a:avLst/>
            <a:gdLst/>
            <a:ahLst/>
            <a:cxnLst/>
            <a:rect l="l" t="t" r="r" b="b"/>
            <a:pathLst>
              <a:path h="558164">
                <a:moveTo>
                  <a:pt x="0" y="0"/>
                </a:moveTo>
                <a:lnTo>
                  <a:pt x="0" y="557783"/>
                </a:lnTo>
              </a:path>
            </a:pathLst>
          </a:custGeom>
          <a:ln w="254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2">
            <a:extLst>
              <a:ext uri="{FF2B5EF4-FFF2-40B4-BE49-F238E27FC236}">
                <a16:creationId xmlns="" xmlns:a16="http://schemas.microsoft.com/office/drawing/2014/main" id="{DBF546A3-F7D0-5E43-BB80-D296593A623F}"/>
              </a:ext>
            </a:extLst>
          </p:cNvPr>
          <p:cNvSpPr txBox="1"/>
          <p:nvPr/>
        </p:nvSpPr>
        <p:spPr>
          <a:xfrm>
            <a:off x="1827166" y="6634811"/>
            <a:ext cx="7642813" cy="3286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420"/>
              </a:lnSpc>
              <a:spcBef>
                <a:spcPts val="100"/>
              </a:spcBef>
            </a:pPr>
            <a:r>
              <a:rPr sz="1200" spc="-10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dokument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povzema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problematiko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0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področja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l-SI" sz="1200" spc="-9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Zdravje – medicina, </a:t>
            </a:r>
            <a:r>
              <a:rPr sz="1200" spc="-105" dirty="0" err="1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5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interne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narave</a:t>
            </a:r>
            <a:r>
              <a:rPr sz="1200" spc="-8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sz="1200" spc="-7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12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nezavezujoč.</a:t>
            </a:r>
            <a:endParaRPr sz="1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>
              <a:lnSpc>
                <a:spcPts val="1060"/>
              </a:lnSpc>
            </a:pPr>
            <a:r>
              <a:rPr sz="900" spc="-3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Vse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navedbe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1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</a:t>
            </a:r>
            <a:r>
              <a:rPr sz="9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informativne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3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2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</a:t>
            </a:r>
            <a:r>
              <a:rPr sz="9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4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predstavljajo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napovedi</a:t>
            </a:r>
            <a:r>
              <a:rPr sz="900" spc="-6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2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pričakovanih</a:t>
            </a:r>
            <a:r>
              <a:rPr sz="900" spc="-60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sz="900" spc="-45" dirty="0">
                <a:solidFill>
                  <a:srgbClr val="231F2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rezultatov.</a:t>
            </a:r>
            <a:endParaRPr sz="9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960B860A-646D-2849-BB17-2C11BF6CF78C}"/>
              </a:ext>
            </a:extLst>
          </p:cNvPr>
          <p:cNvSpPr txBox="1"/>
          <p:nvPr/>
        </p:nvSpPr>
        <p:spPr>
          <a:xfrm>
            <a:off x="2127473" y="3905470"/>
            <a:ext cx="409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1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7678D887-FBD0-8E49-B24B-9FE4F954F020}"/>
              </a:ext>
            </a:extLst>
          </p:cNvPr>
          <p:cNvSpPr txBox="1"/>
          <p:nvPr/>
        </p:nvSpPr>
        <p:spPr>
          <a:xfrm>
            <a:off x="2127473" y="4840807"/>
            <a:ext cx="409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2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D169F17-ED4D-9348-9073-C91B4942714C}"/>
              </a:ext>
            </a:extLst>
          </p:cNvPr>
          <p:cNvSpPr txBox="1"/>
          <p:nvPr/>
        </p:nvSpPr>
        <p:spPr>
          <a:xfrm>
            <a:off x="2127473" y="5773512"/>
            <a:ext cx="409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0070C0"/>
                </a:solidFill>
              </a:rPr>
              <a:t>3</a:t>
            </a:r>
            <a:endParaRPr lang="en-US" sz="5400" dirty="0">
              <a:solidFill>
                <a:srgbClr val="0070C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97CBCCE7-E6CC-0A41-BDDF-39C160E1E250}"/>
              </a:ext>
            </a:extLst>
          </p:cNvPr>
          <p:cNvSpPr txBox="1"/>
          <p:nvPr/>
        </p:nvSpPr>
        <p:spPr>
          <a:xfrm>
            <a:off x="3669762" y="1167125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PRILOŽNOST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B31F703E-8AD7-C649-8ED3-5D623FD2FD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4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EAB49121-FA3F-9A46-B116-E85C37BEA7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sp>
        <p:nvSpPr>
          <p:cNvPr id="19" name="object 8">
            <a:extLst>
              <a:ext uri="{FF2B5EF4-FFF2-40B4-BE49-F238E27FC236}">
                <a16:creationId xmlns="" xmlns:a16="http://schemas.microsoft.com/office/drawing/2014/main" id="{5C088107-B105-0648-A443-37B1B8E4C8AF}"/>
              </a:ext>
            </a:extLst>
          </p:cNvPr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8EDB8D3B-A7E9-4644-9AC0-2BD6F2AAC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C9AD477B-3C1E-1A4D-A549-578C9E2FE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D910A5C5-E397-D54D-A8F4-CD474670EAFB}"/>
              </a:ext>
            </a:extLst>
          </p:cNvPr>
          <p:cNvCxnSpPr>
            <a:cxnSpLocks/>
          </p:cNvCxnSpPr>
          <p:nvPr/>
        </p:nvCxnSpPr>
        <p:spPr>
          <a:xfrm flipV="1">
            <a:off x="698354" y="2292789"/>
            <a:ext cx="9276872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0" y="1322777"/>
            <a:ext cx="9601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KAJ JE NOVEGA NA PODROČJU?</a:t>
            </a: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Staranje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prebivalstva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nove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tehnologije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razvoja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zdravil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spreminjajo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verige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vrednosti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v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Evropi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1F28D43-09E8-6847-A72F-F3C8F4B51380}"/>
              </a:ext>
            </a:extLst>
          </p:cNvPr>
          <p:cNvSpPr txBox="1"/>
          <p:nvPr/>
        </p:nvSpPr>
        <p:spPr>
          <a:xfrm>
            <a:off x="622300" y="2297985"/>
            <a:ext cx="9352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Nove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platforme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zdravljenja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so se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razvijale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več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desetletij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so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izjemno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prilagodljive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zato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lahko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Moderna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in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BioNTech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”</a:t>
            </a:r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čez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noč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”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dodala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COVID-19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cepivo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v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ponudbo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3F597A8-1FF4-AF4D-912E-8ABBF2AAA085}"/>
              </a:ext>
            </a:extLst>
          </p:cNvPr>
          <p:cNvSpPr txBox="1"/>
          <p:nvPr/>
        </p:nvSpPr>
        <p:spPr>
          <a:xfrm>
            <a:off x="857966" y="3060777"/>
            <a:ext cx="9755300" cy="2595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/>
            </a:r>
            <a:b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</a:b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Prebivalstvo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Evrope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se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hitro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stara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do 2060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bo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vsak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tretji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Evropejec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star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nad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65 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let. 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/>
            </a:r>
            <a:b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</a:b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Zahteve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 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drugačni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ergonomiji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 od preventive 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do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aktivne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pomoči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 (IKT,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robotika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).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Ogromno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prostora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inovacije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in nova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delovna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mesta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izobraževanje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in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strokovno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usposabljanje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–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prestrukturiranje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medgeneracijsko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sodelovanje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srebrna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ekonomija</a:t>
            </a:r>
            <a:endParaRPr lang="en-US" sz="1600" b="1" spc="-80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endParaRPr lang="en-US" sz="16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r>
              <a:rPr lang="en-US" sz="1600" b="1" spc="-7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Nove</a:t>
            </a:r>
            <a:r>
              <a:rPr lang="en-US" sz="1600" b="1" spc="-7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tehnologije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spreminjajo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postopke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in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pristope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razvoja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zdravil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(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disrupcija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)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endParaRPr lang="en-US" sz="1600" b="1" spc="-3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Dober</a:t>
            </a:r>
            <a:r>
              <a:rPr lang="en-US" sz="1600" b="1" spc="-3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odziv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uporabnikov</a:t>
            </a:r>
            <a:r>
              <a:rPr lang="en-US" sz="1600" b="1" spc="-3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 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="" xmlns:a16="http://schemas.microsoft.com/office/drawing/2014/main" id="{8EDFC7DB-8279-704E-BCA0-E36C5BA0398B}"/>
              </a:ext>
            </a:extLst>
          </p:cNvPr>
          <p:cNvSpPr/>
          <p:nvPr/>
        </p:nvSpPr>
        <p:spPr>
          <a:xfrm>
            <a:off x="622301" y="3255094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>
            <a:extLst>
              <a:ext uri="{FF2B5EF4-FFF2-40B4-BE49-F238E27FC236}">
                <a16:creationId xmlns="" xmlns:a16="http://schemas.microsoft.com/office/drawing/2014/main" id="{CC50EF63-AB49-D542-B3EC-10834A2B4FEB}"/>
              </a:ext>
            </a:extLst>
          </p:cNvPr>
          <p:cNvSpPr/>
          <p:nvPr/>
        </p:nvSpPr>
        <p:spPr>
          <a:xfrm>
            <a:off x="608800" y="4467225"/>
            <a:ext cx="235665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">
            <a:extLst>
              <a:ext uri="{FF2B5EF4-FFF2-40B4-BE49-F238E27FC236}">
                <a16:creationId xmlns="" xmlns:a16="http://schemas.microsoft.com/office/drawing/2014/main" id="{C7E6328C-5FA1-6D48-8EC5-55154FB7501D}"/>
              </a:ext>
            </a:extLst>
          </p:cNvPr>
          <p:cNvSpPr/>
          <p:nvPr/>
        </p:nvSpPr>
        <p:spPr>
          <a:xfrm>
            <a:off x="608800" y="5229755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1">
            <a:extLst>
              <a:ext uri="{FF2B5EF4-FFF2-40B4-BE49-F238E27FC236}">
                <a16:creationId xmlns="" xmlns:a16="http://schemas.microsoft.com/office/drawing/2014/main" id="{3B0E6A39-5A59-3B43-8735-D079E5C496C2}"/>
              </a:ext>
            </a:extLst>
          </p:cNvPr>
          <p:cNvSpPr txBox="1"/>
          <p:nvPr/>
        </p:nvSpPr>
        <p:spPr>
          <a:xfrm>
            <a:off x="4815274" y="5286386"/>
            <a:ext cx="3883773" cy="3699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635" rIns="0" bIns="0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5"/>
              </a:spcBef>
            </a:pP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Nastajajo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pozitivni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zdravstveni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ekonomski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učinki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za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paciente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podjetja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zdravstveni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sistem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iščemo</a:t>
            </a:r>
            <a:r>
              <a:rPr 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“WIN : WIN : WIN”.</a:t>
            </a:r>
          </a:p>
        </p:txBody>
      </p:sp>
    </p:spTree>
    <p:extLst>
      <p:ext uri="{BB962C8B-B14F-4D97-AF65-F5344CB8AC3E}">
        <p14:creationId xmlns:p14="http://schemas.microsoft.com/office/powerpoint/2010/main" val="335601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EAB49121-FA3F-9A46-B116-E85C37BEA7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2100" y="4345559"/>
            <a:ext cx="6111280" cy="3324099"/>
          </a:xfrm>
          <a:prstGeom prst="rect">
            <a:avLst/>
          </a:prstGeom>
        </p:spPr>
      </p:pic>
      <p:sp>
        <p:nvSpPr>
          <p:cNvPr id="19" name="object 8">
            <a:extLst>
              <a:ext uri="{FF2B5EF4-FFF2-40B4-BE49-F238E27FC236}">
                <a16:creationId xmlns="" xmlns:a16="http://schemas.microsoft.com/office/drawing/2014/main" id="{5C088107-B105-0648-A443-37B1B8E4C8AF}"/>
              </a:ext>
            </a:extLst>
          </p:cNvPr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8EDB8D3B-A7E9-4644-9AC0-2BD6F2AAC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C9AD477B-3C1E-1A4D-A549-578C9E2FEA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D910A5C5-E397-D54D-A8F4-CD474670EAFB}"/>
              </a:ext>
            </a:extLst>
          </p:cNvPr>
          <p:cNvCxnSpPr>
            <a:cxnSpLocks/>
          </p:cNvCxnSpPr>
          <p:nvPr/>
        </p:nvCxnSpPr>
        <p:spPr>
          <a:xfrm flipV="1">
            <a:off x="698354" y="2292789"/>
            <a:ext cx="9276872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0" y="1322777"/>
            <a:ext cx="9601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NOVE STRATEŠKE </a:t>
            </a:r>
            <a:r>
              <a:rPr lang="en-US" sz="3600" b="1" dirty="0" smtClean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SMERNICE EU</a:t>
            </a:r>
            <a:endParaRPr lang="en-US" sz="3600" b="1" dirty="0">
              <a:solidFill>
                <a:srgbClr val="0070C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Človeku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prijazni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materiali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obnovljivi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viri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strategija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digitalne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zelene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varne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Evrope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1F28D43-09E8-6847-A72F-F3C8F4B51380}"/>
              </a:ext>
            </a:extLst>
          </p:cNvPr>
          <p:cNvSpPr txBox="1"/>
          <p:nvPr/>
        </p:nvSpPr>
        <p:spPr>
          <a:xfrm>
            <a:off x="622300" y="2297985"/>
            <a:ext cx="800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Proračunsko</a:t>
            </a:r>
            <a:r>
              <a:rPr lang="en-US" sz="16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obdobje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2021-2027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3F597A8-1FF4-AF4D-912E-8ABBF2AAA085}"/>
              </a:ext>
            </a:extLst>
          </p:cNvPr>
          <p:cNvSpPr txBox="1"/>
          <p:nvPr/>
        </p:nvSpPr>
        <p:spPr>
          <a:xfrm>
            <a:off x="857966" y="3060777"/>
            <a:ext cx="9755300" cy="2149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95"/>
              </a:spcBef>
            </a:pP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/>
            </a:r>
            <a:b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</a:b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Zahteve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po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manj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uporabe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kovin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v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telesu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(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implatati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), 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osveščanje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o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uporabi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naravnih</a:t>
            </a:r>
            <a:r>
              <a:rPr lang="en-US" sz="1600" b="1" spc="-8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materialov</a:t>
            </a:r>
            <a:endParaRPr lang="en-US" sz="1600" b="1" spc="-80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595"/>
              </a:spcBef>
            </a:pPr>
            <a:endParaRPr lang="en-US" sz="16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Uporaba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digitalnih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in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okolju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prijaznih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tehnologij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50000"/>
              </a:lnSpc>
              <a:spcBef>
                <a:spcPts val="960"/>
              </a:spcBef>
            </a:pP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/>
            </a:r>
            <a:b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</a:b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Sposobnost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razvoja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in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proizvodnje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nove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generacije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zdravil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v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Evropi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(Smart Gene)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="" xmlns:a16="http://schemas.microsoft.com/office/drawing/2014/main" id="{8EDFC7DB-8279-704E-BCA0-E36C5BA0398B}"/>
              </a:ext>
            </a:extLst>
          </p:cNvPr>
          <p:cNvSpPr/>
          <p:nvPr/>
        </p:nvSpPr>
        <p:spPr>
          <a:xfrm>
            <a:off x="622301" y="3255094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>
            <a:extLst>
              <a:ext uri="{FF2B5EF4-FFF2-40B4-BE49-F238E27FC236}">
                <a16:creationId xmlns="" xmlns:a16="http://schemas.microsoft.com/office/drawing/2014/main" id="{CC50EF63-AB49-D542-B3EC-10834A2B4FEB}"/>
              </a:ext>
            </a:extLst>
          </p:cNvPr>
          <p:cNvSpPr/>
          <p:nvPr/>
        </p:nvSpPr>
        <p:spPr>
          <a:xfrm>
            <a:off x="622301" y="3999273"/>
            <a:ext cx="235665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">
            <a:extLst>
              <a:ext uri="{FF2B5EF4-FFF2-40B4-BE49-F238E27FC236}">
                <a16:creationId xmlns="" xmlns:a16="http://schemas.microsoft.com/office/drawing/2014/main" id="{C7E6328C-5FA1-6D48-8EC5-55154FB7501D}"/>
              </a:ext>
            </a:extLst>
          </p:cNvPr>
          <p:cNvSpPr/>
          <p:nvPr/>
        </p:nvSpPr>
        <p:spPr>
          <a:xfrm>
            <a:off x="622301" y="4772025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9099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132CB1F4-C67B-EE46-9B84-A9BF739E67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5CEC6547-957F-2B4D-BAF9-AF54A1B9D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3FDC4AF1-BE41-144D-ADB5-E47B3FE2E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D910A5C5-E397-D54D-A8F4-CD474670EAFB}"/>
              </a:ext>
            </a:extLst>
          </p:cNvPr>
          <p:cNvCxnSpPr>
            <a:cxnSpLocks/>
          </p:cNvCxnSpPr>
          <p:nvPr/>
        </p:nvCxnSpPr>
        <p:spPr>
          <a:xfrm flipV="1">
            <a:off x="698354" y="2292789"/>
            <a:ext cx="9276872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0" y="1322777"/>
            <a:ext cx="9601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TEŽKO VSTOPITI NA TRG, VELIKA RAZDROBLJENOST</a:t>
            </a:r>
          </a:p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Novi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medicinski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izdelki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zahtevajo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specialistična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znanja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, ki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nimajo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finančne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zaslombe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D1F28D43-09E8-6847-A72F-F3C8F4B51380}"/>
              </a:ext>
            </a:extLst>
          </p:cNvPr>
          <p:cNvSpPr txBox="1"/>
          <p:nvPr/>
        </p:nvSpPr>
        <p:spPr>
          <a:xfrm>
            <a:off x="622300" y="2297985"/>
            <a:ext cx="800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Ključni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dejavnik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uspeha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ne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zapraviti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zaupanja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partnerjev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v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interes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sposobnost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Slovenije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da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prebojne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medicinske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projekte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uporabi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v dobro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lastnega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javnega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gospodarstva</a:t>
            </a:r>
            <a:r>
              <a:rPr lang="en-US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27" name="object 5">
            <a:extLst>
              <a:ext uri="{FF2B5EF4-FFF2-40B4-BE49-F238E27FC236}">
                <a16:creationId xmlns="" xmlns:a16="http://schemas.microsoft.com/office/drawing/2014/main" id="{BAC2568C-E7D5-394E-B692-D7011C080A1C}"/>
              </a:ext>
            </a:extLst>
          </p:cNvPr>
          <p:cNvSpPr txBox="1"/>
          <p:nvPr/>
        </p:nvSpPr>
        <p:spPr>
          <a:xfrm>
            <a:off x="698354" y="2985128"/>
            <a:ext cx="2286146" cy="3177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marL="100965">
              <a:lnSpc>
                <a:spcPts val="2615"/>
              </a:lnSpc>
            </a:pPr>
            <a:r>
              <a:rPr lang="sl-SI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BISTVENI PROBLEMI</a:t>
            </a:r>
            <a:endParaRPr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3F597A8-1FF4-AF4D-912E-8ABBF2AAA085}"/>
              </a:ext>
            </a:extLst>
          </p:cNvPr>
          <p:cNvSpPr txBox="1"/>
          <p:nvPr/>
        </p:nvSpPr>
        <p:spPr>
          <a:xfrm>
            <a:off x="900643" y="3605991"/>
            <a:ext cx="9755300" cy="271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95"/>
              </a:spcBef>
            </a:pP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Zdravila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10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terapije</a:t>
            </a:r>
            <a:r>
              <a:rPr lang="en-US" sz="1600" b="1" spc="-10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6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centri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6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9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zdravljenje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zahtevajo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veliko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partnerjev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endParaRPr lang="en-US" sz="32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Zgodnje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faze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so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5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tvegane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6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raziskave</a:t>
            </a:r>
            <a:r>
              <a:rPr lang="en-US" sz="1600" b="1" spc="-6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6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poznejše</a:t>
            </a:r>
            <a:r>
              <a:rPr lang="en-US" sz="1600" b="1" spc="-12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5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klinične</a:t>
            </a:r>
            <a:r>
              <a:rPr lang="en-US" sz="1600" b="1" spc="-12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študije</a:t>
            </a:r>
            <a:r>
              <a:rPr lang="en-US" sz="1600" b="1" spc="-7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dolgo</a:t>
            </a:r>
            <a:r>
              <a:rPr lang="en-US" sz="1600" b="1" spc="-70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0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trajajo</a:t>
            </a:r>
            <a:endParaRPr lang="en-US" sz="2000" b="1" spc="-3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spcBef>
                <a:spcPts val="960"/>
              </a:spcBef>
            </a:pPr>
            <a:endParaRPr lang="en-US" sz="2800" b="1" spc="-3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Druge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5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dr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ž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a</a:t>
            </a:r>
            <a:r>
              <a:rPr lang="en-US" sz="1600" b="1" spc="-6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9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</a:t>
            </a:r>
            <a:r>
              <a:rPr lang="en-US" sz="1600" b="1" spc="1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šč</a:t>
            </a:r>
            <a:r>
              <a:rPr lang="en-US" sz="1600" b="1" spc="-11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ejo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4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in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5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pri</a:t>
            </a:r>
            <a:r>
              <a:rPr lang="en-US" sz="1600" b="1" spc="-10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</a:t>
            </a:r>
            <a:r>
              <a:rPr lang="en-US" sz="1600" b="1" spc="-10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abljajo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2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sl</a:t>
            </a:r>
            <a:r>
              <a:rPr lang="en-US" sz="1600" b="1" spc="-7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o</a:t>
            </a:r>
            <a:r>
              <a:rPr lang="en-US" sz="1600" b="1" spc="-5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</a:t>
            </a:r>
            <a:r>
              <a:rPr lang="en-US" sz="1600" b="1" spc="-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ens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k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e</a:t>
            </a:r>
            <a:r>
              <a:rPr lang="en-US" sz="1600" b="1" spc="-12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projekte</a:t>
            </a:r>
            <a:endParaRPr lang="en-US" sz="16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="" xmlns:a16="http://schemas.microsoft.com/office/drawing/2014/main" id="{8EDFC7DB-8279-704E-BCA0-E36C5BA0398B}"/>
              </a:ext>
            </a:extLst>
          </p:cNvPr>
          <p:cNvSpPr/>
          <p:nvPr/>
        </p:nvSpPr>
        <p:spPr>
          <a:xfrm>
            <a:off x="622301" y="3590800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>
            <a:extLst>
              <a:ext uri="{FF2B5EF4-FFF2-40B4-BE49-F238E27FC236}">
                <a16:creationId xmlns="" xmlns:a16="http://schemas.microsoft.com/office/drawing/2014/main" id="{CC50EF63-AB49-D542-B3EC-10834A2B4FEB}"/>
              </a:ext>
            </a:extLst>
          </p:cNvPr>
          <p:cNvSpPr/>
          <p:nvPr/>
        </p:nvSpPr>
        <p:spPr>
          <a:xfrm>
            <a:off x="622301" y="4526447"/>
            <a:ext cx="235665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">
            <a:extLst>
              <a:ext uri="{FF2B5EF4-FFF2-40B4-BE49-F238E27FC236}">
                <a16:creationId xmlns="" xmlns:a16="http://schemas.microsoft.com/office/drawing/2014/main" id="{C7E6328C-5FA1-6D48-8EC5-55154FB7501D}"/>
              </a:ext>
            </a:extLst>
          </p:cNvPr>
          <p:cNvSpPr/>
          <p:nvPr/>
        </p:nvSpPr>
        <p:spPr>
          <a:xfrm>
            <a:off x="622301" y="5462094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1">
            <a:extLst>
              <a:ext uri="{FF2B5EF4-FFF2-40B4-BE49-F238E27FC236}">
                <a16:creationId xmlns="" xmlns:a16="http://schemas.microsoft.com/office/drawing/2014/main" id="{81FD43D8-F77D-5743-B160-F0F4906015FE}"/>
              </a:ext>
            </a:extLst>
          </p:cNvPr>
          <p:cNvSpPr txBox="1"/>
          <p:nvPr/>
        </p:nvSpPr>
        <p:spPr>
          <a:xfrm>
            <a:off x="6340701" y="5441328"/>
            <a:ext cx="4356000" cy="1008000"/>
          </a:xfrm>
          <a:prstGeom prst="rect">
            <a:avLst/>
          </a:prstGeom>
          <a:solidFill>
            <a:schemeClr val="tx1"/>
          </a:solidFill>
        </p:spPr>
        <p:txBody>
          <a:bodyPr vert="horz" wrap="square" lIns="0" tIns="635" rIns="0" bIns="0" rtlCol="0" anchor="ctr" anchorCtr="1">
            <a:no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SRIP ZDRAVJE MEDICINA je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povezal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50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partnerjev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 22 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projektih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prenos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novih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tehnologij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načinov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zdravljenja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iz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laboratorijev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trg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Projekti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potekajo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ali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iščejo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institucionalnega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državnega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partnerja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 </a:t>
            </a:r>
            <a:r>
              <a:rPr lang="en-US" sz="1200" b="1" dirty="0" err="1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Evropi</a:t>
            </a:r>
            <a:r>
              <a:rPr lang="en-US" sz="1200" b="1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8451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132CB1F4-C67B-EE46-9B84-A9BF739E67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5CEC6547-957F-2B4D-BAF9-AF54A1B9D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3FDC4AF1-BE41-144D-ADB5-E47B3FE2E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D910A5C5-E397-D54D-A8F4-CD474670EAFB}"/>
              </a:ext>
            </a:extLst>
          </p:cNvPr>
          <p:cNvCxnSpPr>
            <a:cxnSpLocks/>
          </p:cNvCxnSpPr>
          <p:nvPr/>
        </p:nvCxnSpPr>
        <p:spPr>
          <a:xfrm flipV="1">
            <a:off x="698354" y="2292789"/>
            <a:ext cx="9276872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0" y="1322777"/>
            <a:ext cx="9601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SLOVENIJA IMA PODLAGO ZA RRI UČINKE</a:t>
            </a:r>
          </a:p>
          <a:p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Omogočitvene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tehnologije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znanje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vrhunske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kadre</a:t>
            </a:r>
            <a:r>
              <a:rPr lang="en-US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za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preboj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področju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zdravja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 in medicine.</a:t>
            </a:r>
          </a:p>
        </p:txBody>
      </p:sp>
      <p:sp>
        <p:nvSpPr>
          <p:cNvPr id="27" name="object 5">
            <a:extLst>
              <a:ext uri="{FF2B5EF4-FFF2-40B4-BE49-F238E27FC236}">
                <a16:creationId xmlns="" xmlns:a16="http://schemas.microsoft.com/office/drawing/2014/main" id="{BAC2568C-E7D5-394E-B692-D7011C080A1C}"/>
              </a:ext>
            </a:extLst>
          </p:cNvPr>
          <p:cNvSpPr txBox="1"/>
          <p:nvPr/>
        </p:nvSpPr>
        <p:spPr>
          <a:xfrm>
            <a:off x="698354" y="2985128"/>
            <a:ext cx="1447946" cy="3177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0" rIns="0" bIns="0" rtlCol="0">
            <a:spAutoFit/>
          </a:bodyPr>
          <a:lstStyle/>
          <a:p>
            <a:pPr marL="100965">
              <a:lnSpc>
                <a:spcPts val="2615"/>
              </a:lnSpc>
            </a:pPr>
            <a:r>
              <a:rPr lang="sl-SI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POTENCIALI</a:t>
            </a:r>
            <a:endParaRPr sz="20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B3F597A8-1FF4-AF4D-912E-8ABBF2AAA085}"/>
              </a:ext>
            </a:extLst>
          </p:cNvPr>
          <p:cNvSpPr txBox="1"/>
          <p:nvPr/>
        </p:nvSpPr>
        <p:spPr>
          <a:xfrm>
            <a:off x="900643" y="3605991"/>
            <a:ext cx="9755300" cy="2713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95"/>
              </a:spcBef>
            </a:pP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Visoka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dodana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vrednost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in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potencial</a:t>
            </a:r>
            <a:r>
              <a:rPr lang="en-US" sz="1600" b="1" spc="-80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80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rasti</a:t>
            </a: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endParaRPr lang="en-US" sz="32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ct val="100000"/>
              </a:lnSpc>
              <a:spcBef>
                <a:spcPts val="960"/>
              </a:spcBef>
            </a:pP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7 od 20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vodilnih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raziskovalnih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skupin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v </a:t>
            </a:r>
            <a:r>
              <a:rPr lang="en-US" sz="1600" b="1" spc="-7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Sloveniji</a:t>
            </a:r>
            <a:r>
              <a:rPr lang="en-US" sz="1600" b="1" spc="-7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iz</a:t>
            </a:r>
            <a:r>
              <a:rPr lang="en-US" sz="1600" b="1" spc="-7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področja</a:t>
            </a:r>
            <a:r>
              <a:rPr lang="en-US" sz="1600" b="1" spc="-7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7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zdravja</a:t>
            </a:r>
            <a:r>
              <a:rPr lang="en-US" sz="1600" b="1" spc="-7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-medicine</a:t>
            </a:r>
            <a:endParaRPr lang="en-US" sz="2000" b="1" spc="-3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spcBef>
                <a:spcPts val="960"/>
              </a:spcBef>
            </a:pPr>
            <a:endParaRPr lang="en-US" sz="2800" b="1" spc="-3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20+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projektov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, od </a:t>
            </a:r>
            <a:r>
              <a:rPr lang="en-US" sz="1600" b="1" spc="-35" dirty="0" err="1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katerih</a:t>
            </a:r>
            <a:r>
              <a:rPr lang="en-US" sz="1600" b="1" spc="-35" dirty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predstavljamo</a:t>
            </a:r>
            <a:r>
              <a:rPr lang="en-US" sz="1600" b="1" spc="-3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potek</a:t>
            </a:r>
            <a:r>
              <a:rPr lang="en-US" sz="1600" b="1" spc="-3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5 </a:t>
            </a: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za</a:t>
            </a:r>
            <a:r>
              <a:rPr lang="en-US" sz="1600" b="1" spc="-35" dirty="0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 </a:t>
            </a:r>
            <a:r>
              <a:rPr lang="en-US" sz="1600" b="1" spc="-35" dirty="0" err="1" smtClean="0">
                <a:solidFill>
                  <a:srgbClr val="231F20"/>
                </a:solidFill>
                <a:latin typeface="Calibri Light" panose="020F0302020204030204" pitchFamily="34" charset="0"/>
                <a:cs typeface="Al Bayan Plain" pitchFamily="2" charset="-78"/>
              </a:rPr>
              <a:t>ilustracijo</a:t>
            </a:r>
            <a:endParaRPr lang="en-US" sz="1600" b="1" spc="-75" dirty="0">
              <a:solidFill>
                <a:srgbClr val="231F20"/>
              </a:solidFill>
              <a:latin typeface="Calibri Light" panose="020F0302020204030204" pitchFamily="34" charset="0"/>
              <a:cs typeface="Al Bayan Plain" pitchFamily="2" charset="-78"/>
            </a:endParaRPr>
          </a:p>
          <a:p>
            <a:pPr marL="12700" algn="just">
              <a:lnSpc>
                <a:spcPts val="1989"/>
              </a:lnSpc>
              <a:spcBef>
                <a:spcPts val="960"/>
              </a:spcBef>
            </a:pPr>
            <a:endParaRPr lang="en-US" sz="1600" b="1" dirty="0">
              <a:latin typeface="Calibri Light" panose="020F0302020204030204" pitchFamily="34" charset="0"/>
              <a:cs typeface="Al Bayan Plain" pitchFamily="2" charset="-78"/>
            </a:endParaRPr>
          </a:p>
        </p:txBody>
      </p:sp>
      <p:sp>
        <p:nvSpPr>
          <p:cNvPr id="29" name="object 6">
            <a:extLst>
              <a:ext uri="{FF2B5EF4-FFF2-40B4-BE49-F238E27FC236}">
                <a16:creationId xmlns="" xmlns:a16="http://schemas.microsoft.com/office/drawing/2014/main" id="{8EDFC7DB-8279-704E-BCA0-E36C5BA0398B}"/>
              </a:ext>
            </a:extLst>
          </p:cNvPr>
          <p:cNvSpPr/>
          <p:nvPr/>
        </p:nvSpPr>
        <p:spPr>
          <a:xfrm>
            <a:off x="622301" y="3590800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>
            <a:extLst>
              <a:ext uri="{FF2B5EF4-FFF2-40B4-BE49-F238E27FC236}">
                <a16:creationId xmlns="" xmlns:a16="http://schemas.microsoft.com/office/drawing/2014/main" id="{CC50EF63-AB49-D542-B3EC-10834A2B4FEB}"/>
              </a:ext>
            </a:extLst>
          </p:cNvPr>
          <p:cNvSpPr/>
          <p:nvPr/>
        </p:nvSpPr>
        <p:spPr>
          <a:xfrm>
            <a:off x="622301" y="4526447"/>
            <a:ext cx="235665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6">
            <a:extLst>
              <a:ext uri="{FF2B5EF4-FFF2-40B4-BE49-F238E27FC236}">
                <a16:creationId xmlns="" xmlns:a16="http://schemas.microsoft.com/office/drawing/2014/main" id="{C7E6328C-5FA1-6D48-8EC5-55154FB7501D}"/>
              </a:ext>
            </a:extLst>
          </p:cNvPr>
          <p:cNvSpPr/>
          <p:nvPr/>
        </p:nvSpPr>
        <p:spPr>
          <a:xfrm>
            <a:off x="622301" y="5462094"/>
            <a:ext cx="257810" cy="483234"/>
          </a:xfrm>
          <a:custGeom>
            <a:avLst/>
            <a:gdLst/>
            <a:ahLst/>
            <a:cxnLst/>
            <a:rect l="l" t="t" r="r" b="b"/>
            <a:pathLst>
              <a:path w="257809" h="483235">
                <a:moveTo>
                  <a:pt x="16160" y="0"/>
                </a:moveTo>
                <a:lnTo>
                  <a:pt x="7561" y="1674"/>
                </a:lnTo>
                <a:lnTo>
                  <a:pt x="0" y="6696"/>
                </a:lnTo>
                <a:lnTo>
                  <a:pt x="0" y="476367"/>
                </a:lnTo>
                <a:lnTo>
                  <a:pt x="7561" y="481389"/>
                </a:lnTo>
                <a:lnTo>
                  <a:pt x="16160" y="483063"/>
                </a:lnTo>
                <a:lnTo>
                  <a:pt x="24760" y="481389"/>
                </a:lnTo>
                <a:lnTo>
                  <a:pt x="32321" y="476367"/>
                </a:lnTo>
                <a:lnTo>
                  <a:pt x="251002" y="257698"/>
                </a:lnTo>
                <a:lnTo>
                  <a:pt x="256024" y="250137"/>
                </a:lnTo>
                <a:lnTo>
                  <a:pt x="257697" y="241538"/>
                </a:lnTo>
                <a:lnTo>
                  <a:pt x="256019" y="232938"/>
                </a:lnTo>
                <a:lnTo>
                  <a:pt x="250990" y="225377"/>
                </a:lnTo>
                <a:lnTo>
                  <a:pt x="32321" y="6696"/>
                </a:lnTo>
                <a:lnTo>
                  <a:pt x="24760" y="1674"/>
                </a:lnTo>
                <a:lnTo>
                  <a:pt x="1616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2262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3B39549D-98D0-7C4D-8F58-2EDEACA879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996E8B-5A89-7F40-B173-3B456C738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1CD81C59-56A8-A44A-938C-87205B5F9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PRIORITETNA VPRAŠANJA PARTNERJEV</a:t>
            </a:r>
          </a:p>
        </p:txBody>
      </p:sp>
      <p:sp>
        <p:nvSpPr>
          <p:cNvPr id="18" name="object 3">
            <a:extLst>
              <a:ext uri="{FF2B5EF4-FFF2-40B4-BE49-F238E27FC236}">
                <a16:creationId xmlns="" xmlns:a16="http://schemas.microsoft.com/office/drawing/2014/main" id="{BD92E471-5D49-ED4B-B24C-9BA22B417676}"/>
              </a:ext>
            </a:extLst>
          </p:cNvPr>
          <p:cNvSpPr/>
          <p:nvPr/>
        </p:nvSpPr>
        <p:spPr>
          <a:xfrm>
            <a:off x="539268" y="2034023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4">
            <a:extLst>
              <a:ext uri="{FF2B5EF4-FFF2-40B4-BE49-F238E27FC236}">
                <a16:creationId xmlns="" xmlns:a16="http://schemas.microsoft.com/office/drawing/2014/main" id="{9197041E-273E-464D-B87F-536C88D68C05}"/>
              </a:ext>
            </a:extLst>
          </p:cNvPr>
          <p:cNvSpPr/>
          <p:nvPr/>
        </p:nvSpPr>
        <p:spPr>
          <a:xfrm>
            <a:off x="539268" y="3838593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">
            <a:extLst>
              <a:ext uri="{FF2B5EF4-FFF2-40B4-BE49-F238E27FC236}">
                <a16:creationId xmlns="" xmlns:a16="http://schemas.microsoft.com/office/drawing/2014/main" id="{28E08A9B-193E-B848-BC5A-630D25C74D13}"/>
              </a:ext>
            </a:extLst>
          </p:cNvPr>
          <p:cNvSpPr/>
          <p:nvPr/>
        </p:nvSpPr>
        <p:spPr>
          <a:xfrm>
            <a:off x="539268" y="5280741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">
            <a:extLst>
              <a:ext uri="{FF2B5EF4-FFF2-40B4-BE49-F238E27FC236}">
                <a16:creationId xmlns="" xmlns:a16="http://schemas.microsoft.com/office/drawing/2014/main" id="{71EAACAF-B423-854F-9CC6-EE42E5354B29}"/>
              </a:ext>
            </a:extLst>
          </p:cNvPr>
          <p:cNvSpPr txBox="1"/>
          <p:nvPr/>
        </p:nvSpPr>
        <p:spPr>
          <a:xfrm>
            <a:off x="1114086" y="2127719"/>
            <a:ext cx="6131730" cy="59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REŠEVANJE AKTUALNIH BOLEZNI, KI SE POVEČUJEJO V OBSEGU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900" dirty="0">
              <a:latin typeface="Trebuchet MS"/>
              <a:cs typeface="Trebuchet MS"/>
            </a:endParaRPr>
          </a:p>
        </p:txBody>
      </p:sp>
      <p:sp>
        <p:nvSpPr>
          <p:cNvPr id="22" name="object 7">
            <a:extLst>
              <a:ext uri="{FF2B5EF4-FFF2-40B4-BE49-F238E27FC236}">
                <a16:creationId xmlns="" xmlns:a16="http://schemas.microsoft.com/office/drawing/2014/main" id="{98E3001A-5112-F64A-800F-F49FDEB609BA}"/>
              </a:ext>
            </a:extLst>
          </p:cNvPr>
          <p:cNvSpPr txBox="1"/>
          <p:nvPr/>
        </p:nvSpPr>
        <p:spPr>
          <a:xfrm>
            <a:off x="1114086" y="3918432"/>
            <a:ext cx="5293529" cy="59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UVAJANJE NOVIH TERAPIJ IN MODALITET ZDRAVLJENJA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900" dirty="0">
              <a:latin typeface="Trebuchet MS"/>
              <a:cs typeface="Trebuchet MS"/>
            </a:endParaRPr>
          </a:p>
        </p:txBody>
      </p:sp>
      <p:sp>
        <p:nvSpPr>
          <p:cNvPr id="23" name="object 8">
            <a:extLst>
              <a:ext uri="{FF2B5EF4-FFF2-40B4-BE49-F238E27FC236}">
                <a16:creationId xmlns="" xmlns:a16="http://schemas.microsoft.com/office/drawing/2014/main" id="{D9EE872F-A56B-A04E-ABCE-F630D50E440A}"/>
              </a:ext>
            </a:extLst>
          </p:cNvPr>
          <p:cNvSpPr txBox="1"/>
          <p:nvPr/>
        </p:nvSpPr>
        <p:spPr>
          <a:xfrm>
            <a:off x="1103376" y="5344132"/>
            <a:ext cx="4379130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PRIPRAVA ZDRAVSTVA NA PRIHODNOST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b="1" dirty="0">
              <a:latin typeface="Trebuchet MS"/>
              <a:cs typeface="Trebuchet MS"/>
            </a:endParaRPr>
          </a:p>
        </p:txBody>
      </p:sp>
      <p:sp>
        <p:nvSpPr>
          <p:cNvPr id="25" name="object 10">
            <a:extLst>
              <a:ext uri="{FF2B5EF4-FFF2-40B4-BE49-F238E27FC236}">
                <a16:creationId xmlns="" xmlns:a16="http://schemas.microsoft.com/office/drawing/2014/main" id="{786A7539-EC64-D442-92EA-7239545CAB7E}"/>
              </a:ext>
            </a:extLst>
          </p:cNvPr>
          <p:cNvSpPr txBox="1"/>
          <p:nvPr/>
        </p:nvSpPr>
        <p:spPr>
          <a:xfrm>
            <a:off x="1675938" y="5717466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417830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cs typeface="Calibri"/>
              </a:rPr>
              <a:t>AKTIVNO ZDRAVO STARANJE</a:t>
            </a:r>
          </a:p>
        </p:txBody>
      </p:sp>
      <p:sp>
        <p:nvSpPr>
          <p:cNvPr id="32" name="object 13">
            <a:extLst>
              <a:ext uri="{FF2B5EF4-FFF2-40B4-BE49-F238E27FC236}">
                <a16:creationId xmlns="" xmlns:a16="http://schemas.microsoft.com/office/drawing/2014/main" id="{578FFF39-24A9-F343-99D2-645F2C76EE5A}"/>
              </a:ext>
            </a:extLst>
          </p:cNvPr>
          <p:cNvSpPr txBox="1"/>
          <p:nvPr/>
        </p:nvSpPr>
        <p:spPr>
          <a:xfrm>
            <a:off x="1666066" y="2533571"/>
            <a:ext cx="3363182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cs typeface="Calibri"/>
              </a:rPr>
              <a:t>ZDRAVLJENJE RAKA</a:t>
            </a:r>
          </a:p>
        </p:txBody>
      </p:sp>
      <p:sp>
        <p:nvSpPr>
          <p:cNvPr id="33" name="object 14">
            <a:extLst>
              <a:ext uri="{FF2B5EF4-FFF2-40B4-BE49-F238E27FC236}">
                <a16:creationId xmlns="" xmlns:a16="http://schemas.microsoft.com/office/drawing/2014/main" id="{EDF13A52-4BD2-1A42-8A99-6DCEAFB98630}"/>
              </a:ext>
            </a:extLst>
          </p:cNvPr>
          <p:cNvSpPr txBox="1"/>
          <p:nvPr/>
        </p:nvSpPr>
        <p:spPr>
          <a:xfrm>
            <a:off x="1666066" y="6140648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53530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cs typeface="Calibri"/>
              </a:rPr>
              <a:t>MEDICINSKI PRIPOMOČKI</a:t>
            </a:r>
          </a:p>
        </p:txBody>
      </p:sp>
      <p:sp>
        <p:nvSpPr>
          <p:cNvPr id="36" name="object 9">
            <a:extLst>
              <a:ext uri="{FF2B5EF4-FFF2-40B4-BE49-F238E27FC236}">
                <a16:creationId xmlns="" xmlns:a16="http://schemas.microsoft.com/office/drawing/2014/main" id="{3F7FD769-8A2C-8D41-B3B5-B5EF82C415A5}"/>
              </a:ext>
            </a:extLst>
          </p:cNvPr>
          <p:cNvSpPr txBox="1"/>
          <p:nvPr/>
        </p:nvSpPr>
        <p:spPr>
          <a:xfrm>
            <a:off x="6683983" y="3432180"/>
            <a:ext cx="3370738" cy="2369880"/>
          </a:xfrm>
          <a:prstGeom prst="rect">
            <a:avLst/>
          </a:prstGeom>
          <a:solidFill>
            <a:srgbClr val="E2DFDE"/>
          </a:solidFill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Nastal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je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ekosistem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ki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vključuje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razvoj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novih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prebojnih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izdelkov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informacijsko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podporo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</a:p>
          <a:p>
            <a:pPr algn="just">
              <a:lnSpc>
                <a:spcPct val="100000"/>
              </a:lnSpc>
            </a:pP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razvoj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kadrov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prenos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znanja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podjetništvo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diagnostiko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terapevtiko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napredne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materiale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just">
              <a:lnSpc>
                <a:spcPct val="100000"/>
              </a:lnSpc>
            </a:pPr>
            <a:endParaRPr lang="en-US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Projekti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nadgrajujejo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dosedanje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možnosti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in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učinek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zdravstvenih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pristopov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skozi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dodajanje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elementov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robotike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nanotehnologij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fotonike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sodobnih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materialov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in 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plazemske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tehnologije</a:t>
            </a:r>
            <a:r>
              <a:rPr lang="en-US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just"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9" name="object 13">
            <a:extLst>
              <a:ext uri="{FF2B5EF4-FFF2-40B4-BE49-F238E27FC236}">
                <a16:creationId xmlns="" xmlns:a16="http://schemas.microsoft.com/office/drawing/2014/main" id="{8895240E-94BB-5042-AF2A-176A33B7F9DA}"/>
              </a:ext>
            </a:extLst>
          </p:cNvPr>
          <p:cNvSpPr txBox="1"/>
          <p:nvPr/>
        </p:nvSpPr>
        <p:spPr>
          <a:xfrm>
            <a:off x="1658510" y="2940248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cs typeface="Calibri"/>
              </a:rPr>
              <a:t>KRONIČNE BOLEZNI</a:t>
            </a:r>
          </a:p>
        </p:txBody>
      </p:sp>
      <p:sp>
        <p:nvSpPr>
          <p:cNvPr id="30" name="object 11">
            <a:extLst>
              <a:ext uri="{FF2B5EF4-FFF2-40B4-BE49-F238E27FC236}">
                <a16:creationId xmlns="" xmlns:a16="http://schemas.microsoft.com/office/drawing/2014/main" id="{1B2B83F6-4B6B-DC41-A974-065CF350734A}"/>
              </a:ext>
            </a:extLst>
          </p:cNvPr>
          <p:cNvSpPr txBox="1"/>
          <p:nvPr/>
        </p:nvSpPr>
        <p:spPr>
          <a:xfrm>
            <a:off x="1666066" y="4268006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cs typeface="Calibri"/>
              </a:rPr>
              <a:t>CELIČNA IN GENSKA TERAPIJA</a:t>
            </a:r>
            <a:endParaRPr lang="en-US" sz="1500" b="1" dirty="0">
              <a:cs typeface="Calibri"/>
            </a:endParaRPr>
          </a:p>
        </p:txBody>
      </p:sp>
      <p:sp>
        <p:nvSpPr>
          <p:cNvPr id="31" name="object 11">
            <a:extLst>
              <a:ext uri="{FF2B5EF4-FFF2-40B4-BE49-F238E27FC236}">
                <a16:creationId xmlns="" xmlns:a16="http://schemas.microsoft.com/office/drawing/2014/main" id="{BD8D5736-321C-C142-ABBC-BAAF6574836C}"/>
              </a:ext>
            </a:extLst>
          </p:cNvPr>
          <p:cNvSpPr txBox="1"/>
          <p:nvPr/>
        </p:nvSpPr>
        <p:spPr>
          <a:xfrm>
            <a:off x="1666066" y="3380364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cs typeface="Calibri"/>
              </a:rPr>
              <a:t>ODPORNE BAKTERIJE</a:t>
            </a:r>
            <a:endParaRPr lang="en-US" sz="1500" b="1" dirty="0">
              <a:cs typeface="Calibri"/>
            </a:endParaRPr>
          </a:p>
        </p:txBody>
      </p:sp>
      <p:sp>
        <p:nvSpPr>
          <p:cNvPr id="35" name="object 11">
            <a:extLst>
              <a:ext uri="{FF2B5EF4-FFF2-40B4-BE49-F238E27FC236}">
                <a16:creationId xmlns="" xmlns:a16="http://schemas.microsoft.com/office/drawing/2014/main" id="{7F54A692-53BB-C143-85C1-55C13A8D1DFF}"/>
              </a:ext>
            </a:extLst>
          </p:cNvPr>
          <p:cNvSpPr txBox="1"/>
          <p:nvPr/>
        </p:nvSpPr>
        <p:spPr>
          <a:xfrm>
            <a:off x="1658509" y="4702800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cs typeface="Calibri"/>
              </a:rPr>
              <a:t>NARAVNA</a:t>
            </a:r>
            <a:r>
              <a:rPr lang="en-US" sz="1500" b="1" spc="-70" dirty="0">
                <a:cs typeface="Calibri"/>
              </a:rPr>
              <a:t> </a:t>
            </a:r>
            <a:r>
              <a:rPr lang="en-US" sz="1500" b="1" spc="65" dirty="0">
                <a:cs typeface="Calibri"/>
              </a:rPr>
              <a:t>ZDRAVILA</a:t>
            </a:r>
            <a:endParaRPr lang="en-US" sz="15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6375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="" xmlns:a16="http://schemas.microsoft.com/office/drawing/2014/main" id="{3B39549D-98D0-7C4D-8F58-2EDEACA879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16821" y="4331970"/>
            <a:ext cx="6111280" cy="332409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5A996E8B-5A89-7F40-B173-3B456C738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1CD81C59-56A8-A44A-938C-87205B5F9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5990F2D-76D1-3F43-A540-1368E3FA4A1C}"/>
              </a:ext>
            </a:extLst>
          </p:cNvPr>
          <p:cNvSpPr txBox="1"/>
          <p:nvPr/>
        </p:nvSpPr>
        <p:spPr>
          <a:xfrm>
            <a:off x="622301" y="1322777"/>
            <a:ext cx="952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ORGANIZACIJA VSEBIN V FOKUSNA PODROČJA</a:t>
            </a:r>
          </a:p>
        </p:txBody>
      </p:sp>
      <p:sp>
        <p:nvSpPr>
          <p:cNvPr id="18" name="object 3">
            <a:extLst>
              <a:ext uri="{FF2B5EF4-FFF2-40B4-BE49-F238E27FC236}">
                <a16:creationId xmlns="" xmlns:a16="http://schemas.microsoft.com/office/drawing/2014/main" id="{BD92E471-5D49-ED4B-B24C-9BA22B417676}"/>
              </a:ext>
            </a:extLst>
          </p:cNvPr>
          <p:cNvSpPr/>
          <p:nvPr/>
        </p:nvSpPr>
        <p:spPr>
          <a:xfrm>
            <a:off x="539268" y="2034023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4">
            <a:extLst>
              <a:ext uri="{FF2B5EF4-FFF2-40B4-BE49-F238E27FC236}">
                <a16:creationId xmlns="" xmlns:a16="http://schemas.microsoft.com/office/drawing/2014/main" id="{9197041E-273E-464D-B87F-536C88D68C05}"/>
              </a:ext>
            </a:extLst>
          </p:cNvPr>
          <p:cNvSpPr/>
          <p:nvPr/>
        </p:nvSpPr>
        <p:spPr>
          <a:xfrm>
            <a:off x="539268" y="3838593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5">
            <a:extLst>
              <a:ext uri="{FF2B5EF4-FFF2-40B4-BE49-F238E27FC236}">
                <a16:creationId xmlns="" xmlns:a16="http://schemas.microsoft.com/office/drawing/2014/main" id="{28E08A9B-193E-B848-BC5A-630D25C74D13}"/>
              </a:ext>
            </a:extLst>
          </p:cNvPr>
          <p:cNvSpPr/>
          <p:nvPr/>
        </p:nvSpPr>
        <p:spPr>
          <a:xfrm>
            <a:off x="539268" y="5280741"/>
            <a:ext cx="298450" cy="486409"/>
          </a:xfrm>
          <a:custGeom>
            <a:avLst/>
            <a:gdLst/>
            <a:ahLst/>
            <a:cxnLst/>
            <a:rect l="l" t="t" r="r" b="b"/>
            <a:pathLst>
              <a:path w="298450" h="486410">
                <a:moveTo>
                  <a:pt x="0" y="0"/>
                </a:moveTo>
                <a:lnTo>
                  <a:pt x="0" y="486003"/>
                </a:lnTo>
                <a:lnTo>
                  <a:pt x="297903" y="24300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6">
            <a:extLst>
              <a:ext uri="{FF2B5EF4-FFF2-40B4-BE49-F238E27FC236}">
                <a16:creationId xmlns="" xmlns:a16="http://schemas.microsoft.com/office/drawing/2014/main" id="{71EAACAF-B423-854F-9CC6-EE42E5354B29}"/>
              </a:ext>
            </a:extLst>
          </p:cNvPr>
          <p:cNvSpPr txBox="1"/>
          <p:nvPr/>
        </p:nvSpPr>
        <p:spPr>
          <a:xfrm>
            <a:off x="1114086" y="2127719"/>
            <a:ext cx="6131730" cy="59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solidFill>
                  <a:schemeClr val="tx1">
                    <a:alpha val="2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REŠEVANJE AKTUALNIH BOLEZNI, KI SE POVEČUJEJO V OBSEGU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900" dirty="0">
              <a:solidFill>
                <a:schemeClr val="tx1">
                  <a:alpha val="2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2" name="object 7">
            <a:extLst>
              <a:ext uri="{FF2B5EF4-FFF2-40B4-BE49-F238E27FC236}">
                <a16:creationId xmlns="" xmlns:a16="http://schemas.microsoft.com/office/drawing/2014/main" id="{98E3001A-5112-F64A-800F-F49FDEB609BA}"/>
              </a:ext>
            </a:extLst>
          </p:cNvPr>
          <p:cNvSpPr txBox="1"/>
          <p:nvPr/>
        </p:nvSpPr>
        <p:spPr>
          <a:xfrm>
            <a:off x="1114086" y="3918432"/>
            <a:ext cx="5293529" cy="59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solidFill>
                  <a:schemeClr val="tx1">
                    <a:alpha val="2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UVAJANJE NOVIH TERAPIJ IN MODALITET ZDRAVLJENJA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900" dirty="0">
              <a:solidFill>
                <a:schemeClr val="tx1">
                  <a:alpha val="2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3" name="object 8">
            <a:extLst>
              <a:ext uri="{FF2B5EF4-FFF2-40B4-BE49-F238E27FC236}">
                <a16:creationId xmlns="" xmlns:a16="http://schemas.microsoft.com/office/drawing/2014/main" id="{D9EE872F-A56B-A04E-ABCE-F630D50E440A}"/>
              </a:ext>
            </a:extLst>
          </p:cNvPr>
          <p:cNvSpPr txBox="1"/>
          <p:nvPr/>
        </p:nvSpPr>
        <p:spPr>
          <a:xfrm>
            <a:off x="1103376" y="5344132"/>
            <a:ext cx="4379130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b="1" dirty="0">
                <a:solidFill>
                  <a:schemeClr val="tx1">
                    <a:alpha val="2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PRIPRAVA ZDRAVSTVA NA PRIHODNOST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b="1" dirty="0">
              <a:solidFill>
                <a:schemeClr val="tx1">
                  <a:alpha val="2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5" name="object 10">
            <a:extLst>
              <a:ext uri="{FF2B5EF4-FFF2-40B4-BE49-F238E27FC236}">
                <a16:creationId xmlns="" xmlns:a16="http://schemas.microsoft.com/office/drawing/2014/main" id="{786A7539-EC64-D442-92EA-7239545CAB7E}"/>
              </a:ext>
            </a:extLst>
          </p:cNvPr>
          <p:cNvSpPr txBox="1"/>
          <p:nvPr/>
        </p:nvSpPr>
        <p:spPr>
          <a:xfrm>
            <a:off x="1666066" y="5766748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417830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tx1">
                    <a:alpha val="20000"/>
                  </a:schemeClr>
                </a:solidFill>
                <a:cs typeface="Calibri"/>
              </a:rPr>
              <a:t>AKTIVNO ZDRAVO STARANJE</a:t>
            </a:r>
          </a:p>
        </p:txBody>
      </p:sp>
      <p:sp>
        <p:nvSpPr>
          <p:cNvPr id="32" name="object 13">
            <a:extLst>
              <a:ext uri="{FF2B5EF4-FFF2-40B4-BE49-F238E27FC236}">
                <a16:creationId xmlns="" xmlns:a16="http://schemas.microsoft.com/office/drawing/2014/main" id="{578FFF39-24A9-F343-99D2-645F2C76EE5A}"/>
              </a:ext>
            </a:extLst>
          </p:cNvPr>
          <p:cNvSpPr txBox="1"/>
          <p:nvPr/>
        </p:nvSpPr>
        <p:spPr>
          <a:xfrm>
            <a:off x="1666066" y="2533571"/>
            <a:ext cx="3363182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tx1">
                    <a:alpha val="20000"/>
                  </a:schemeClr>
                </a:solidFill>
                <a:cs typeface="Calibri"/>
              </a:rPr>
              <a:t>ZDRAVLJENJE RAKA</a:t>
            </a:r>
          </a:p>
        </p:txBody>
      </p:sp>
      <p:sp>
        <p:nvSpPr>
          <p:cNvPr id="33" name="object 14">
            <a:extLst>
              <a:ext uri="{FF2B5EF4-FFF2-40B4-BE49-F238E27FC236}">
                <a16:creationId xmlns="" xmlns:a16="http://schemas.microsoft.com/office/drawing/2014/main" id="{EDF13A52-4BD2-1A42-8A99-6DCEAFB98630}"/>
              </a:ext>
            </a:extLst>
          </p:cNvPr>
          <p:cNvSpPr txBox="1"/>
          <p:nvPr/>
        </p:nvSpPr>
        <p:spPr>
          <a:xfrm>
            <a:off x="1666066" y="6140648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53530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tx1">
                    <a:alpha val="20000"/>
                  </a:schemeClr>
                </a:solidFill>
                <a:cs typeface="Calibri"/>
              </a:rPr>
              <a:t>MEDICINSKI PRIPOMOČKI</a:t>
            </a:r>
          </a:p>
        </p:txBody>
      </p:sp>
      <p:sp>
        <p:nvSpPr>
          <p:cNvPr id="29" name="object 13">
            <a:extLst>
              <a:ext uri="{FF2B5EF4-FFF2-40B4-BE49-F238E27FC236}">
                <a16:creationId xmlns="" xmlns:a16="http://schemas.microsoft.com/office/drawing/2014/main" id="{8895240E-94BB-5042-AF2A-176A33B7F9DA}"/>
              </a:ext>
            </a:extLst>
          </p:cNvPr>
          <p:cNvSpPr txBox="1"/>
          <p:nvPr/>
        </p:nvSpPr>
        <p:spPr>
          <a:xfrm>
            <a:off x="1658510" y="2940248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tx1">
                    <a:alpha val="20000"/>
                  </a:schemeClr>
                </a:solidFill>
                <a:cs typeface="Calibri"/>
              </a:rPr>
              <a:t>KRONIČNE BOLEZNI</a:t>
            </a:r>
          </a:p>
        </p:txBody>
      </p:sp>
      <p:sp>
        <p:nvSpPr>
          <p:cNvPr id="30" name="object 11">
            <a:extLst>
              <a:ext uri="{FF2B5EF4-FFF2-40B4-BE49-F238E27FC236}">
                <a16:creationId xmlns="" xmlns:a16="http://schemas.microsoft.com/office/drawing/2014/main" id="{1B2B83F6-4B6B-DC41-A974-065CF350734A}"/>
              </a:ext>
            </a:extLst>
          </p:cNvPr>
          <p:cNvSpPr txBox="1"/>
          <p:nvPr/>
        </p:nvSpPr>
        <p:spPr>
          <a:xfrm>
            <a:off x="1666066" y="4268006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solidFill>
                  <a:schemeClr val="tx1">
                    <a:alpha val="20000"/>
                  </a:schemeClr>
                </a:solidFill>
                <a:cs typeface="Calibri"/>
              </a:rPr>
              <a:t>CELIČNA IN GENSKA TERAPIJA</a:t>
            </a:r>
            <a:endParaRPr lang="en-US" sz="1500" b="1" dirty="0">
              <a:solidFill>
                <a:schemeClr val="tx1">
                  <a:alpha val="20000"/>
                </a:schemeClr>
              </a:solidFill>
              <a:cs typeface="Calibri"/>
            </a:endParaRPr>
          </a:p>
        </p:txBody>
      </p:sp>
      <p:sp>
        <p:nvSpPr>
          <p:cNvPr id="31" name="object 11">
            <a:extLst>
              <a:ext uri="{FF2B5EF4-FFF2-40B4-BE49-F238E27FC236}">
                <a16:creationId xmlns="" xmlns:a16="http://schemas.microsoft.com/office/drawing/2014/main" id="{BD8D5736-321C-C142-ABBC-BAAF6574836C}"/>
              </a:ext>
            </a:extLst>
          </p:cNvPr>
          <p:cNvSpPr txBox="1"/>
          <p:nvPr/>
        </p:nvSpPr>
        <p:spPr>
          <a:xfrm>
            <a:off x="1666066" y="3380364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solidFill>
                  <a:schemeClr val="tx1">
                    <a:alpha val="20000"/>
                  </a:schemeClr>
                </a:solidFill>
                <a:cs typeface="Calibri"/>
              </a:rPr>
              <a:t>ODPORNE BAKTERIJE</a:t>
            </a:r>
            <a:endParaRPr lang="en-US" sz="1500" b="1" dirty="0">
              <a:solidFill>
                <a:schemeClr val="tx1">
                  <a:alpha val="20000"/>
                </a:schemeClr>
              </a:solidFill>
              <a:cs typeface="Calibri"/>
            </a:endParaRPr>
          </a:p>
        </p:txBody>
      </p:sp>
      <p:sp>
        <p:nvSpPr>
          <p:cNvPr id="35" name="object 11">
            <a:extLst>
              <a:ext uri="{FF2B5EF4-FFF2-40B4-BE49-F238E27FC236}">
                <a16:creationId xmlns="" xmlns:a16="http://schemas.microsoft.com/office/drawing/2014/main" id="{7F54A692-53BB-C143-85C1-55C13A8D1DFF}"/>
              </a:ext>
            </a:extLst>
          </p:cNvPr>
          <p:cNvSpPr txBox="1"/>
          <p:nvPr/>
        </p:nvSpPr>
        <p:spPr>
          <a:xfrm>
            <a:off x="1658509" y="4702800"/>
            <a:ext cx="337073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lIns="0" tIns="76200" rIns="0" bIns="0" rtlCol="0">
            <a:spAutoFit/>
          </a:bodyPr>
          <a:lstStyle/>
          <a:p>
            <a:pPr marL="750570">
              <a:spcBef>
                <a:spcPts val="600"/>
              </a:spcBef>
            </a:pPr>
            <a:r>
              <a:rPr lang="en-US" sz="1500" b="1" spc="5" dirty="0">
                <a:solidFill>
                  <a:schemeClr val="tx1">
                    <a:alpha val="20000"/>
                  </a:schemeClr>
                </a:solidFill>
                <a:cs typeface="Calibri"/>
              </a:rPr>
              <a:t>NARAVNA</a:t>
            </a:r>
            <a:r>
              <a:rPr lang="en-US" sz="1500" b="1" spc="-70" dirty="0">
                <a:solidFill>
                  <a:schemeClr val="tx1">
                    <a:alpha val="20000"/>
                  </a:schemeClr>
                </a:solidFill>
                <a:cs typeface="Calibri"/>
              </a:rPr>
              <a:t> </a:t>
            </a:r>
            <a:r>
              <a:rPr lang="en-US" sz="1500" b="1" spc="65" dirty="0">
                <a:solidFill>
                  <a:schemeClr val="tx1">
                    <a:alpha val="20000"/>
                  </a:schemeClr>
                </a:solidFill>
                <a:cs typeface="Calibri"/>
              </a:rPr>
              <a:t>ZDRAVILA</a:t>
            </a:r>
            <a:endParaRPr lang="en-US" sz="1500" b="1" dirty="0">
              <a:solidFill>
                <a:schemeClr val="tx1">
                  <a:alpha val="20000"/>
                </a:schemeClr>
              </a:solidFill>
              <a:cs typeface="Calibri"/>
            </a:endParaRPr>
          </a:p>
        </p:txBody>
      </p:sp>
      <p:sp>
        <p:nvSpPr>
          <p:cNvPr id="40" name="object 13">
            <a:extLst>
              <a:ext uri="{FF2B5EF4-FFF2-40B4-BE49-F238E27FC236}">
                <a16:creationId xmlns="" xmlns:a16="http://schemas.microsoft.com/office/drawing/2014/main" id="{DCB73ECA-78C2-7B47-8FC5-F1A12F04B38E}"/>
              </a:ext>
            </a:extLst>
          </p:cNvPr>
          <p:cNvSpPr txBox="1"/>
          <p:nvPr/>
        </p:nvSpPr>
        <p:spPr>
          <a:xfrm>
            <a:off x="6883253" y="2503424"/>
            <a:ext cx="3363182" cy="307777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bg1"/>
                </a:solidFill>
                <a:cs typeface="Calibri"/>
              </a:rPr>
              <a:t>ZDRAVLJENJE RAKA</a:t>
            </a:r>
          </a:p>
        </p:txBody>
      </p:sp>
      <p:sp>
        <p:nvSpPr>
          <p:cNvPr id="41" name="object 13">
            <a:extLst>
              <a:ext uri="{FF2B5EF4-FFF2-40B4-BE49-F238E27FC236}">
                <a16:creationId xmlns="" xmlns:a16="http://schemas.microsoft.com/office/drawing/2014/main" id="{37A20809-FB95-B147-9189-6B8E5DF3F182}"/>
              </a:ext>
            </a:extLst>
          </p:cNvPr>
          <p:cNvSpPr txBox="1"/>
          <p:nvPr/>
        </p:nvSpPr>
        <p:spPr>
          <a:xfrm>
            <a:off x="6883253" y="3212904"/>
            <a:ext cx="3363182" cy="307777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bg1"/>
                </a:solidFill>
                <a:cs typeface="Calibri"/>
              </a:rPr>
              <a:t>TRANSLACIJSKA MEDICINA</a:t>
            </a:r>
          </a:p>
        </p:txBody>
      </p:sp>
      <p:sp>
        <p:nvSpPr>
          <p:cNvPr id="42" name="object 13">
            <a:extLst>
              <a:ext uri="{FF2B5EF4-FFF2-40B4-BE49-F238E27FC236}">
                <a16:creationId xmlns="" xmlns:a16="http://schemas.microsoft.com/office/drawing/2014/main" id="{72BA12B5-186D-F94A-80DC-AD35215879CA}"/>
              </a:ext>
            </a:extLst>
          </p:cNvPr>
          <p:cNvSpPr txBox="1"/>
          <p:nvPr/>
        </p:nvSpPr>
        <p:spPr>
          <a:xfrm>
            <a:off x="6883253" y="3932348"/>
            <a:ext cx="3363182" cy="307777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bg1"/>
                </a:solidFill>
                <a:cs typeface="Calibri"/>
              </a:rPr>
              <a:t>BIOFARMACEVTIKA</a:t>
            </a:r>
          </a:p>
        </p:txBody>
      </p:sp>
      <p:sp>
        <p:nvSpPr>
          <p:cNvPr id="43" name="object 13">
            <a:extLst>
              <a:ext uri="{FF2B5EF4-FFF2-40B4-BE49-F238E27FC236}">
                <a16:creationId xmlns="" xmlns:a16="http://schemas.microsoft.com/office/drawing/2014/main" id="{C7A05550-A99B-E443-8D74-31CCDE535CEF}"/>
              </a:ext>
            </a:extLst>
          </p:cNvPr>
          <p:cNvSpPr txBox="1"/>
          <p:nvPr/>
        </p:nvSpPr>
        <p:spPr>
          <a:xfrm>
            <a:off x="6883253" y="4694172"/>
            <a:ext cx="3363182" cy="538609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bg1"/>
                </a:solidFill>
                <a:cs typeface="Calibri"/>
              </a:rPr>
              <a:t>NARAVNA ZDRAVILA IN KOZMETIKA</a:t>
            </a:r>
          </a:p>
        </p:txBody>
      </p:sp>
      <p:sp>
        <p:nvSpPr>
          <p:cNvPr id="44" name="object 13">
            <a:extLst>
              <a:ext uri="{FF2B5EF4-FFF2-40B4-BE49-F238E27FC236}">
                <a16:creationId xmlns="" xmlns:a16="http://schemas.microsoft.com/office/drawing/2014/main" id="{426360A8-1A6E-8C4C-A53F-97FD05ECDDAF}"/>
              </a:ext>
            </a:extLst>
          </p:cNvPr>
          <p:cNvSpPr txBox="1"/>
          <p:nvPr/>
        </p:nvSpPr>
        <p:spPr>
          <a:xfrm>
            <a:off x="6883253" y="5618566"/>
            <a:ext cx="3363182" cy="307777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0" tIns="76200" rIns="0" bIns="0" rtlCol="0">
            <a:spAutoFit/>
          </a:bodyPr>
          <a:lstStyle/>
          <a:p>
            <a:pPr marL="790575">
              <a:lnSpc>
                <a:spcPct val="100000"/>
              </a:lnSpc>
              <a:spcBef>
                <a:spcPts val="600"/>
              </a:spcBef>
            </a:pPr>
            <a:r>
              <a:rPr lang="en-US" sz="1500" b="1" dirty="0">
                <a:solidFill>
                  <a:schemeClr val="bg1"/>
                </a:solidFill>
                <a:cs typeface="Calibri"/>
              </a:rPr>
              <a:t>AKTIVNO ZDRAVO STARANJE</a:t>
            </a:r>
          </a:p>
        </p:txBody>
      </p:sp>
      <p:sp>
        <p:nvSpPr>
          <p:cNvPr id="2" name="Right Arrow 1">
            <a:extLst>
              <a:ext uri="{FF2B5EF4-FFF2-40B4-BE49-F238E27FC236}">
                <a16:creationId xmlns="" xmlns:a16="http://schemas.microsoft.com/office/drawing/2014/main" id="{5DF7CEE6-1650-0E41-B421-BC9BDF6C8F96}"/>
              </a:ext>
            </a:extLst>
          </p:cNvPr>
          <p:cNvSpPr/>
          <p:nvPr/>
        </p:nvSpPr>
        <p:spPr>
          <a:xfrm>
            <a:off x="5519172" y="3212904"/>
            <a:ext cx="1143000" cy="20678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04137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0E783CAA-EB5F-4F45-9EAA-740E408C1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761" y="323757"/>
            <a:ext cx="2677710" cy="6619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92D9D284-679A-1448-970B-0DD2C4A52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9617" y="7047490"/>
            <a:ext cx="604284" cy="38607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9496" y="7096851"/>
            <a:ext cx="857757" cy="30127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49198" y="7145958"/>
            <a:ext cx="1123530" cy="24609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03559" y="6952932"/>
            <a:ext cx="1313973" cy="59554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292941" y="7290685"/>
            <a:ext cx="3921125" cy="14287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750" i="1" dirty="0">
                <a:latin typeface="Calibri Light"/>
                <a:cs typeface="Calibri Light"/>
              </a:rPr>
              <a:t>Naložbo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soﬁnancirata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spc="-5" dirty="0">
                <a:latin typeface="Calibri Light"/>
                <a:cs typeface="Calibri Light"/>
              </a:rPr>
              <a:t>Republika</a:t>
            </a:r>
            <a:r>
              <a:rPr sz="750" i="1" spc="2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Slovenija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in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unija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iz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Evropskega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sklada</a:t>
            </a:r>
            <a:r>
              <a:rPr sz="750" i="1" spc="15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za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regionalni</a:t>
            </a:r>
            <a:r>
              <a:rPr sz="750" i="1" spc="10" dirty="0">
                <a:latin typeface="Calibri Light"/>
                <a:cs typeface="Calibri Light"/>
              </a:rPr>
              <a:t> </a:t>
            </a:r>
            <a:r>
              <a:rPr sz="750" i="1" dirty="0">
                <a:latin typeface="Calibri Light"/>
                <a:cs typeface="Calibri Light"/>
              </a:rPr>
              <a:t>razvoj.</a:t>
            </a:r>
            <a:endParaRPr sz="750">
              <a:latin typeface="Calibri Light"/>
              <a:cs typeface="Calibri Light"/>
            </a:endParaRPr>
          </a:p>
        </p:txBody>
      </p:sp>
      <p:pic>
        <p:nvPicPr>
          <p:cNvPr id="24" name="object 3">
            <a:extLst>
              <a:ext uri="{FF2B5EF4-FFF2-40B4-BE49-F238E27FC236}">
                <a16:creationId xmlns="" xmlns:a16="http://schemas.microsoft.com/office/drawing/2014/main" id="{49DFCED9-6318-C546-97D5-F57149861C68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44639" y="2564648"/>
            <a:ext cx="775673" cy="3975325"/>
          </a:xfrm>
          <a:prstGeom prst="rect">
            <a:avLst/>
          </a:prstGeom>
        </p:spPr>
      </p:pic>
      <p:pic>
        <p:nvPicPr>
          <p:cNvPr id="27" name="object 4">
            <a:extLst>
              <a:ext uri="{FF2B5EF4-FFF2-40B4-BE49-F238E27FC236}">
                <a16:creationId xmlns="" xmlns:a16="http://schemas.microsoft.com/office/drawing/2014/main" id="{084A3E86-3529-C846-A8AD-EA3B04A902A0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858991" y="2196007"/>
            <a:ext cx="1284702" cy="4539170"/>
          </a:xfrm>
          <a:prstGeom prst="rect">
            <a:avLst/>
          </a:prstGeom>
        </p:spPr>
      </p:pic>
      <p:pic>
        <p:nvPicPr>
          <p:cNvPr id="29" name="object 5">
            <a:extLst>
              <a:ext uri="{FF2B5EF4-FFF2-40B4-BE49-F238E27FC236}">
                <a16:creationId xmlns="" xmlns:a16="http://schemas.microsoft.com/office/drawing/2014/main" id="{D4C4BADA-AF6D-EA4E-93DC-B6F6BE030D08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271266" y="2556752"/>
            <a:ext cx="775666" cy="3822633"/>
          </a:xfrm>
          <a:prstGeom prst="rect">
            <a:avLst/>
          </a:prstGeom>
        </p:spPr>
      </p:pic>
      <p:pic>
        <p:nvPicPr>
          <p:cNvPr id="30" name="object 6">
            <a:extLst>
              <a:ext uri="{FF2B5EF4-FFF2-40B4-BE49-F238E27FC236}">
                <a16:creationId xmlns="" xmlns:a16="http://schemas.microsoft.com/office/drawing/2014/main" id="{DE8EFA5C-3744-BC4D-A9D5-11FE84EA897B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684869" y="2638561"/>
            <a:ext cx="1018070" cy="4023805"/>
          </a:xfrm>
          <a:prstGeom prst="rect">
            <a:avLst/>
          </a:prstGeom>
        </p:spPr>
      </p:pic>
      <p:pic>
        <p:nvPicPr>
          <p:cNvPr id="31" name="object 7">
            <a:extLst>
              <a:ext uri="{FF2B5EF4-FFF2-40B4-BE49-F238E27FC236}">
                <a16:creationId xmlns="" xmlns:a16="http://schemas.microsoft.com/office/drawing/2014/main" id="{A228228C-8EC7-594E-8DDF-A57C9AD1921E}"/>
              </a:ext>
            </a:extLst>
          </p:cNvPr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897808" y="2556752"/>
            <a:ext cx="921111" cy="3878365"/>
          </a:xfrm>
          <a:prstGeom prst="rect">
            <a:avLst/>
          </a:prstGeom>
        </p:spPr>
      </p:pic>
      <p:pic>
        <p:nvPicPr>
          <p:cNvPr id="35" name="object 8">
            <a:extLst>
              <a:ext uri="{FF2B5EF4-FFF2-40B4-BE49-F238E27FC236}">
                <a16:creationId xmlns="" xmlns:a16="http://schemas.microsoft.com/office/drawing/2014/main" id="{3BEBD5C9-A2B9-B54B-B35C-43A3E9554A2D}"/>
              </a:ext>
            </a:extLst>
          </p:cNvPr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325057" y="2823390"/>
            <a:ext cx="921112" cy="3442049"/>
          </a:xfrm>
          <a:prstGeom prst="rect">
            <a:avLst/>
          </a:prstGeom>
        </p:spPr>
      </p:pic>
      <p:pic>
        <p:nvPicPr>
          <p:cNvPr id="37" name="object 9">
            <a:extLst>
              <a:ext uri="{FF2B5EF4-FFF2-40B4-BE49-F238E27FC236}">
                <a16:creationId xmlns="" xmlns:a16="http://schemas.microsoft.com/office/drawing/2014/main" id="{38365EAB-0943-7045-B384-290BAE346807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99598" y="2743417"/>
            <a:ext cx="969591" cy="3635968"/>
          </a:xfrm>
          <a:prstGeom prst="rect">
            <a:avLst/>
          </a:prstGeom>
        </p:spPr>
      </p:pic>
      <p:sp>
        <p:nvSpPr>
          <p:cNvPr id="38" name="object 2">
            <a:extLst>
              <a:ext uri="{FF2B5EF4-FFF2-40B4-BE49-F238E27FC236}">
                <a16:creationId xmlns="" xmlns:a16="http://schemas.microsoft.com/office/drawing/2014/main" id="{1FC83335-F219-6645-9914-587E43CF244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8314" y="461214"/>
            <a:ext cx="9658986" cy="1622239"/>
          </a:xfrm>
          <a:prstGeom prst="rect">
            <a:avLst/>
          </a:prstGeom>
        </p:spPr>
        <p:txBody>
          <a:bodyPr vert="horz" wrap="square" lIns="0" tIns="387350" rIns="0" bIns="0" rtlCol="0">
            <a:spAutoFit/>
          </a:bodyPr>
          <a:lstStyle/>
          <a:p>
            <a:pPr marL="12700">
              <a:spcBef>
                <a:spcPts val="3050"/>
              </a:spcBef>
            </a:pPr>
            <a:r>
              <a:rPr lang="en-US" sz="4800" b="1" spc="-5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PARTNERJI</a:t>
            </a:r>
            <a:r>
              <a:rPr lang="en-US" spc="-5" dirty="0"/>
              <a:t/>
            </a:r>
            <a:br>
              <a:rPr lang="en-US" spc="-5" dirty="0"/>
            </a:br>
            <a:r>
              <a:rPr lang="en-US" sz="1600" b="1" spc="-5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SO OBLIKOVALI SRIP ZDRAVJE-MEDICINA, SKUPAJ </a:t>
            </a:r>
            <a:r>
              <a:rPr lang="en-US" sz="1600" b="1" spc="-5" dirty="0">
                <a:latin typeface="Calibri Light" panose="020F0302020204030204" pitchFamily="34" charset="0"/>
                <a:cs typeface="Calibri Light" panose="020F0302020204030204" pitchFamily="34" charset="0"/>
              </a:rPr>
              <a:t>TVORIJO VERIGE VREDNOSTI, KI </a:t>
            </a:r>
            <a:r>
              <a:rPr lang="en-US" sz="1600" b="1" spc="-5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Z OMOGOČITVENIMI </a:t>
            </a:r>
            <a:r>
              <a:rPr lang="en-US" sz="1600" b="1" spc="-5" dirty="0">
                <a:latin typeface="Calibri Light" panose="020F0302020204030204" pitchFamily="34" charset="0"/>
                <a:cs typeface="Calibri Light" panose="020F0302020204030204" pitchFamily="34" charset="0"/>
              </a:rPr>
              <a:t>TEHNOLOGIJAMI PREMIKAJO IZ LABORATORIJA (TRL 3) </a:t>
            </a:r>
            <a:r>
              <a:rPr lang="en-US" sz="1600" b="1" spc="-5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PROTI TRGU IN NA </a:t>
            </a:r>
            <a:r>
              <a:rPr lang="en-US" sz="1600" b="1" spc="-5" dirty="0">
                <a:latin typeface="Calibri Light" panose="020F0302020204030204" pitchFamily="34" charset="0"/>
                <a:cs typeface="Calibri Light" panose="020F0302020204030204" pitchFamily="34" charset="0"/>
              </a:rPr>
              <a:t>TRG (TRL 9).</a:t>
            </a:r>
            <a:endParaRPr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73573" y="3107902"/>
            <a:ext cx="435847" cy="30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69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1265</Words>
  <Application>Microsoft Macintosh PowerPoint</Application>
  <PresentationFormat>Custom</PresentationFormat>
  <Paragraphs>209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Al Bayan Plain</vt:lpstr>
      <vt:lpstr>Calibri</vt:lpstr>
      <vt:lpstr>Calibri Light</vt:lpstr>
      <vt:lpstr>Impact</vt:lpstr>
      <vt:lpstr>ＭＳ Ｐゴシック</vt:lpstr>
      <vt:lpstr>Times New Roman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PARTNERJI SO OBLIKOVALI SRIP ZDRAVJE-MEDICINA, SKUPAJ TVORIJO VERIGE VREDNOSTI, KI  Z OMOGOČITVENIMI TEHNOLOGIJAMI PREMIKAJO IZ LABORATORIJA (TRL 3) PROTI TRGU IN NA TRG (TRL 9).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SRIP ZDRAVJE MEDICINA</dc:title>
  <cp:lastModifiedBy>Alenka Rozaj Brvar</cp:lastModifiedBy>
  <cp:revision>45</cp:revision>
  <cp:lastPrinted>2021-04-02T08:50:24Z</cp:lastPrinted>
  <dcterms:created xsi:type="dcterms:W3CDTF">2021-03-24T08:29:25Z</dcterms:created>
  <dcterms:modified xsi:type="dcterms:W3CDTF">2021-04-02T10:25:20Z</dcterms:modified>
</cp:coreProperties>
</file>