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9"/>
  </p:notesMasterIdLst>
  <p:sldIdLst>
    <p:sldId id="4096" r:id="rId2"/>
    <p:sldId id="4099" r:id="rId3"/>
    <p:sldId id="4103" r:id="rId4"/>
    <p:sldId id="4105" r:id="rId5"/>
    <p:sldId id="4107" r:id="rId6"/>
    <p:sldId id="4119" r:id="rId7"/>
    <p:sldId id="4134" r:id="rId8"/>
    <p:sldId id="4127" r:id="rId9"/>
    <p:sldId id="4109" r:id="rId10"/>
    <p:sldId id="4129" r:id="rId11"/>
    <p:sldId id="4118" r:id="rId12"/>
    <p:sldId id="4121" r:id="rId13"/>
    <p:sldId id="4120" r:id="rId14"/>
    <p:sldId id="4131" r:id="rId15"/>
    <p:sldId id="4128" r:id="rId16"/>
    <p:sldId id="4136" r:id="rId17"/>
    <p:sldId id="4137" r:id="rId18"/>
    <p:sldId id="4122" r:id="rId19"/>
    <p:sldId id="4138" r:id="rId20"/>
    <p:sldId id="4123" r:id="rId21"/>
    <p:sldId id="4132" r:id="rId22"/>
    <p:sldId id="4113" r:id="rId23"/>
    <p:sldId id="4115" r:id="rId24"/>
    <p:sldId id="4116" r:id="rId25"/>
    <p:sldId id="4139" r:id="rId26"/>
    <p:sldId id="4140" r:id="rId27"/>
    <p:sldId id="4097" r:id="rId28"/>
  </p:sldIdLst>
  <p:sldSz cx="9144000" cy="5143500" type="screen16x9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">
          <p15:clr>
            <a:srgbClr val="A4A3A4"/>
          </p15:clr>
        </p15:guide>
        <p15:guide id="2" orient="horz" pos="3117">
          <p15:clr>
            <a:srgbClr val="A4A3A4"/>
          </p15:clr>
        </p15:guide>
        <p15:guide id="3" pos="158">
          <p15:clr>
            <a:srgbClr val="A4A3A4"/>
          </p15:clr>
        </p15:guide>
        <p15:guide id="4" pos="5647">
          <p15:clr>
            <a:srgbClr val="A4A3A4"/>
          </p15:clr>
        </p15:guide>
        <p15:guide id="5" pos="657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na Cepuš" initials="SC" lastIdx="1" clrIdx="0">
    <p:extLst>
      <p:ext uri="{19B8F6BF-5375-455C-9EA6-DF929625EA0E}">
        <p15:presenceInfo xmlns:p15="http://schemas.microsoft.com/office/powerpoint/2012/main" userId="S::sabina.cepus@ookeimv.onmicrosoft.com::4e5ef984-f166-4bae-89da-5175a662a4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9A6"/>
    <a:srgbClr val="00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235" autoAdjust="0"/>
  </p:normalViewPr>
  <p:slideViewPr>
    <p:cSldViewPr>
      <p:cViewPr varScale="1">
        <p:scale>
          <a:sx n="77" d="100"/>
          <a:sy n="77" d="100"/>
        </p:scale>
        <p:origin x="662" y="62"/>
      </p:cViewPr>
      <p:guideLst>
        <p:guide orient="horz" pos="123"/>
        <p:guide orient="horz" pos="3117"/>
        <p:guide pos="158"/>
        <p:guide pos="5647"/>
        <p:guide pos="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DBBEC-399C-4993-AEF9-4160EDC1F13A}" type="datetimeFigureOut">
              <a:rPr lang="sl-SI" smtClean="0"/>
              <a:t>2. 02. 2022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AB6DC-0A26-4344-8D3A-078BD2944C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311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600" dirty="0"/>
              <a:t>Upravni postopek: </a:t>
            </a:r>
          </a:p>
          <a:p>
            <a:pPr lvl="1"/>
            <a:r>
              <a:rPr lang="sl-SI" sz="2400" dirty="0"/>
              <a:t>Vodi MOP, mnenja varstvenih resorjev</a:t>
            </a:r>
          </a:p>
          <a:p>
            <a:pPr lvl="1"/>
            <a:r>
              <a:rPr lang="sl-SI" sz="2400" dirty="0"/>
              <a:t>Začetek - odločba MOP o potrebnosti CPVO</a:t>
            </a:r>
          </a:p>
          <a:p>
            <a:pPr lvl="1"/>
            <a:r>
              <a:rPr lang="sl-SI" sz="2400" dirty="0"/>
              <a:t>Izvaja se na podlagi okoljskega poročila (dokument)</a:t>
            </a:r>
          </a:p>
          <a:p>
            <a:pPr lvl="1"/>
            <a:r>
              <a:rPr lang="sl-SI" sz="2400" dirty="0"/>
              <a:t>Mnenje o ustreznosti okoljskega poročila</a:t>
            </a:r>
          </a:p>
          <a:p>
            <a:pPr lvl="1"/>
            <a:r>
              <a:rPr lang="sl-SI" sz="2400" dirty="0"/>
              <a:t>Zagotovljeno sodelovanje z javnostjo, javna razgrnitev in obravnava</a:t>
            </a:r>
          </a:p>
          <a:p>
            <a:pPr lvl="1"/>
            <a:r>
              <a:rPr lang="sl-SI" sz="2400" dirty="0"/>
              <a:t>Zaključek – odločba MOP o sprejemljivosti programa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1939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4788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4567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5135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524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800" dirty="0">
              <a:effectLst/>
              <a:highlight>
                <a:srgbClr val="00FF00"/>
              </a:highlight>
              <a:latin typeface="Segoe UI Semilight" panose="020B04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825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800" dirty="0">
              <a:effectLst/>
              <a:highlight>
                <a:srgbClr val="00FF00"/>
              </a:highlight>
              <a:latin typeface="Segoe UI Semilight" panose="020B04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020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3210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2277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8038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600" dirty="0"/>
              <a:t>Upravni postopek: </a:t>
            </a:r>
          </a:p>
          <a:p>
            <a:pPr lvl="1"/>
            <a:r>
              <a:rPr lang="sl-SI" sz="2400" dirty="0"/>
              <a:t>Vodi MOP, mnenja varstvenih resorjev</a:t>
            </a:r>
          </a:p>
          <a:p>
            <a:pPr lvl="1"/>
            <a:r>
              <a:rPr lang="sl-SI" sz="2400" dirty="0"/>
              <a:t>Začetek - odločba MOP o potrebnosti CPVO</a:t>
            </a:r>
          </a:p>
          <a:p>
            <a:pPr lvl="1"/>
            <a:r>
              <a:rPr lang="sl-SI" sz="2400" dirty="0"/>
              <a:t>Izvaja se na podlagi okoljskega poročila (dokument)</a:t>
            </a:r>
          </a:p>
          <a:p>
            <a:pPr lvl="1"/>
            <a:r>
              <a:rPr lang="sl-SI" sz="2400" dirty="0"/>
              <a:t>Mnenje o ustreznosti okoljskega poročila</a:t>
            </a:r>
          </a:p>
          <a:p>
            <a:pPr lvl="1"/>
            <a:r>
              <a:rPr lang="sl-SI" sz="2400" dirty="0"/>
              <a:t>Zagotovljeno sodelovanje z javnostjo, javna razgrnitev in obravnava</a:t>
            </a:r>
          </a:p>
          <a:p>
            <a:pPr lvl="1"/>
            <a:r>
              <a:rPr lang="sl-SI" sz="2400" dirty="0"/>
              <a:t>Zaključek – odločba MOP o sprejemljivosti programa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894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6186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Uredba (EU) 2021/241 Evropskega parlamenta in Sveta z dne 12. februarja 2021 o vzpostavitvi Mehanizma za okrevanje in odpornost, OJ L 57, 18.2.2021, p. 17–75 </a:t>
            </a:r>
          </a:p>
          <a:p>
            <a:r>
              <a:rPr lang="sl-SI" dirty="0"/>
              <a:t>Uredba (EU) 2020/852 o vzpostavitvi okvira za spodbujanje trajnostnih naložb ter spremembi Uredbe (EU) 2019/2088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0025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Onesnaženje  večinoma z anorganskimi onesnaževali – Jesenice, Idrija, Celje, Mežica</a:t>
            </a:r>
          </a:p>
          <a:p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Povečuje se obseg pozidanih zemljišč – posegi na kmetijska zemljišča</a:t>
            </a:r>
          </a:p>
          <a:p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Zaraščanje KZ, prehranske varnosti ne zagotavljamo</a:t>
            </a:r>
          </a:p>
          <a:p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Krčitve gozdov niso pomemben dejavnik </a:t>
            </a:r>
          </a:p>
          <a:p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Pomemben </a:t>
            </a:r>
            <a:r>
              <a:rPr lang="sl-SI" sz="1800" dirty="0" err="1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dejavnnik</a:t>
            </a: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 erozija- povprečna erozija tal zaradi vide med </a:t>
            </a:r>
            <a:r>
              <a:rPr lang="sl-SI" sz="1800" dirty="0" err="1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navišjimi</a:t>
            </a: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 v Evropi</a:t>
            </a:r>
          </a:p>
          <a:p>
            <a:endParaRPr lang="sl-SI" sz="1800" dirty="0">
              <a:effectLst/>
              <a:latin typeface="Segoe UI Semilight" panose="020B0402040204020203" pitchFamily="34" charset="0"/>
              <a:ea typeface="Calibri" panose="020F0502020204030204" pitchFamily="34" charset="0"/>
            </a:endParaRPr>
          </a:p>
          <a:p>
            <a:endParaRPr lang="sl-SI" sz="1800" dirty="0">
              <a:effectLst/>
              <a:latin typeface="Segoe UI Semilight" panose="020B0402040204020203" pitchFamily="34" charset="0"/>
              <a:ea typeface="Calibri" panose="020F0502020204030204" pitchFamily="34" charset="0"/>
            </a:endParaRPr>
          </a:p>
          <a:p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Krožno </a:t>
            </a:r>
            <a:r>
              <a:rPr lang="sl-SI" sz="1800" dirty="0" err="1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gopsodarstvo</a:t>
            </a: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 – lokalni pridelki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399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1.</a:t>
            </a:r>
            <a:r>
              <a:rPr lang="sl-SI" sz="12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 (a 4, b 2) </a:t>
            </a:r>
            <a:endParaRPr lang="sl-SI" dirty="0"/>
          </a:p>
          <a:p>
            <a:r>
              <a:rPr lang="sl-SI" dirty="0"/>
              <a:t>* Opredelitev dodatnih aktivnosti za pospešitev sprejemanja VVO uredb - je temeljni b ukrep: </a:t>
            </a:r>
            <a:r>
              <a:rPr lang="sl-SI" sz="1800" i="1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Okrepitev in pospešitev aktivnosti pri sprejemanju predpisov o določitvi in zaščiti vodovarstvenih območij - </a:t>
            </a:r>
            <a:r>
              <a:rPr lang="sl-SI" sz="1800" u="none" dirty="0">
                <a:solidFill>
                  <a:srgbClr val="0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podaljšanje izvajanja ukrepa (</a:t>
            </a:r>
            <a:r>
              <a:rPr lang="sl-SI" dirty="0"/>
              <a:t>2010-2015 4 nove, 2016-2021 4 nove)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2. </a:t>
            </a: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(a 4, b 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- izvajanje obvezne državne gospodarske javne službe urejanja voda,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b="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- vzdrževanje vodnih in priobalnih zemljišč celinskih voda in morja</a:t>
            </a: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- obveznosti lastnika vodnega ali priobalnega zemljišča in obveznosti imetnika vodne pravice</a:t>
            </a:r>
          </a:p>
          <a:p>
            <a:endParaRPr lang="sl-SI" sz="1800" dirty="0">
              <a:effectLst/>
              <a:latin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effectLst/>
                <a:latin typeface="Segoe UI Semilight" panose="020B0402040204020203" pitchFamily="34" charset="0"/>
              </a:rPr>
              <a:t>3. </a:t>
            </a:r>
            <a:r>
              <a:rPr lang="sl-SI" sz="1800" b="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z o</a:t>
            </a: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hranjanjem in uravnavanjem vodnih količin, spodbujanjem trajnostne rabe vode, naplavin in vodnega dobra </a:t>
            </a:r>
            <a:endParaRPr lang="sl-SI" sz="1800" b="0" dirty="0">
              <a:effectLst/>
              <a:latin typeface="Segoe UI Semilight" panose="020B0402040204020203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b="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- izvajanjem </a:t>
            </a: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obvezne državne gospodarske javne službe urejanja voda,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- upoštevanjem omejitev in pogojev podeljenih vodnih pravic (Raba voda: a 5, b 3; </a:t>
            </a:r>
            <a:r>
              <a:rPr lang="sl-SI" sz="1800" i="1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Ekonomski instrumenti: a 3, b 1</a:t>
            </a: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- načrtovanjem vodne infrastrukture (Urejanje voda: a 3; </a:t>
            </a:r>
            <a:r>
              <a:rPr lang="sl-SI" sz="1800" i="1" dirty="0" err="1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Hidromorfološke</a:t>
            </a:r>
            <a:r>
              <a:rPr lang="sl-SI" sz="1800" i="1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 ureditve: a 2, b 1</a:t>
            </a: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* </a:t>
            </a: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spremembe vodnih bilanc VTPV in </a:t>
            </a:r>
            <a:r>
              <a:rPr lang="sl-SI" sz="1800" dirty="0" err="1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VTPodV</a:t>
            </a: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, npr. pri gradnji večjih vodovodnih sistemov</a:t>
            </a:r>
            <a:r>
              <a:rPr lang="sl-SI" dirty="0">
                <a:effectLst/>
              </a:rPr>
              <a:t> </a:t>
            </a: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effectLst/>
                <a:highlight>
                  <a:srgbClr val="00FF00"/>
                </a:highlight>
                <a:latin typeface="Segoe UI Semilight" panose="020B0402040204020203" pitchFamily="34" charset="0"/>
                <a:ea typeface="Calibri" panose="020F0502020204030204" pitchFamily="34" charset="0"/>
              </a:rPr>
              <a:t>- z namenom zmanjšanja pritiskov na meteorno kanalizacijo in protipoplavne zaščite – opredeljen je temeljni a ukrep</a:t>
            </a:r>
            <a:r>
              <a:rPr lang="sl-SI" sz="1800" kern="1200" dirty="0">
                <a:solidFill>
                  <a:schemeClr val="tx1"/>
                </a:solidFill>
                <a:effectLst/>
                <a:highlight>
                  <a:srgbClr val="00FF00"/>
                </a:highlight>
                <a:latin typeface="Segoe UI Semilight" panose="020B0402040204020203" pitchFamily="34" charset="0"/>
                <a:ea typeface="Calibri" panose="020F0502020204030204" pitchFamily="34" charset="0"/>
                <a:cs typeface="+mn-cs"/>
              </a:rPr>
              <a:t>: </a:t>
            </a:r>
            <a:r>
              <a:rPr lang="sl-SI" sz="1800" b="0" i="1" kern="1200" dirty="0">
                <a:solidFill>
                  <a:schemeClr val="tx1"/>
                </a:solidFill>
                <a:effectLst/>
                <a:highlight>
                  <a:srgbClr val="00FF00"/>
                </a:highlight>
                <a:latin typeface="Segoe UI Semilight" panose="020B0402040204020203" pitchFamily="34" charset="0"/>
                <a:cs typeface="+mn-cs"/>
              </a:rPr>
              <a:t>ON1.5a – Odvajanje in čiščenje padavinske odpadne vode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kern="1200" dirty="0">
                <a:solidFill>
                  <a:schemeClr val="tx1"/>
                </a:solidFill>
                <a:effectLst/>
                <a:highlight>
                  <a:srgbClr val="00FF00"/>
                </a:highlight>
                <a:latin typeface="Segoe UI Semilight" panose="020B0402040204020203" pitchFamily="34" charset="0"/>
                <a:cs typeface="+mn-cs"/>
              </a:rPr>
              <a:t>  ni pa v NUV III dodatnega spodbujanja izvajanja zakonodaje v delu, ki se nanaša na zadrževanje odtoka in ponovno uporabo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034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800" dirty="0">
              <a:effectLst/>
              <a:latin typeface="Segoe UI Semilight" panose="020B04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134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488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1558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sl-SI" b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6893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AB6DC-0A26-4344-8D3A-078BD2944C03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407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69F2835-C182-496D-80E0-44E707A9E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0" t="44871" r="-120" b="-6730"/>
          <a:stretch/>
        </p:blipFill>
        <p:spPr>
          <a:xfrm>
            <a:off x="-35399" y="-17884"/>
            <a:ext cx="9202643" cy="338160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0825" y="2727325"/>
            <a:ext cx="8713788" cy="1306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5311" y="4084141"/>
            <a:ext cx="6373427" cy="864096"/>
          </a:xfrm>
        </p:spPr>
        <p:txBody>
          <a:bodyPr anchor="b"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  <p:pic>
        <p:nvPicPr>
          <p:cNvPr id="2051" name="Picture 3" descr="C:\Dropbox\CGP\CGP_KONCNE\LOG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824342"/>
            <a:ext cx="2483768" cy="130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73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0B1CA26-F40C-491B-AA32-3778A5223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" y="0"/>
            <a:ext cx="877564" cy="51435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0113" y="195263"/>
            <a:ext cx="8065393" cy="997619"/>
          </a:xfrm>
        </p:spPr>
        <p:txBody>
          <a:bodyPr anchor="ctr"/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99097" y="1275606"/>
            <a:ext cx="8065391" cy="3672632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416217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195263"/>
            <a:ext cx="8713788" cy="997619"/>
          </a:xfrm>
        </p:spPr>
        <p:txBody>
          <a:bodyPr anchor="ctr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53912" y="1203598"/>
            <a:ext cx="4038600" cy="3744640"/>
          </a:xfrm>
        </p:spPr>
        <p:txBody>
          <a:bodyPr/>
          <a:lstStyle>
            <a:lvl1pPr marL="177800" indent="-177800">
              <a:defRPr sz="2800"/>
            </a:lvl1pPr>
            <a:lvl2pPr marL="361950" indent="-184150">
              <a:defRPr sz="2400"/>
            </a:lvl2pPr>
            <a:lvl3pPr marL="539750" indent="-177800"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926013" y="1203598"/>
            <a:ext cx="4038600" cy="3744640"/>
          </a:xfrm>
        </p:spPr>
        <p:txBody>
          <a:bodyPr/>
          <a:lstStyle>
            <a:lvl1pPr marL="177800" indent="-177800">
              <a:defRPr sz="2800"/>
            </a:lvl1pPr>
            <a:lvl2pPr marL="361950" indent="-184150">
              <a:defRPr sz="2400"/>
            </a:lvl2pPr>
            <a:lvl3pPr marL="539750" indent="-177800"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</p:txBody>
      </p:sp>
    </p:spTree>
    <p:extLst>
      <p:ext uri="{BB962C8B-B14F-4D97-AF65-F5344CB8AC3E}">
        <p14:creationId xmlns:p14="http://schemas.microsoft.com/office/powerpoint/2010/main" val="180662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D6999363-06F3-4EE3-991A-D7A92AD6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" y="9511"/>
            <a:ext cx="877564" cy="51435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195263"/>
            <a:ext cx="8137028" cy="99761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819844" y="1205558"/>
            <a:ext cx="4040188" cy="7875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819844" y="1993156"/>
            <a:ext cx="4040188" cy="2963466"/>
          </a:xfrm>
        </p:spPr>
        <p:txBody>
          <a:bodyPr/>
          <a:lstStyle>
            <a:lvl1pPr>
              <a:defRPr sz="2400"/>
            </a:lvl1pPr>
            <a:lvl2pPr marL="266700" indent="-180975"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922838" y="1197174"/>
            <a:ext cx="4041775" cy="7875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922838" y="1984772"/>
            <a:ext cx="4041775" cy="2963466"/>
          </a:xfrm>
        </p:spPr>
        <p:txBody>
          <a:bodyPr/>
          <a:lstStyle>
            <a:lvl1pPr>
              <a:defRPr sz="2400"/>
            </a:lvl1pPr>
            <a:lvl2pPr marL="266700" indent="-180975"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</p:txBody>
      </p:sp>
    </p:spTree>
    <p:extLst>
      <p:ext uri="{BB962C8B-B14F-4D97-AF65-F5344CB8AC3E}">
        <p14:creationId xmlns:p14="http://schemas.microsoft.com/office/powerpoint/2010/main" val="189890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F249453-9303-4554-B726-3ECADBBB6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" y="0"/>
            <a:ext cx="877564" cy="5143500"/>
          </a:xfrm>
          <a:prstGeom prst="rect">
            <a:avLst/>
          </a:prstGeom>
        </p:spPr>
      </p:pic>
      <p:sp>
        <p:nvSpPr>
          <p:cNvPr id="7" name="Ograda vsebine 2"/>
          <p:cNvSpPr>
            <a:spLocks noGrp="1"/>
          </p:cNvSpPr>
          <p:nvPr>
            <p:ph idx="1"/>
          </p:nvPr>
        </p:nvSpPr>
        <p:spPr>
          <a:xfrm>
            <a:off x="899097" y="195263"/>
            <a:ext cx="8065391" cy="4752975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05909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088DA2C-27B2-4B14-912B-4428B67B9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" y="5746"/>
            <a:ext cx="877564" cy="51435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210146"/>
            <a:ext cx="2936305" cy="185754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852863" y="195263"/>
            <a:ext cx="5111750" cy="47529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99592" y="2067694"/>
            <a:ext cx="2936305" cy="2880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75454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A2B3A9C-589A-4613-BF33-9279AB571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" y="-23846"/>
            <a:ext cx="877564" cy="51435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2988" y="4227934"/>
            <a:ext cx="7849492" cy="627484"/>
          </a:xfr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42988" y="195264"/>
            <a:ext cx="7849492" cy="3960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851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A49341C-34F3-42AD-97B5-ADE789E98D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2546"/>
            <a:ext cx="9144000" cy="3360874"/>
          </a:xfrm>
          <a:prstGeom prst="rect">
            <a:avLst/>
          </a:prstGeom>
        </p:spPr>
      </p:pic>
      <p:pic>
        <p:nvPicPr>
          <p:cNvPr id="7" name="Picture 2" descr="C:\Dropbox\CGP\dopis\DOPIS_1 copy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54" t="12079" r="8072" b="79912"/>
          <a:stretch/>
        </p:blipFill>
        <p:spPr bwMode="auto">
          <a:xfrm>
            <a:off x="2001626" y="3125295"/>
            <a:ext cx="6962987" cy="20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ropbox\CGP\CGP_KONCNE\LOGO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73" y="2970347"/>
            <a:ext cx="3695705" cy="19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5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D9BCB32-6FA4-4106-ACBB-609929BA55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62372" r="27474"/>
          <a:stretch/>
        </p:blipFill>
        <p:spPr>
          <a:xfrm>
            <a:off x="12468" y="0"/>
            <a:ext cx="879209" cy="5143500"/>
          </a:xfrm>
          <a:prstGeom prst="rect">
            <a:avLst/>
          </a:prstGeom>
        </p:spPr>
      </p:pic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899095" y="267494"/>
            <a:ext cx="8065393" cy="9976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 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899097" y="1347614"/>
            <a:ext cx="8065391" cy="3600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  <a:p>
            <a:pPr lvl="4"/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457506" y="481131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dirty="0"/>
              <a:t> </a:t>
            </a:r>
            <a:r>
              <a:rPr lang="sl-SI" b="1" dirty="0">
                <a:solidFill>
                  <a:schemeClr val="accent2"/>
                </a:solidFill>
              </a:rPr>
              <a:t>I</a:t>
            </a:r>
            <a:r>
              <a:rPr lang="sl-SI" dirty="0"/>
              <a:t> </a:t>
            </a:r>
            <a:fld id="{B3ABD093-5AE9-4131-8F4E-F6DFBF7B5D89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143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6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tabLst>
          <a:tab pos="444500" algn="l"/>
        </a:tabLst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9875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25" indent="-26987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2413" indent="-26987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>
            <a:extLst>
              <a:ext uri="{FF2B5EF4-FFF2-40B4-BE49-F238E27FC236}">
                <a16:creationId xmlns:a16="http://schemas.microsoft.com/office/drawing/2014/main" id="{7756316A-3D94-442B-A98E-5DBC9FEC2E62}"/>
              </a:ext>
            </a:extLst>
          </p:cNvPr>
          <p:cNvSpPr/>
          <p:nvPr/>
        </p:nvSpPr>
        <p:spPr>
          <a:xfrm>
            <a:off x="6843306" y="3983675"/>
            <a:ext cx="2300693" cy="1159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69147854-73BE-40FC-B5F8-93B301521392}"/>
              </a:ext>
            </a:extLst>
          </p:cNvPr>
          <p:cNvSpPr/>
          <p:nvPr/>
        </p:nvSpPr>
        <p:spPr>
          <a:xfrm>
            <a:off x="7668344" y="-20538"/>
            <a:ext cx="1475656" cy="3024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5311" y="2762062"/>
            <a:ext cx="8673735" cy="175971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sl-SI" sz="2400" dirty="0">
                <a:solidFill>
                  <a:srgbClr val="7FA05B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</a:rPr>
              <a:t>Izvedba celovite presoje vplivov na okolje za </a:t>
            </a:r>
            <a:br>
              <a:rPr lang="sl-SI" sz="2400" dirty="0">
                <a:solidFill>
                  <a:srgbClr val="7FA05B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</a:rPr>
            </a:br>
            <a:r>
              <a:rPr lang="nb-NO" sz="2400" dirty="0">
                <a:solidFill>
                  <a:srgbClr val="7FA05B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</a:rPr>
              <a:t>PROGRAM EVROPSKE KOHEZIJSKE POLITIKE 2021–2027</a:t>
            </a:r>
            <a:endParaRPr lang="sl-SI" sz="2400" dirty="0">
              <a:solidFill>
                <a:srgbClr val="7FA05B"/>
              </a:solidFill>
              <a:effectLst/>
              <a:latin typeface="Segoe UI Semibold" panose="020B07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1600"/>
              <a:t>VSEBINJENJE, 19. 1. 2022</a:t>
            </a:r>
            <a:endParaRPr lang="sl-SI" sz="1600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27103F0-50CA-47BC-A39C-32206B335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3298" y="195486"/>
            <a:ext cx="1065748" cy="46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6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14141D-A83C-4F8C-A29C-18F6F59D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263"/>
            <a:ext cx="8316416" cy="504279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Biotska raznovrstnost in območja z naravovarstvenim statusom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0A24B7-A755-4C06-961D-8540740D2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50" y="775656"/>
            <a:ext cx="4040188" cy="358080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Stanje: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D52E692-2960-4014-A67C-C126C240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09850"/>
            <a:ext cx="4040188" cy="3746772"/>
          </a:xfrm>
        </p:spPr>
        <p:txBody>
          <a:bodyPr>
            <a:noAutofit/>
          </a:bodyPr>
          <a:lstStyle/>
          <a:p>
            <a:r>
              <a:rPr lang="sl-SI" sz="1800" dirty="0"/>
              <a:t>Natura 2000 območja, zavarovana območja narave, naravne vrednote, ekološko pomembna območja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A06C477-CF53-403E-B45E-FEB9F309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776" y="699542"/>
            <a:ext cx="4041775" cy="358081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Program EKP: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E3C23F6-F17F-49B5-BC56-42E2C6A98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776" y="1323969"/>
            <a:ext cx="4422255" cy="3738388"/>
          </a:xfrm>
        </p:spPr>
        <p:txBody>
          <a:bodyPr>
            <a:noAutofit/>
          </a:bodyPr>
          <a:lstStyle/>
          <a:p>
            <a:pPr lvl="0"/>
            <a:r>
              <a:rPr lang="sl-SI" sz="1400" dirty="0"/>
              <a:t>izboljšanje stanja biotske raznovrstnosti, izboljšanje odvajanja in čiščenja odpadnih voda (</a:t>
            </a:r>
            <a:r>
              <a:rPr lang="sl-SI" sz="1400" b="1" dirty="0"/>
              <a:t>CP 2</a:t>
            </a:r>
            <a:r>
              <a:rPr lang="sl-SI" sz="1400" dirty="0"/>
              <a:t>, SC 3.7) </a:t>
            </a:r>
          </a:p>
          <a:p>
            <a:pPr lvl="0"/>
            <a:r>
              <a:rPr lang="sl-SI" sz="1400" dirty="0"/>
              <a:t>varovanje naravne dediščine, revitalizacija javnih površin za skupno uporabo (SC 9.2) ter spodbujanje revitalizacije degradiranih urbanih območij (SC 9.1) (</a:t>
            </a:r>
            <a:r>
              <a:rPr lang="sl-SI" sz="1400" b="1" dirty="0"/>
              <a:t>CP 5</a:t>
            </a:r>
            <a:r>
              <a:rPr lang="sl-SI" sz="1400" dirty="0"/>
              <a:t>)</a:t>
            </a:r>
          </a:p>
          <a:p>
            <a:pPr lvl="0"/>
            <a:r>
              <a:rPr lang="sl-SI" sz="1400" dirty="0" err="1"/>
              <a:t>Okoljska</a:t>
            </a:r>
            <a:r>
              <a:rPr lang="sl-SI" sz="1400" dirty="0"/>
              <a:t> sanacijo razvrednotenih območij (</a:t>
            </a:r>
            <a:r>
              <a:rPr lang="sl-SI" sz="1400" b="1" dirty="0"/>
              <a:t>CP6</a:t>
            </a:r>
            <a:r>
              <a:rPr lang="sl-SI" sz="1400" dirty="0"/>
              <a:t>,  SC 10.1)</a:t>
            </a:r>
          </a:p>
          <a:p>
            <a:pPr lvl="0"/>
            <a:r>
              <a:rPr lang="sl-SI" sz="1400" dirty="0"/>
              <a:t>turizem, lokalni in urbani razvoj ter vzpostavitev zunanjih </a:t>
            </a:r>
            <a:r>
              <a:rPr lang="sl-SI" sz="1400" dirty="0" err="1"/>
              <a:t>večfunkcionalnih</a:t>
            </a:r>
            <a:r>
              <a:rPr lang="sl-SI" sz="1400" dirty="0"/>
              <a:t> rekreativnih površin  (</a:t>
            </a:r>
            <a:r>
              <a:rPr lang="sl-SI" sz="1400" b="1" dirty="0"/>
              <a:t>CP 2 </a:t>
            </a:r>
            <a:r>
              <a:rPr lang="sl-SI" sz="1400" dirty="0"/>
              <a:t>SC 3.6,  </a:t>
            </a:r>
            <a:r>
              <a:rPr lang="sl-SI" sz="1400" b="1" dirty="0"/>
              <a:t>CP4</a:t>
            </a:r>
            <a:r>
              <a:rPr lang="sl-SI" sz="1400" dirty="0"/>
              <a:t> SC8, </a:t>
            </a:r>
            <a:r>
              <a:rPr lang="sl-SI" sz="1400" b="1" dirty="0"/>
              <a:t>CP5</a:t>
            </a:r>
            <a:r>
              <a:rPr lang="sl-SI" sz="1400" dirty="0"/>
              <a:t> SC 8.1)</a:t>
            </a:r>
          </a:p>
          <a:p>
            <a:pPr lvl="0"/>
            <a:r>
              <a:rPr lang="sl-SI" sz="1400" dirty="0"/>
              <a:t>boljše prilagajanje posledicam podnebnih sprememb (protipoplavni ukrepi)</a:t>
            </a:r>
          </a:p>
          <a:p>
            <a:pPr lvl="0"/>
            <a:r>
              <a:rPr lang="sl-SI" sz="1400" dirty="0"/>
              <a:t>prometna infrastruktura (</a:t>
            </a:r>
            <a:r>
              <a:rPr lang="pt-BR" sz="1400" b="1" dirty="0"/>
              <a:t>CP 3</a:t>
            </a:r>
            <a:r>
              <a:rPr lang="pt-BR" sz="1400" dirty="0"/>
              <a:t>, SC 5.1 ter SC 5.2</a:t>
            </a:r>
            <a:r>
              <a:rPr lang="sl-SI" sz="1400" dirty="0"/>
              <a:t>), gradnja HE (</a:t>
            </a:r>
            <a:r>
              <a:rPr lang="sl-SI" sz="1400" b="1" dirty="0"/>
              <a:t>CP 2</a:t>
            </a:r>
            <a:r>
              <a:rPr lang="sl-SI" sz="1400" dirty="0"/>
              <a:t>, SC 3.2 in 3.3.)</a:t>
            </a:r>
          </a:p>
          <a:p>
            <a:pPr lvl="0"/>
            <a:endParaRPr lang="sl-SI" sz="14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D1B0514-CF92-4429-970F-A0B075E96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238060"/>
            <a:ext cx="2619375" cy="17430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90F21E9-94B4-4D75-BBF1-83E70C246D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484083"/>
            <a:ext cx="2256572" cy="151244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81815E0-FEB1-434D-92CE-B8A5434E63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241" y="452165"/>
            <a:ext cx="151803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1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14141D-A83C-4F8C-A29C-18F6F59D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263"/>
            <a:ext cx="8137028" cy="5042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Kulturna dediščina in arheološke ostaline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0A24B7-A755-4C06-961D-8540740D2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50" y="775656"/>
            <a:ext cx="4040188" cy="358080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Stanje: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D52E692-2960-4014-A67C-C126C240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09850"/>
            <a:ext cx="4040188" cy="3746772"/>
          </a:xfrm>
        </p:spPr>
        <p:txBody>
          <a:bodyPr>
            <a:normAutofit/>
          </a:bodyPr>
          <a:lstStyle/>
          <a:p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Nepremična kulturna dediščina</a:t>
            </a:r>
          </a:p>
          <a:p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Arheološke ostaline </a:t>
            </a:r>
          </a:p>
          <a:p>
            <a:r>
              <a:rPr lang="sl-SI" sz="1800" dirty="0">
                <a:latin typeface="Segoe UI Semilight" panose="020B0402040204020203" pitchFamily="34" charset="0"/>
              </a:rPr>
              <a:t>Nesnovna kulturna dediščina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A06C477-CF53-403E-B45E-FEB9F309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5644" y="767271"/>
            <a:ext cx="4041775" cy="358081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Program EKP: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E3C23F6-F17F-49B5-BC56-42E2C6A98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5644" y="1209850"/>
            <a:ext cx="4041775" cy="3878214"/>
          </a:xfrm>
        </p:spPr>
        <p:txBody>
          <a:bodyPr>
            <a:normAutofit/>
          </a:bodyPr>
          <a:lstStyle/>
          <a:p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obnova objektov kulturne dediščine (</a:t>
            </a:r>
            <a:r>
              <a:rPr lang="sl-SI" sz="1800" b="1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CP 5</a:t>
            </a: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, SC 9.1)</a:t>
            </a:r>
          </a:p>
          <a:p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spodbujanje ohranjanja naravne in kulturne dediščine (</a:t>
            </a:r>
            <a:r>
              <a:rPr lang="sl-SI" sz="1800" b="1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CP 2</a:t>
            </a: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, SC 3.7) </a:t>
            </a:r>
          </a:p>
          <a:p>
            <a:r>
              <a:rPr lang="sl-SI" sz="1800" dirty="0">
                <a:latin typeface="Segoe UI Semilight" panose="020B0402040204020203" pitchFamily="34" charset="0"/>
                <a:ea typeface="Calibri" panose="020F0502020204030204" pitchFamily="34" charset="0"/>
              </a:rPr>
              <a:t>posredno preko spodbujanja dejavnosti v kulturi (</a:t>
            </a:r>
            <a:r>
              <a:rPr lang="sl-SI" sz="1800" b="1" dirty="0">
                <a:latin typeface="Segoe UI Semilight" panose="020B0402040204020203" pitchFamily="34" charset="0"/>
                <a:ea typeface="Calibri" panose="020F0502020204030204" pitchFamily="34" charset="0"/>
              </a:rPr>
              <a:t>CP4</a:t>
            </a:r>
            <a:r>
              <a:rPr lang="sl-SI" sz="1800" dirty="0">
                <a:latin typeface="Segoe UI Semilight" panose="020B0402040204020203" pitchFamily="34" charset="0"/>
                <a:ea typeface="Calibri" panose="020F0502020204030204" pitchFamily="34" charset="0"/>
              </a:rPr>
              <a:t>) 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9DA2A01-C81B-40C7-8B65-4B83A29D1F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44" t="13585" r="18267" b="57000"/>
          <a:stretch/>
        </p:blipFill>
        <p:spPr>
          <a:xfrm>
            <a:off x="2670262" y="3330118"/>
            <a:ext cx="2209589" cy="148160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2950856-F08C-41A2-807E-61582F908E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533" r="84" b="8804"/>
          <a:stretch/>
        </p:blipFill>
        <p:spPr>
          <a:xfrm>
            <a:off x="1187624" y="2279318"/>
            <a:ext cx="2203544" cy="1481606"/>
          </a:xfrm>
          <a:prstGeom prst="rect">
            <a:avLst/>
          </a:prstGeom>
        </p:spPr>
      </p:pic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5F8FEDD2-A937-4ACB-8CCF-6251526B3208}"/>
              </a:ext>
            </a:extLst>
          </p:cNvPr>
          <p:cNvSpPr txBox="1"/>
          <p:nvPr/>
        </p:nvSpPr>
        <p:spPr>
          <a:xfrm>
            <a:off x="1122042" y="3560869"/>
            <a:ext cx="7856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>
                <a:solidFill>
                  <a:schemeClr val="bg1">
                    <a:lumMod val="65000"/>
                  </a:schemeClr>
                </a:solidFill>
              </a:rPr>
              <a:t>Arne Hodalič</a:t>
            </a:r>
            <a:endParaRPr lang="sl-SI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8CA78DF-2307-46E7-9D87-53D426055D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208289"/>
            <a:ext cx="1745134" cy="160343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D3DDCEC-61FC-4ABD-8282-7D358B8D25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155" y="88994"/>
            <a:ext cx="151803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80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14141D-A83C-4F8C-A29C-18F6F59D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263"/>
            <a:ext cx="8137028" cy="5042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Krajina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0A24B7-A755-4C06-961D-8540740D2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50" y="775656"/>
            <a:ext cx="4040188" cy="358080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Stanje: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D52E692-2960-4014-A67C-C126C240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09850"/>
            <a:ext cx="4040188" cy="3746772"/>
          </a:xfrm>
        </p:spPr>
        <p:txBody>
          <a:bodyPr>
            <a:normAutofit/>
          </a:bodyPr>
          <a:lstStyle/>
          <a:p>
            <a:r>
              <a:rPr lang="sl-SI" sz="1800" dirty="0"/>
              <a:t>Vidno zaznavanje krajin</a:t>
            </a:r>
          </a:p>
          <a:p>
            <a:r>
              <a:rPr lang="sl-SI" sz="1800" dirty="0"/>
              <a:t>Izjemne krajine in krajinska območja nacionalne prepoznavnosti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A06C477-CF53-403E-B45E-FEB9F309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5644" y="767271"/>
            <a:ext cx="4041775" cy="358081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Program EKP: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E3C23F6-F17F-49B5-BC56-42E2C6A98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5644" y="1209850"/>
            <a:ext cx="4041775" cy="373838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l-SI" sz="1800" dirty="0">
                <a:latin typeface="Segoe UI Semilight" panose="020B0402040204020203" pitchFamily="34" charset="0"/>
              </a:rPr>
              <a:t>neposredno ne naslavlja</a:t>
            </a:r>
          </a:p>
          <a:p>
            <a:pPr>
              <a:lnSpc>
                <a:spcPct val="110000"/>
              </a:lnSpc>
            </a:pPr>
            <a:r>
              <a:rPr lang="sl-SI" sz="1800" dirty="0">
                <a:latin typeface="Segoe UI Semilight" panose="020B0402040204020203" pitchFamily="34" charset="0"/>
              </a:rPr>
              <a:t>prostorska in </a:t>
            </a:r>
            <a:r>
              <a:rPr lang="sl-SI" sz="1800" dirty="0" err="1">
                <a:latin typeface="Segoe UI Semilight" panose="020B0402040204020203" pitchFamily="34" charset="0"/>
              </a:rPr>
              <a:t>okoljska</a:t>
            </a:r>
            <a:r>
              <a:rPr lang="sl-SI" sz="1800" dirty="0">
                <a:latin typeface="Segoe UI Semilight" panose="020B0402040204020203" pitchFamily="34" charset="0"/>
              </a:rPr>
              <a:t> sanacijo in preureditev razvrednotenih območij v premogovnih regijah (</a:t>
            </a:r>
            <a:r>
              <a:rPr lang="sl-SI" sz="1800" b="1" dirty="0">
                <a:latin typeface="Segoe UI Semilight" panose="020B0402040204020203" pitchFamily="34" charset="0"/>
              </a:rPr>
              <a:t>CP6</a:t>
            </a:r>
            <a:r>
              <a:rPr lang="sl-SI" sz="1800" dirty="0">
                <a:latin typeface="Segoe UI Semilight" panose="020B0402040204020203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pl-PL" sz="1800" dirty="0">
                <a:latin typeface="Segoe UI Semilight" panose="020B0402040204020203" pitchFamily="34" charset="0"/>
              </a:rPr>
              <a:t>spodbude v turizmu, lokalnem in urbanem razvoju (</a:t>
            </a:r>
            <a:r>
              <a:rPr lang="pl-PL" sz="1800" b="1" dirty="0">
                <a:latin typeface="Segoe UI Semilight" panose="020B0402040204020203" pitchFamily="34" charset="0"/>
              </a:rPr>
              <a:t>CP 5</a:t>
            </a:r>
            <a:r>
              <a:rPr lang="pl-PL" sz="1800" dirty="0">
                <a:latin typeface="Segoe UI Semilight" panose="020B0402040204020203" pitchFamily="34" charset="0"/>
              </a:rPr>
              <a:t>)</a:t>
            </a:r>
            <a:endParaRPr lang="sl-SI" sz="1800" dirty="0">
              <a:latin typeface="Segoe UI Semilight" panose="020B0402040204020203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83E8911-F9A8-434F-AB24-AC390BEB5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258705"/>
            <a:ext cx="2268314" cy="1699046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7CE7B126-8683-40B1-A927-45DDFDE2AB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4" t="12518" r="819" b="-159"/>
          <a:stretch/>
        </p:blipFill>
        <p:spPr>
          <a:xfrm>
            <a:off x="1183812" y="2279318"/>
            <a:ext cx="2209589" cy="148160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90DE532-7801-4892-AE01-E6F03978E2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540" y="143920"/>
            <a:ext cx="151803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65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14141D-A83C-4F8C-A29C-18F6F59D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263"/>
            <a:ext cx="8137028" cy="5042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Zdravje in varnost ljudi ter kakovost življenja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0A24B7-A755-4C06-961D-8540740D2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50" y="775656"/>
            <a:ext cx="4040188" cy="358080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Stanje: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D52E692-2960-4014-A67C-C126C240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09850"/>
            <a:ext cx="4040188" cy="3746772"/>
          </a:xfrm>
        </p:spPr>
        <p:txBody>
          <a:bodyPr>
            <a:noAutofit/>
          </a:bodyPr>
          <a:lstStyle/>
          <a:p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Zrak 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A06C477-CF53-403E-B45E-FEB9F309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2942" y="724192"/>
            <a:ext cx="4041775" cy="358081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Program EKP: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EEEF158-5C3D-4BD3-B048-8440D9C30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47" y="1667244"/>
            <a:ext cx="2619375" cy="1743075"/>
          </a:xfrm>
          <a:prstGeom prst="rect">
            <a:avLst/>
          </a:prstGeom>
        </p:spPr>
      </p:pic>
      <p:sp>
        <p:nvSpPr>
          <p:cNvPr id="17" name="Označba mesta vsebine 5">
            <a:extLst>
              <a:ext uri="{FF2B5EF4-FFF2-40B4-BE49-F238E27FC236}">
                <a16:creationId xmlns:a16="http://schemas.microsoft.com/office/drawing/2014/main" id="{B6BD8ABA-B7D7-487C-9518-D8C4E6552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2942" y="1133736"/>
            <a:ext cx="5141670" cy="3670262"/>
          </a:xfrm>
        </p:spPr>
        <p:txBody>
          <a:bodyPr>
            <a:normAutofit/>
          </a:bodyPr>
          <a:lstStyle/>
          <a:p>
            <a:r>
              <a:rPr lang="sl-SI" sz="1600" dirty="0">
                <a:latin typeface="Segoe UI Semilight" panose="020B0402040204020203" pitchFamily="34" charset="0"/>
              </a:rPr>
              <a:t>zmanjšanje izpustov toplogrednih plinov (</a:t>
            </a:r>
            <a:r>
              <a:rPr lang="sl-SI" sz="1600" b="1" dirty="0">
                <a:latin typeface="Segoe UI Semilight" panose="020B0402040204020203" pitchFamily="34" charset="0"/>
              </a:rPr>
              <a:t>CP 2</a:t>
            </a:r>
            <a:r>
              <a:rPr lang="sl-SI" sz="1600" dirty="0">
                <a:latin typeface="Segoe UI Semilight" panose="020B0402040204020203" pitchFamily="34" charset="0"/>
              </a:rPr>
              <a:t>, SC 3.1, SC 3.2, SC 3.3 in SC 3.6)</a:t>
            </a:r>
          </a:p>
          <a:p>
            <a:r>
              <a:rPr lang="sl-SI" sz="1600" dirty="0">
                <a:latin typeface="Segoe UI Semilight" panose="020B0402040204020203" pitchFamily="34" charset="0"/>
              </a:rPr>
              <a:t>ohranjanje narave in razvoj zelene infrastrukture, </a:t>
            </a:r>
            <a:r>
              <a:rPr lang="pl-PL" sz="1600" dirty="0">
                <a:latin typeface="Segoe UI Semilight" panose="020B0402040204020203" pitchFamily="34" charset="0"/>
              </a:rPr>
              <a:t>mobilna postaje za hiter odziv ob izrednih okoljskih dogodkih (</a:t>
            </a:r>
            <a:r>
              <a:rPr lang="pl-PL" sz="1600" b="1" dirty="0">
                <a:latin typeface="Segoe UI Semilight" panose="020B0402040204020203" pitchFamily="34" charset="0"/>
              </a:rPr>
              <a:t>CP 2</a:t>
            </a:r>
            <a:r>
              <a:rPr lang="pl-PL" sz="1600" dirty="0">
                <a:latin typeface="Segoe UI Semilight" panose="020B0402040204020203" pitchFamily="34" charset="0"/>
              </a:rPr>
              <a:t>, SC 3.7)</a:t>
            </a:r>
          </a:p>
          <a:p>
            <a:r>
              <a:rPr lang="sl-SI" sz="1600" dirty="0">
                <a:latin typeface="Segoe UI Semilight" panose="020B0402040204020203" pitchFamily="34" charset="0"/>
              </a:rPr>
              <a:t>izgradnja naprav za energetsko izrabo preostankov komunalnih odpadkov (CP 2, SC 3.6)</a:t>
            </a:r>
          </a:p>
          <a:p>
            <a:r>
              <a:rPr lang="sl-SI" sz="1600" dirty="0">
                <a:latin typeface="Segoe UI Semilight" panose="020B0402040204020203" pitchFamily="34" charset="0"/>
              </a:rPr>
              <a:t>OVE-biomasa (</a:t>
            </a:r>
            <a:r>
              <a:rPr lang="sl-SI" sz="1600" b="1" dirty="0">
                <a:latin typeface="Segoe UI Semilight" panose="020B0402040204020203" pitchFamily="34" charset="0"/>
              </a:rPr>
              <a:t>CP 2</a:t>
            </a:r>
            <a:r>
              <a:rPr lang="sl-SI" sz="1600" dirty="0">
                <a:latin typeface="Segoe UI Semilight" panose="020B0402040204020203" pitchFamily="34" charset="0"/>
              </a:rPr>
              <a:t>, SC 3.2)</a:t>
            </a:r>
          </a:p>
          <a:p>
            <a:r>
              <a:rPr lang="sl-SI" sz="1600" dirty="0">
                <a:latin typeface="Segoe UI Semilight" panose="020B0402040204020203" pitchFamily="34" charset="0"/>
              </a:rPr>
              <a:t>trajnostna mobilnost in uporaba alternativnih goriv ter odprava ozkih grl in zastojev na cestah (</a:t>
            </a:r>
            <a:r>
              <a:rPr lang="sl-SI" sz="1600" b="1" dirty="0">
                <a:latin typeface="Segoe UI Semilight" panose="020B0402040204020203" pitchFamily="34" charset="0"/>
              </a:rPr>
              <a:t>CP 2</a:t>
            </a:r>
            <a:r>
              <a:rPr lang="sl-SI" sz="1600" dirty="0">
                <a:latin typeface="Segoe UI Semilight" panose="020B0402040204020203" pitchFamily="34" charset="0"/>
              </a:rPr>
              <a:t>, </a:t>
            </a:r>
            <a:r>
              <a:rPr lang="nl-NL" sz="1600" dirty="0">
                <a:latin typeface="Segoe UI Semilight" panose="020B0402040204020203" pitchFamily="34" charset="0"/>
              </a:rPr>
              <a:t>SC 4.1 in </a:t>
            </a:r>
            <a:r>
              <a:rPr lang="nl-NL" sz="1600" b="1" dirty="0">
                <a:latin typeface="Segoe UI Semilight" panose="020B0402040204020203" pitchFamily="34" charset="0"/>
              </a:rPr>
              <a:t>CP 3,</a:t>
            </a:r>
            <a:r>
              <a:rPr lang="nl-NL" sz="1600" dirty="0">
                <a:latin typeface="Segoe UI Semilight" panose="020B0402040204020203" pitchFamily="34" charset="0"/>
              </a:rPr>
              <a:t> SC 5.1 ter SC 5.2</a:t>
            </a:r>
            <a:r>
              <a:rPr lang="sl-SI" sz="1600" dirty="0">
                <a:latin typeface="Segoe UI Semilight" panose="020B0402040204020203" pitchFamily="34" charset="0"/>
              </a:rPr>
              <a:t>)</a:t>
            </a:r>
          </a:p>
          <a:p>
            <a:r>
              <a:rPr lang="nl-NL" sz="1600" dirty="0">
                <a:latin typeface="Segoe UI Semilight" panose="020B0402040204020203" pitchFamily="34" charset="0"/>
              </a:rPr>
              <a:t>prenehanje kopanja premoga in delovanja TEŠ</a:t>
            </a:r>
            <a:r>
              <a:rPr lang="sl-SI" sz="1600" dirty="0">
                <a:latin typeface="Segoe UI Semilight" panose="020B0402040204020203" pitchFamily="34" charset="0"/>
              </a:rPr>
              <a:t> (</a:t>
            </a:r>
            <a:r>
              <a:rPr lang="nl-NL" sz="1600" b="1" dirty="0">
                <a:latin typeface="Segoe UI Semilight" panose="020B0402040204020203" pitchFamily="34" charset="0"/>
              </a:rPr>
              <a:t>CP 6</a:t>
            </a:r>
            <a:r>
              <a:rPr lang="nl-NL" sz="1600" dirty="0">
                <a:latin typeface="Segoe UI Semilight" panose="020B0402040204020203" pitchFamily="34" charset="0"/>
              </a:rPr>
              <a:t>, SC 10.1</a:t>
            </a:r>
            <a:r>
              <a:rPr lang="sl-SI" sz="1600" dirty="0">
                <a:latin typeface="Segoe UI Semilight" panose="020B0402040204020203" pitchFamily="34" charset="0"/>
              </a:rPr>
              <a:t>)</a:t>
            </a:r>
          </a:p>
          <a:p>
            <a:endParaRPr lang="sl-SI" sz="1800" dirty="0">
              <a:latin typeface="Segoe UI Semilight" panose="020B0402040204020203" pitchFamily="34" charset="0"/>
            </a:endParaRPr>
          </a:p>
          <a:p>
            <a:endParaRPr lang="sl-SI" sz="1800" dirty="0">
              <a:latin typeface="Segoe UI Semilight" panose="020B0402040204020203" pitchFamily="34" charset="0"/>
            </a:endParaRPr>
          </a:p>
          <a:p>
            <a:endParaRPr lang="sl-SI" sz="1800" dirty="0">
              <a:latin typeface="Segoe UI Semilight" panose="020B0402040204020203" pitchFamily="34" charset="0"/>
            </a:endParaRPr>
          </a:p>
          <a:p>
            <a:endParaRPr lang="sl-SI" sz="1800" dirty="0">
              <a:latin typeface="Segoe UI Semilight" panose="020B0402040204020203" pitchFamily="34" charset="0"/>
            </a:endParaRPr>
          </a:p>
          <a:p>
            <a:pPr marL="0" indent="0">
              <a:buNone/>
            </a:pPr>
            <a:endParaRPr lang="sl-SI" sz="1800" dirty="0">
              <a:effectLst/>
              <a:latin typeface="Segoe UI Semilight" panose="020B0402040204020203" pitchFamily="34" charset="0"/>
              <a:ea typeface="Calibri" panose="020F050202020403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2B3D5D6-1B94-4BFD-8E8C-F56C526DA9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281" y="82892"/>
            <a:ext cx="151803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16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AB959F3A-DAF7-4683-B4D5-AC4FB6B4C3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243511"/>
            <a:ext cx="2232248" cy="167203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B14141D-A83C-4F8C-A29C-18F6F59D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263"/>
            <a:ext cx="8137028" cy="5042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Zdravje in varnost ljudi ter kakovost življenja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0A24B7-A755-4C06-961D-8540740D2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50" y="775656"/>
            <a:ext cx="4040188" cy="358080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Stanje: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D52E692-2960-4014-A67C-C126C240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09850"/>
            <a:ext cx="4040188" cy="3746772"/>
          </a:xfrm>
        </p:spPr>
        <p:txBody>
          <a:bodyPr>
            <a:noAutofit/>
          </a:bodyPr>
          <a:lstStyle/>
          <a:p>
            <a:r>
              <a:rPr lang="sl-SI" sz="1800" dirty="0"/>
              <a:t>Pitna voda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A06C477-CF53-403E-B45E-FEB9F309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5644" y="767271"/>
            <a:ext cx="4041775" cy="358081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Program EKP: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E3C23F6-F17F-49B5-BC56-42E2C6A98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5644" y="1209850"/>
            <a:ext cx="4041775" cy="3738388"/>
          </a:xfrm>
        </p:spPr>
        <p:txBody>
          <a:bodyPr>
            <a:normAutofit/>
          </a:bodyPr>
          <a:lstStyle/>
          <a:p>
            <a:r>
              <a:rPr lang="sl-SI" sz="1800" dirty="0"/>
              <a:t>Urejanje vodovodnih sistemov nad 10.000 prebivalcev (manjši sistemi v okviru NOO)</a:t>
            </a:r>
          </a:p>
          <a:p>
            <a:r>
              <a:rPr lang="sl-SI" sz="1800" dirty="0"/>
              <a:t>Izboljšanje javnih storitev odvajanja in čiščenja odpadnih voda (SC 3.5)</a:t>
            </a:r>
            <a:endParaRPr lang="sl-SI" sz="1800" b="1" dirty="0"/>
          </a:p>
          <a:p>
            <a:endParaRPr lang="sl-SI" sz="1800" dirty="0"/>
          </a:p>
          <a:p>
            <a:endParaRPr lang="sl-SI" sz="18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EF4ECED-3CC7-4206-AC7A-9F19E1A716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991656"/>
            <a:ext cx="3327383" cy="195658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91ADAF8-F4BB-4DB0-B198-00D56EAE70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964" y="103470"/>
            <a:ext cx="151803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14141D-A83C-4F8C-A29C-18F6F59D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263"/>
            <a:ext cx="8137028" cy="5042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Zdravje in varnost ljudi ter kakovost življenja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0A24B7-A755-4C06-961D-8540740D2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50" y="775656"/>
            <a:ext cx="4040188" cy="358080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Stanje: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D52E692-2960-4014-A67C-C126C240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09850"/>
            <a:ext cx="4040188" cy="3746772"/>
          </a:xfrm>
        </p:spPr>
        <p:txBody>
          <a:bodyPr>
            <a:noAutofit/>
          </a:bodyPr>
          <a:lstStyle/>
          <a:p>
            <a:r>
              <a:rPr lang="sl-SI" sz="1800" dirty="0"/>
              <a:t>Hrup in vibracije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A06C477-CF53-403E-B45E-FEB9F309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5644" y="767271"/>
            <a:ext cx="4041775" cy="358081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Program EKP: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E3C23F6-F17F-49B5-BC56-42E2C6A98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5644" y="1209850"/>
            <a:ext cx="4041775" cy="3378124"/>
          </a:xfrm>
        </p:spPr>
        <p:txBody>
          <a:bodyPr>
            <a:noAutofit/>
          </a:bodyPr>
          <a:lstStyle/>
          <a:p>
            <a:r>
              <a:rPr lang="sl-SI" sz="1800" dirty="0"/>
              <a:t>Spodbujanje trajnostne </a:t>
            </a:r>
            <a:r>
              <a:rPr lang="sl-SI" sz="1800" dirty="0" err="1"/>
              <a:t>večmodalne</a:t>
            </a:r>
            <a:r>
              <a:rPr lang="sl-SI" sz="1800" dirty="0"/>
              <a:t> urbane mobilnosti </a:t>
            </a:r>
            <a:r>
              <a:rPr lang="sl-SI" sz="1800" b="1" dirty="0"/>
              <a:t>CP 2</a:t>
            </a:r>
            <a:r>
              <a:rPr lang="sl-SI" sz="1800" dirty="0"/>
              <a:t>, SC 4.1</a:t>
            </a:r>
          </a:p>
          <a:p>
            <a:r>
              <a:rPr lang="sl-SI" sz="1800" dirty="0"/>
              <a:t>naložbe v državno kolesarsko omrežje, trajnostna mobilnost, železniško omrežje (</a:t>
            </a:r>
            <a:r>
              <a:rPr lang="sl-SI" sz="1800" b="1" dirty="0"/>
              <a:t>CP3</a:t>
            </a:r>
            <a:r>
              <a:rPr lang="sl-SI" sz="1800" dirty="0"/>
              <a:t>)</a:t>
            </a:r>
          </a:p>
          <a:p>
            <a:r>
              <a:rPr lang="sl-SI" sz="1800" dirty="0"/>
              <a:t>novi viri hrupa  (</a:t>
            </a:r>
            <a:r>
              <a:rPr lang="sl-SI" sz="1800" b="1" dirty="0"/>
              <a:t>CP2-CP6</a:t>
            </a:r>
            <a:r>
              <a:rPr lang="sl-SI" sz="1800" dirty="0"/>
              <a:t>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0FECB49-633E-4F74-99BE-A9E5FC3842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135" y="1744843"/>
            <a:ext cx="3742963" cy="267678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01B92A7-75B5-43F3-9551-1E6A8C1956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566" y="193745"/>
            <a:ext cx="151803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60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14141D-A83C-4F8C-A29C-18F6F59D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263"/>
            <a:ext cx="8137028" cy="5042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Zdravje in varnost ljudi ter kakovost življenja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0A24B7-A755-4C06-961D-8540740D2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50" y="775656"/>
            <a:ext cx="4040188" cy="358080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Stanje: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D52E692-2960-4014-A67C-C126C240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09850"/>
            <a:ext cx="4040188" cy="3746772"/>
          </a:xfrm>
        </p:spPr>
        <p:txBody>
          <a:bodyPr>
            <a:noAutofit/>
          </a:bodyPr>
          <a:lstStyle/>
          <a:p>
            <a:r>
              <a:rPr lang="sl-SI" sz="1800" dirty="0"/>
              <a:t>Sevanja (</a:t>
            </a: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EMS, radon) in svetlobno onesnaženje</a:t>
            </a:r>
            <a:endParaRPr lang="sl-SI" sz="1800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A06C477-CF53-403E-B45E-FEB9F309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5644" y="767271"/>
            <a:ext cx="4041775" cy="358081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Program EKP: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E3C23F6-F17F-49B5-BC56-42E2C6A98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9388" y="1394174"/>
            <a:ext cx="4041775" cy="3378124"/>
          </a:xfrm>
        </p:spPr>
        <p:txBody>
          <a:bodyPr>
            <a:noAutofit/>
          </a:bodyPr>
          <a:lstStyle/>
          <a:p>
            <a:r>
              <a:rPr lang="sl-SI" sz="1800" dirty="0"/>
              <a:t>Razvoj OVE, krepitev električnega omrežja  (</a:t>
            </a:r>
            <a:r>
              <a:rPr lang="sl-SI" sz="1800" b="1" dirty="0"/>
              <a:t>CP 2)</a:t>
            </a:r>
          </a:p>
          <a:p>
            <a:r>
              <a:rPr lang="sl-SI" sz="1800" dirty="0"/>
              <a:t>Digitalna preobrazba (5G omrežje)</a:t>
            </a:r>
          </a:p>
          <a:p>
            <a:r>
              <a:rPr lang="sl-SI" sz="1800" dirty="0"/>
              <a:t>Infrastruktura za trajnostno mobilnost, prometna infrastruktura (</a:t>
            </a:r>
            <a:r>
              <a:rPr lang="sl-SI" sz="1800" b="1" dirty="0"/>
              <a:t>CP3</a:t>
            </a:r>
            <a:r>
              <a:rPr lang="sl-SI" sz="1800" dirty="0"/>
              <a:t>)</a:t>
            </a:r>
          </a:p>
          <a:p>
            <a:r>
              <a:rPr lang="sl-SI" sz="1800" dirty="0"/>
              <a:t>Energetske prenove stavb (</a:t>
            </a:r>
            <a:r>
              <a:rPr lang="sl-SI" sz="1800" b="1" dirty="0"/>
              <a:t>CP2</a:t>
            </a:r>
            <a:r>
              <a:rPr lang="sl-SI" sz="1800" dirty="0"/>
              <a:t>), druge prenove stavb (</a:t>
            </a:r>
            <a:r>
              <a:rPr lang="sl-SI" sz="1800" b="1" dirty="0"/>
              <a:t>CP4-6</a:t>
            </a:r>
            <a:r>
              <a:rPr lang="sl-SI" sz="1800" dirty="0"/>
              <a:t>) – priložnost za zmanjšanje obremenitev z radonom</a:t>
            </a:r>
          </a:p>
          <a:p>
            <a:endParaRPr lang="sl-SI" sz="1800" dirty="0"/>
          </a:p>
          <a:p>
            <a:endParaRPr lang="sl-SI" sz="18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B103758-B56D-44EB-9761-7B6989CE47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132970"/>
            <a:ext cx="3566750" cy="267102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1A4EA29-A5B1-4600-A3A0-43DB806A57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802" y="189553"/>
            <a:ext cx="151803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81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F5F23B32-AF97-45AC-B5A9-F221E38C43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4" r="12" b="-1"/>
          <a:stretch/>
        </p:blipFill>
        <p:spPr>
          <a:xfrm>
            <a:off x="1008791" y="1635646"/>
            <a:ext cx="6030675" cy="316857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B14141D-A83C-4F8C-A29C-18F6F59D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263"/>
            <a:ext cx="8137028" cy="5042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Zdravje in varnost ljudi ter kakovost življenja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0A24B7-A755-4C06-961D-8540740D2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50" y="775656"/>
            <a:ext cx="4040188" cy="358080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Stanje: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D52E692-2960-4014-A67C-C126C240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09850"/>
            <a:ext cx="4040188" cy="3746772"/>
          </a:xfrm>
        </p:spPr>
        <p:txBody>
          <a:bodyPr>
            <a:noAutofit/>
          </a:bodyPr>
          <a:lstStyle/>
          <a:p>
            <a:r>
              <a:rPr lang="sl-SI" sz="1800" dirty="0"/>
              <a:t>Kopalne vode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A06C477-CF53-403E-B45E-FEB9F309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64288" y="1154866"/>
            <a:ext cx="4041775" cy="358081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Program EKP: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E3C23F6-F17F-49B5-BC56-42E2C6A98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54405" y="1968271"/>
            <a:ext cx="1987953" cy="3378124"/>
          </a:xfrm>
        </p:spPr>
        <p:txBody>
          <a:bodyPr>
            <a:noAutofit/>
          </a:bodyPr>
          <a:lstStyle/>
          <a:p>
            <a:r>
              <a:rPr lang="sl-SI" sz="1800" dirty="0"/>
              <a:t>Izboljšanje javnih storitev odvajanja in čiščenja odpadnih voda (SC 3.5)</a:t>
            </a:r>
            <a:endParaRPr lang="sl-SI" sz="1800" b="1" dirty="0"/>
          </a:p>
          <a:p>
            <a:endParaRPr lang="sl-SI" sz="1800" dirty="0"/>
          </a:p>
          <a:p>
            <a:endParaRPr lang="sl-SI" sz="18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62C782C2-A11C-4FF5-B256-7E7E688378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398" y="195263"/>
            <a:ext cx="151803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94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14141D-A83C-4F8C-A29C-18F6F59D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263"/>
            <a:ext cx="8137028" cy="5042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Zdravje in varnost ljudi ter kakovost življenja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0A24B7-A755-4C06-961D-8540740D2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50" y="775656"/>
            <a:ext cx="4040188" cy="358080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Stanje: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D52E692-2960-4014-A67C-C126C240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09850"/>
            <a:ext cx="4040188" cy="3746772"/>
          </a:xfrm>
        </p:spPr>
        <p:txBody>
          <a:bodyPr>
            <a:noAutofit/>
          </a:bodyPr>
          <a:lstStyle/>
          <a:p>
            <a:r>
              <a:rPr lang="sl-SI" sz="1800" dirty="0"/>
              <a:t>Naravne in druge nesreče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A06C477-CF53-403E-B45E-FEB9F309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19575" y="859720"/>
            <a:ext cx="4041775" cy="358081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Program EKP: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E3C23F6-F17F-49B5-BC56-42E2C6A98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31817" y="1382032"/>
            <a:ext cx="4995602" cy="3810172"/>
          </a:xfrm>
        </p:spPr>
        <p:txBody>
          <a:bodyPr>
            <a:normAutofit fontScale="25000" lnSpcReduction="20000"/>
          </a:bodyPr>
          <a:lstStyle/>
          <a:p>
            <a:r>
              <a:rPr lang="sl-SI" sz="7200" dirty="0"/>
              <a:t>prilagajanje na podnebne spremembe in preprečevanje tveganja nesreč (</a:t>
            </a:r>
            <a:r>
              <a:rPr lang="sl-SI" sz="7200" b="1" dirty="0"/>
              <a:t>CP2</a:t>
            </a:r>
            <a:r>
              <a:rPr lang="sl-SI" sz="7200" dirty="0"/>
              <a:t> SC 3.5)</a:t>
            </a:r>
          </a:p>
          <a:p>
            <a:r>
              <a:rPr lang="sl-SI" sz="7200" dirty="0"/>
              <a:t>posodobitev železniške infrastrukture ter cestno omrežje (</a:t>
            </a:r>
            <a:r>
              <a:rPr lang="sl-SI" sz="7200" b="1" dirty="0"/>
              <a:t>CP 3</a:t>
            </a:r>
            <a:r>
              <a:rPr lang="sl-SI" sz="7200" dirty="0"/>
              <a:t>), uvajanje alternativnih goriv (</a:t>
            </a:r>
            <a:r>
              <a:rPr lang="sl-SI" sz="7200" b="1" dirty="0"/>
              <a:t>CP2</a:t>
            </a:r>
            <a:r>
              <a:rPr lang="sl-SI" sz="7200" dirty="0"/>
              <a:t>)</a:t>
            </a:r>
          </a:p>
          <a:p>
            <a:r>
              <a:rPr lang="pl-PL" sz="7200" dirty="0"/>
              <a:t>mobilne postaje za meritve kakovosti zraka (</a:t>
            </a:r>
            <a:r>
              <a:rPr lang="pl-PL" sz="7200" b="1" dirty="0"/>
              <a:t>CP 2 </a:t>
            </a:r>
            <a:r>
              <a:rPr lang="pl-PL" sz="7200" dirty="0"/>
              <a:t>SC 3.7)</a:t>
            </a:r>
          </a:p>
          <a:p>
            <a:r>
              <a:rPr lang="sl-SI" sz="7200" dirty="0"/>
              <a:t>spodbujanje varnosti v mestnih in ne-mestnih območjih tudi celovitih prenov stavb, vključno s protipotresno prenov (</a:t>
            </a:r>
            <a:r>
              <a:rPr lang="sl-SI" sz="7200" b="1" dirty="0"/>
              <a:t>CP 5 </a:t>
            </a:r>
            <a:r>
              <a:rPr lang="sl-SI" sz="7200" dirty="0"/>
              <a:t>SC 9.1) </a:t>
            </a:r>
          </a:p>
          <a:p>
            <a:r>
              <a:rPr lang="sl-SI" sz="7200" dirty="0"/>
              <a:t>Prenove javnih in večstanovanjskih objektov – potres, požar, radon (</a:t>
            </a:r>
            <a:r>
              <a:rPr lang="sl-SI" sz="7200" b="1" dirty="0"/>
              <a:t>CP 2 </a:t>
            </a:r>
            <a:r>
              <a:rPr lang="sl-SI" sz="7200" dirty="0"/>
              <a:t>SC 3.1)</a:t>
            </a:r>
          </a:p>
          <a:p>
            <a:r>
              <a:rPr lang="sl-SI" sz="7200" dirty="0"/>
              <a:t>Nova tveganja - (OVE)(</a:t>
            </a:r>
            <a:r>
              <a:rPr lang="sl-SI" sz="7200" b="1" dirty="0"/>
              <a:t>CP3</a:t>
            </a:r>
            <a:r>
              <a:rPr lang="sl-SI" sz="7200" dirty="0"/>
              <a:t>), energetske lokacije (</a:t>
            </a:r>
            <a:r>
              <a:rPr lang="sl-SI" sz="7200" b="1" dirty="0"/>
              <a:t>CP6</a:t>
            </a:r>
            <a:r>
              <a:rPr lang="sl-SI" sz="7200" dirty="0"/>
              <a:t>)</a:t>
            </a:r>
          </a:p>
          <a:p>
            <a:pPr marL="0" indent="0">
              <a:buNone/>
            </a:pPr>
            <a:r>
              <a:rPr lang="sl-SI" sz="7200" dirty="0"/>
              <a:t>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D21A6FD-D588-4FD0-90B1-8761426A1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78" y="1700212"/>
            <a:ext cx="2619375" cy="174307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812D96A-BB42-4B68-9D58-0B9C0C0F2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442" y="3153403"/>
            <a:ext cx="2667000" cy="17145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25301DE-7EAB-4FEA-92A2-857DAC4378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300" y="82892"/>
            <a:ext cx="151803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14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14141D-A83C-4F8C-A29C-18F6F59D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263"/>
            <a:ext cx="8137028" cy="5042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Raba virov in ravnanje z odpadki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0A24B7-A755-4C06-961D-8540740D2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50" y="775656"/>
            <a:ext cx="4040188" cy="358080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Stanje: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D52E692-2960-4014-A67C-C126C240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09850"/>
            <a:ext cx="4040188" cy="3746772"/>
          </a:xfrm>
        </p:spPr>
        <p:txBody>
          <a:bodyPr>
            <a:noAutofit/>
          </a:bodyPr>
          <a:lstStyle/>
          <a:p>
            <a:r>
              <a:rPr lang="sl-SI" sz="1800" dirty="0"/>
              <a:t>Snovna produktivnost, nastajanje odpadkov, ravnanje z odpadki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A06C477-CF53-403E-B45E-FEB9F309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4008" y="830623"/>
            <a:ext cx="4041775" cy="358081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Program EKP: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E3C23F6-F17F-49B5-BC56-42E2C6A98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48855" y="1491630"/>
            <a:ext cx="4490889" cy="2741276"/>
          </a:xfrm>
        </p:spPr>
        <p:txBody>
          <a:bodyPr>
            <a:normAutofit fontScale="25000" lnSpcReduction="20000"/>
          </a:bodyPr>
          <a:lstStyle/>
          <a:p>
            <a:r>
              <a:rPr lang="sl-SI" sz="7200" dirty="0"/>
              <a:t>Prenove stavb, OVE (</a:t>
            </a:r>
            <a:r>
              <a:rPr lang="sl-SI" sz="7200" b="1" dirty="0"/>
              <a:t>CP2</a:t>
            </a:r>
            <a:r>
              <a:rPr lang="sl-SI" sz="7200" dirty="0"/>
              <a:t>), prometna infrastruktura</a:t>
            </a:r>
          </a:p>
          <a:p>
            <a:r>
              <a:rPr lang="sl-SI" sz="7200" dirty="0"/>
              <a:t>Investicije v zdravstvo, turizem (</a:t>
            </a:r>
            <a:r>
              <a:rPr lang="sl-SI" sz="7200" b="1" dirty="0"/>
              <a:t>CP4</a:t>
            </a:r>
            <a:r>
              <a:rPr lang="sl-SI" sz="7200" dirty="0"/>
              <a:t>)</a:t>
            </a:r>
          </a:p>
          <a:p>
            <a:r>
              <a:rPr lang="pl-PL" sz="7200" dirty="0"/>
              <a:t>Regionalni in lokalni razvoj (</a:t>
            </a:r>
            <a:r>
              <a:rPr lang="pl-PL" sz="7200" b="1" dirty="0"/>
              <a:t>CP5</a:t>
            </a:r>
            <a:r>
              <a:rPr lang="pl-PL" sz="7200" dirty="0"/>
              <a:t>)</a:t>
            </a:r>
          </a:p>
          <a:p>
            <a:r>
              <a:rPr lang="pl-PL" sz="7200" dirty="0"/>
              <a:t>Preobrazba energetskih lokacij (</a:t>
            </a:r>
            <a:r>
              <a:rPr lang="pl-PL" sz="7200" b="1" dirty="0"/>
              <a:t>CP6</a:t>
            </a:r>
            <a:r>
              <a:rPr lang="pl-PL" sz="7200" dirty="0"/>
              <a:t>)</a:t>
            </a:r>
          </a:p>
          <a:p>
            <a:r>
              <a:rPr lang="sl-SI" sz="7200" dirty="0"/>
              <a:t>Veščine  in kompetence, vzpostavljanje pogojev – krožno gospodarstvo (</a:t>
            </a:r>
            <a:r>
              <a:rPr lang="sl-SI" sz="7200" b="1" dirty="0"/>
              <a:t>CP1</a:t>
            </a:r>
            <a:r>
              <a:rPr lang="sl-SI" sz="7200" dirty="0"/>
              <a:t> in </a:t>
            </a:r>
            <a:r>
              <a:rPr lang="sl-SI" sz="7200" b="1" dirty="0"/>
              <a:t>2</a:t>
            </a:r>
            <a:r>
              <a:rPr lang="sl-SI" sz="7200" dirty="0"/>
              <a:t>)</a:t>
            </a:r>
          </a:p>
          <a:p>
            <a:r>
              <a:rPr lang="sl-SI" sz="7200" dirty="0"/>
              <a:t>Energetska izraba ostankov komunalnih odpadkov (</a:t>
            </a:r>
            <a:r>
              <a:rPr lang="sl-SI" sz="7200" b="1" dirty="0"/>
              <a:t>CP2</a:t>
            </a:r>
            <a:r>
              <a:rPr lang="sl-SI" sz="7200" dirty="0"/>
              <a:t>)</a:t>
            </a:r>
          </a:p>
          <a:p>
            <a:endParaRPr lang="sl-SI" sz="7200" dirty="0"/>
          </a:p>
          <a:p>
            <a:pPr marL="0" indent="0">
              <a:buNone/>
            </a:pPr>
            <a:r>
              <a:rPr lang="sl-SI" sz="7200" dirty="0"/>
              <a:t> 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B674AD4A-C04F-4B9F-BC5C-AAFC086CD7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934016"/>
            <a:ext cx="2644249" cy="2940964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A4EDA62-25C5-4274-875E-2B9B95C05C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628" y="153846"/>
            <a:ext cx="151803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9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AEC586-898B-4685-9C6C-63C3C62C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Namen in postopek CPVO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C4DD5A-29F4-4598-B191-E3441686C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600" dirty="0"/>
              <a:t>Namen celovite presoje vplivov na okolje:</a:t>
            </a:r>
          </a:p>
          <a:p>
            <a:pPr lvl="1"/>
            <a:r>
              <a:rPr lang="sl-SI" sz="2400" dirty="0"/>
              <a:t>Ovrednotenje pomembnih vplivov na okolje, ohranjanje narave, varstvo človekovega zdravja in kulturne dediščine</a:t>
            </a:r>
          </a:p>
          <a:p>
            <a:pPr lvl="1"/>
            <a:r>
              <a:rPr lang="sl-SI" sz="2400" dirty="0"/>
              <a:t>Omilitev bistvenih negativnih vplivov, okrepitev pozitivnih vplivov</a:t>
            </a:r>
          </a:p>
          <a:p>
            <a:pPr lvl="1"/>
            <a:r>
              <a:rPr lang="sl-SI" sz="2400" dirty="0"/>
              <a:t>Presoja sprejemljivosti vplivov izvedbe Programa evropske kohezijske politike 2021-2027 (program EKP) na varovana območja narave</a:t>
            </a:r>
          </a:p>
        </p:txBody>
      </p:sp>
    </p:spTree>
    <p:extLst>
      <p:ext uri="{BB962C8B-B14F-4D97-AF65-F5344CB8AC3E}">
        <p14:creationId xmlns:p14="http://schemas.microsoft.com/office/powerpoint/2010/main" val="3711567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14141D-A83C-4F8C-A29C-18F6F59D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263"/>
            <a:ext cx="8137028" cy="5042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Podnebne spremembe - blaženje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0A24B7-A755-4C06-961D-8540740D2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50" y="775656"/>
            <a:ext cx="4040188" cy="358080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Stanje: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D52E692-2960-4014-A67C-C126C240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09850"/>
            <a:ext cx="4040188" cy="3746772"/>
          </a:xfrm>
        </p:spPr>
        <p:txBody>
          <a:bodyPr>
            <a:noAutofit/>
          </a:bodyPr>
          <a:lstStyle/>
          <a:p>
            <a:r>
              <a:rPr lang="sl-SI" sz="1800" dirty="0">
                <a:latin typeface="Segoe UI Semilight" panose="020B0402040204020203" pitchFamily="34" charset="0"/>
                <a:ea typeface="Calibri" panose="020F0502020204030204" pitchFamily="34" charset="0"/>
              </a:rPr>
              <a:t>Izpusti TGP, OVE, raba energije, energetska učinkovitost</a:t>
            </a:r>
            <a:endParaRPr lang="sl-SI" sz="1800" dirty="0">
              <a:effectLst/>
              <a:latin typeface="Segoe UI Semilight" panose="020B04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A06C477-CF53-403E-B45E-FEB9F309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5644" y="767271"/>
            <a:ext cx="4041775" cy="358081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EKP: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E3C23F6-F17F-49B5-BC56-42E2C6A98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5644" y="1209850"/>
            <a:ext cx="4041775" cy="3738388"/>
          </a:xfrm>
        </p:spPr>
        <p:txBody>
          <a:bodyPr>
            <a:noAutofit/>
          </a:bodyPr>
          <a:lstStyle/>
          <a:p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Razvoj kompetenc, inovativnost, izboljšanje zakonodaje – razogljičenje (SC 1.3)</a:t>
            </a:r>
          </a:p>
          <a:p>
            <a:r>
              <a:rPr lang="sl-SI" sz="1800" dirty="0">
                <a:latin typeface="Segoe UI Semilight" panose="020B0402040204020203" pitchFamily="34" charset="0"/>
                <a:ea typeface="Calibri" panose="020F0502020204030204" pitchFamily="34" charset="0"/>
              </a:rPr>
              <a:t>Energetska učinkovitost v gospodarstvu, prenove </a:t>
            </a:r>
            <a:r>
              <a:rPr lang="sl-SI" sz="1800" dirty="0" err="1">
                <a:latin typeface="Segoe UI Semilight" panose="020B0402040204020203" pitchFamily="34" charset="0"/>
                <a:ea typeface="Calibri" panose="020F0502020204030204" pitchFamily="34" charset="0"/>
              </a:rPr>
              <a:t>stavn</a:t>
            </a:r>
            <a:r>
              <a:rPr lang="sl-SI" sz="1800" dirty="0">
                <a:latin typeface="Segoe UI Semilight" panose="020B0402040204020203" pitchFamily="34" charset="0"/>
                <a:ea typeface="Calibri" panose="020F0502020204030204" pitchFamily="34" charset="0"/>
              </a:rPr>
              <a:t>, energetska revščina (SC 3.1)</a:t>
            </a:r>
          </a:p>
          <a:p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OVE in n</a:t>
            </a:r>
            <a:r>
              <a:rPr lang="sl-SI" sz="1800" dirty="0">
                <a:latin typeface="Segoe UI Semilight" panose="020B0402040204020203" pitchFamily="34" charset="0"/>
                <a:ea typeface="Calibri" panose="020F0502020204030204" pitchFamily="34" charset="0"/>
              </a:rPr>
              <a:t>aložbe v krožno gospodarstvo (SC 3.2)</a:t>
            </a:r>
          </a:p>
          <a:p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Trajnostna </a:t>
            </a:r>
            <a:r>
              <a:rPr lang="sl-SI" sz="1800" dirty="0" err="1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večmodalna</a:t>
            </a: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 mobilnost (SC4.1, </a:t>
            </a:r>
            <a:r>
              <a:rPr lang="sl-SI" sz="1800" b="1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CP3</a:t>
            </a: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)</a:t>
            </a:r>
          </a:p>
          <a:p>
            <a:r>
              <a:rPr lang="sl-SI" sz="1800" dirty="0">
                <a:latin typeface="Segoe UI Semilight" panose="020B0402040204020203" pitchFamily="34" charset="0"/>
                <a:ea typeface="Calibri" panose="020F0502020204030204" pitchFamily="34" charset="0"/>
              </a:rPr>
              <a:t>Prenove stavb (</a:t>
            </a:r>
            <a:r>
              <a:rPr lang="sl-SI" sz="1800" b="1" dirty="0">
                <a:latin typeface="Segoe UI Semilight" panose="020B0402040204020203" pitchFamily="34" charset="0"/>
                <a:ea typeface="Calibri" panose="020F0502020204030204" pitchFamily="34" charset="0"/>
              </a:rPr>
              <a:t>CP6</a:t>
            </a:r>
            <a:r>
              <a:rPr lang="sl-SI" sz="1800" dirty="0">
                <a:latin typeface="Segoe UI Semilight" panose="020B0402040204020203" pitchFamily="34" charset="0"/>
                <a:ea typeface="Calibri" panose="020F0502020204030204" pitchFamily="34" charset="0"/>
              </a:rPr>
              <a:t>)</a:t>
            </a:r>
          </a:p>
          <a:p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Prehod iz premoga na OVE (</a:t>
            </a:r>
            <a:r>
              <a:rPr lang="sl-SI" sz="1800" b="1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CP6</a:t>
            </a:r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)</a:t>
            </a:r>
          </a:p>
          <a:p>
            <a:endParaRPr lang="sl-SI" sz="1400" u="sng" dirty="0">
              <a:latin typeface="Segoe UI Semilight" panose="020B0402040204020203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756AE62-D129-4115-897C-BFBEC2C38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697"/>
          <a:stretch/>
        </p:blipFill>
        <p:spPr bwMode="auto">
          <a:xfrm>
            <a:off x="2672854" y="3330771"/>
            <a:ext cx="2220040" cy="14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10E55D76-55E4-4737-910B-E1415B032F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99" r="13352"/>
          <a:stretch/>
        </p:blipFill>
        <p:spPr>
          <a:xfrm>
            <a:off x="1492131" y="2129446"/>
            <a:ext cx="2205776" cy="1481608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AFEDA8EF-DCBD-4BC5-B8B6-5B1925D8C492}"/>
              </a:ext>
            </a:extLst>
          </p:cNvPr>
          <p:cNvSpPr txBox="1"/>
          <p:nvPr/>
        </p:nvSpPr>
        <p:spPr>
          <a:xfrm>
            <a:off x="1122042" y="3560869"/>
            <a:ext cx="7856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>
                <a:solidFill>
                  <a:schemeClr val="bg1">
                    <a:lumMod val="85000"/>
                  </a:schemeClr>
                </a:solidFill>
              </a:rPr>
              <a:t>hse-invest.si</a:t>
            </a:r>
            <a:endParaRPr lang="sl-SI" sz="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7A356481-9BA2-43BA-A98E-6E380F74CCA0}"/>
              </a:ext>
            </a:extLst>
          </p:cNvPr>
          <p:cNvSpPr txBox="1"/>
          <p:nvPr/>
        </p:nvSpPr>
        <p:spPr>
          <a:xfrm>
            <a:off x="2642135" y="4596935"/>
            <a:ext cx="9217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>
                <a:solidFill>
                  <a:schemeClr val="bg1">
                    <a:lumMod val="85000"/>
                  </a:schemeClr>
                </a:solidFill>
              </a:rPr>
              <a:t>oceanorchids.si/</a:t>
            </a:r>
            <a:endParaRPr lang="sl-SI" sz="7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745DADA-6908-4CDB-9081-D6E51A30AD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195262"/>
            <a:ext cx="151803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15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14141D-A83C-4F8C-A29C-18F6F59D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263"/>
            <a:ext cx="8137028" cy="5042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Podnebne spremembe - prilagajanje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0A24B7-A755-4C06-961D-8540740D2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50" y="775656"/>
            <a:ext cx="4040188" cy="358080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Stanje: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A06C477-CF53-403E-B45E-FEB9F309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5644" y="767271"/>
            <a:ext cx="4041775" cy="358081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Program EKP: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7BF6B41-EACD-416E-AA13-D958CA39C1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16"/>
          <a:stretch/>
        </p:blipFill>
        <p:spPr>
          <a:xfrm>
            <a:off x="2673445" y="3326224"/>
            <a:ext cx="2220040" cy="148661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E965B98F-C207-4C0D-B762-B3FA407EEE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14" r="20568"/>
          <a:stretch/>
        </p:blipFill>
        <p:spPr>
          <a:xfrm>
            <a:off x="971600" y="3326224"/>
            <a:ext cx="3923041" cy="1486619"/>
          </a:xfrm>
          <a:prstGeom prst="rect">
            <a:avLst/>
          </a:prstGeom>
        </p:spPr>
      </p:pic>
      <p:sp>
        <p:nvSpPr>
          <p:cNvPr id="15" name="Označba mesta vsebine 3">
            <a:extLst>
              <a:ext uri="{FF2B5EF4-FFF2-40B4-BE49-F238E27FC236}">
                <a16:creationId xmlns:a16="http://schemas.microsoft.com/office/drawing/2014/main" id="{580D6A99-F866-47AF-9CE1-FC39F2118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09850"/>
            <a:ext cx="4040188" cy="3746772"/>
          </a:xfrm>
        </p:spPr>
        <p:txBody>
          <a:bodyPr>
            <a:noAutofit/>
          </a:bodyPr>
          <a:lstStyle/>
          <a:p>
            <a:r>
              <a:rPr lang="sl-SI" sz="1800" dirty="0">
                <a:latin typeface="Segoe UI Semilight" panose="020B0402040204020203" pitchFamily="34" charset="0"/>
                <a:ea typeface="Calibri" panose="020F0502020204030204" pitchFamily="34" charset="0"/>
              </a:rPr>
              <a:t>Spremembe podnebnih dejavnikov</a:t>
            </a:r>
          </a:p>
          <a:p>
            <a:r>
              <a:rPr lang="sl-SI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Posledice: zdravje ljudi, gospodarska škoda, vplivi na </a:t>
            </a:r>
            <a:r>
              <a:rPr lang="sl-SI" sz="1800" dirty="0" err="1">
                <a:latin typeface="Segoe UI Semilight" panose="020B0402040204020203" pitchFamily="34" charset="0"/>
                <a:ea typeface="Calibri" panose="020F0502020204030204" pitchFamily="34" charset="0"/>
              </a:rPr>
              <a:t>biodiverziteto</a:t>
            </a:r>
            <a:endParaRPr lang="sl-SI" sz="1800" dirty="0">
              <a:effectLst/>
              <a:latin typeface="Segoe UI Semilight" panose="020B04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16" name="Označba mesta vsebine 3">
            <a:extLst>
              <a:ext uri="{FF2B5EF4-FFF2-40B4-BE49-F238E27FC236}">
                <a16:creationId xmlns:a16="http://schemas.microsoft.com/office/drawing/2014/main" id="{40E05780-0244-49A5-B3D2-3F3A68A9BC17}"/>
              </a:ext>
            </a:extLst>
          </p:cNvPr>
          <p:cNvSpPr txBox="1">
            <a:spLocks/>
          </p:cNvSpPr>
          <p:nvPr/>
        </p:nvSpPr>
        <p:spPr>
          <a:xfrm>
            <a:off x="4924424" y="1261334"/>
            <a:ext cx="4040188" cy="35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>
                <a:tab pos="444500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98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2698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2413" indent="-2698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dirty="0">
                <a:latin typeface="Segoe UI Semilight" panose="020B0402040204020203" pitchFamily="34" charset="0"/>
                <a:ea typeface="Calibri" panose="020F0502020204030204" pitchFamily="34" charset="0"/>
              </a:rPr>
              <a:t>Prilagajanje podnebnim spremembam, preprečevanje tveganj za nesreče, povečevanje odpornosti (poudarek na poplavni ogroženosti)</a:t>
            </a:r>
          </a:p>
          <a:p>
            <a:r>
              <a:rPr lang="sl-SI" sz="1800" dirty="0">
                <a:latin typeface="Segoe UI Semilight" panose="020B0402040204020203" pitchFamily="34" charset="0"/>
                <a:ea typeface="Calibri" panose="020F0502020204030204" pitchFamily="34" charset="0"/>
              </a:rPr>
              <a:t>Opozarjanje in osveščanje o vremensko pogojenih izrednih razmerah (SC 3.4)</a:t>
            </a:r>
          </a:p>
        </p:txBody>
      </p:sp>
    </p:spTree>
    <p:extLst>
      <p:ext uri="{BB962C8B-B14F-4D97-AF65-F5344CB8AC3E}">
        <p14:creationId xmlns:p14="http://schemas.microsoft.com/office/powerpoint/2010/main" val="1980947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AEC586-898B-4685-9C6C-63C3C62C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Okoljski cilji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C4DD5A-29F4-4598-B191-E3441686C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097" y="1059583"/>
            <a:ext cx="8065393" cy="388865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Trajnostna raba naravnih virov</a:t>
            </a:r>
            <a:r>
              <a:rPr lang="sl-SI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sl-SI" sz="1400" dirty="0">
              <a:effectLst/>
              <a:latin typeface="Segoe UI Semilight" panose="020B0402040204020203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Trajnostno upravljanje z zemljišči, gozdom in tlemi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Saniran del območij, ki so bila v preteklosti čezmerno onesnažena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Doseženo dobro kemijsko in ekološko stanje površinske vode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Doseženo dobro kemijsko in količinsko stanje podzemne vode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Zmanjšanje emisij onesnaževal v zrak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Izboljšana kakovost zraka do ravni brez čezmernih koncentracij onesnaževal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Ohranjena narava 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Izboljšano stanje kulturne dediščine, njene pristnosti in celovitosti ter povečanje družbenega pomena: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Izboljšano stanje kulturne dediščine, njene pristnosti in celovitosti ter povečanje družbenega pomena</a:t>
            </a: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Ohranjene arheološke ostaline</a:t>
            </a:r>
          </a:p>
          <a:p>
            <a:endParaRPr lang="sl-SI" sz="5500" dirty="0"/>
          </a:p>
        </p:txBody>
      </p:sp>
    </p:spTree>
    <p:extLst>
      <p:ext uri="{BB962C8B-B14F-4D97-AF65-F5344CB8AC3E}">
        <p14:creationId xmlns:p14="http://schemas.microsoft.com/office/powerpoint/2010/main" val="2208748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AEC586-898B-4685-9C6C-63C3C62C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Okoljski cilji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C4DD5A-29F4-4598-B191-E3441686C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125924"/>
            <a:ext cx="8065391" cy="381642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Zdravo, varno in kakovostno življenjsko okolje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Zmanjšano število prebivalcev, izpostavljenih onesnaženemu zraku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Zmanjšano število prebivalcev, izpostavljenih čezmernemu hrupu v okolju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Izboljšano obvladovanje obremenitev zaradi virov sevanj in svetlobnega onesnaževanja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Preprečevanje in omejevanje posledic naravnih in drugih nesreč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Učinkovito ravnanje z viri in odpadki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Zmanjšana raba virov ter povečana snovna učinkovitost 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Dosežen napredek pri preprečevanju odpadkov, nastali odpadki pa bodo prednostno pripravljeni za ponovno rabo, reciklirani ali predelani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Blaženje podnebnih sprememb in prilagoditev nanje </a:t>
            </a: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Zmanjšane emisije toplogrednih plinov v skladu s sprejetimi mednarodnimi zavezami</a:t>
            </a: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l-SI" sz="14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Zmanjšana izpostavljenost vplivom podnebnih sprememb ter občutljivost in ranljivost nanje s povečano odpornostjo in prilagoditveno sposobnostjo družbe</a:t>
            </a:r>
          </a:p>
          <a:p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1622375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AEC586-898B-4685-9C6C-63C3C62C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Eksterno </a:t>
            </a:r>
            <a:r>
              <a:rPr lang="sl-SI" dirty="0" err="1"/>
              <a:t>vsebinjenje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C4DD5A-29F4-4598-B191-E3441686C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097" y="1275606"/>
            <a:ext cx="7921375" cy="3672632"/>
          </a:xfrm>
        </p:spPr>
        <p:txBody>
          <a:bodyPr>
            <a:normAutofit/>
          </a:bodyPr>
          <a:lstStyle/>
          <a:p>
            <a:r>
              <a:rPr lang="sl-SI" sz="2600" dirty="0"/>
              <a:t>Možnost izražanja mnenj o pomembnih okoljskih vsebinah:</a:t>
            </a:r>
          </a:p>
          <a:p>
            <a:pPr lvl="1"/>
            <a:r>
              <a:rPr lang="sl-SI" sz="2400" dirty="0"/>
              <a:t>Na delavnici ali preko individualnih posvetovanj</a:t>
            </a:r>
          </a:p>
          <a:p>
            <a:r>
              <a:rPr lang="sl-SI" sz="2600" dirty="0"/>
              <a:t>Sodelovanje pri določitvi vsebine vrednotenja vplivov programa EKP na okolje </a:t>
            </a:r>
          </a:p>
          <a:p>
            <a:r>
              <a:rPr lang="sl-SI" sz="2600" dirty="0"/>
              <a:t>Evidentiranje potrebnih poudarkov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9304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AEC586-898B-4685-9C6C-63C3C62C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Namen in postopek CPVO</a:t>
            </a:r>
          </a:p>
        </p:txBody>
      </p:sp>
      <p:sp>
        <p:nvSpPr>
          <p:cNvPr id="6" name="Freeform 141">
            <a:extLst>
              <a:ext uri="{FF2B5EF4-FFF2-40B4-BE49-F238E27FC236}">
                <a16:creationId xmlns:a16="http://schemas.microsoft.com/office/drawing/2014/main" id="{3EE0ACC1-CD8A-439B-AEAA-7A5F0108F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410" y="1393688"/>
            <a:ext cx="2181109" cy="3554326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Freeform 141">
            <a:extLst>
              <a:ext uri="{FF2B5EF4-FFF2-40B4-BE49-F238E27FC236}">
                <a16:creationId xmlns:a16="http://schemas.microsoft.com/office/drawing/2014/main" id="{C97BC415-D80F-4E48-BB47-C245350EF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67" y="1393688"/>
            <a:ext cx="1903116" cy="3554326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Freeform 70">
            <a:extLst>
              <a:ext uri="{FF2B5EF4-FFF2-40B4-BE49-F238E27FC236}">
                <a16:creationId xmlns:a16="http://schemas.microsoft.com/office/drawing/2014/main" id="{D55501B8-DBAB-4E40-BD02-BC5BE5E3C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418" y="1393688"/>
            <a:ext cx="1883880" cy="3554326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rgbClr val="80A25D"/>
          </a:solidFill>
          <a:ln w="57150">
            <a:solidFill>
              <a:srgbClr val="80A25D"/>
            </a:solidFill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99866AB7-33F1-4478-B350-A1EF026AD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06" y="1393688"/>
            <a:ext cx="1860627" cy="3554326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Freeform 62">
            <a:extLst>
              <a:ext uri="{FF2B5EF4-FFF2-40B4-BE49-F238E27FC236}">
                <a16:creationId xmlns:a16="http://schemas.microsoft.com/office/drawing/2014/main" id="{6EF6D286-9E5F-4169-8260-759E64EFA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06" y="1736443"/>
            <a:ext cx="1856198" cy="84239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D2E9A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1" name="Freeform 67">
            <a:extLst>
              <a:ext uri="{FF2B5EF4-FFF2-40B4-BE49-F238E27FC236}">
                <a16:creationId xmlns:a16="http://schemas.microsoft.com/office/drawing/2014/main" id="{7E14460C-84C7-48CA-B1A3-86075D725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932" y="1094974"/>
            <a:ext cx="595371" cy="595370"/>
          </a:xfrm>
          <a:custGeom>
            <a:avLst/>
            <a:gdLst>
              <a:gd name="T0" fmla="*/ 637 w 1274"/>
              <a:gd name="T1" fmla="*/ 0 h 1275"/>
              <a:gd name="T2" fmla="*/ 637 w 1274"/>
              <a:gd name="T3" fmla="*/ 0 h 1275"/>
              <a:gd name="T4" fmla="*/ 1273 w 1274"/>
              <a:gd name="T5" fmla="*/ 637 h 1275"/>
              <a:gd name="T6" fmla="*/ 1273 w 1274"/>
              <a:gd name="T7" fmla="*/ 637 h 1275"/>
              <a:gd name="T8" fmla="*/ 637 w 1274"/>
              <a:gd name="T9" fmla="*/ 1274 h 1275"/>
              <a:gd name="T10" fmla="*/ 637 w 1274"/>
              <a:gd name="T11" fmla="*/ 1274 h 1275"/>
              <a:gd name="T12" fmla="*/ 0 w 1274"/>
              <a:gd name="T13" fmla="*/ 637 h 1275"/>
              <a:gd name="T14" fmla="*/ 0 w 1274"/>
              <a:gd name="T15" fmla="*/ 637 h 1275"/>
              <a:gd name="T16" fmla="*/ 637 w 1274"/>
              <a:gd name="T17" fmla="*/ 0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4" h="1275">
                <a:moveTo>
                  <a:pt x="637" y="0"/>
                </a:moveTo>
                <a:lnTo>
                  <a:pt x="637" y="0"/>
                </a:lnTo>
                <a:cubicBezTo>
                  <a:pt x="988" y="0"/>
                  <a:pt x="1273" y="285"/>
                  <a:pt x="1273" y="637"/>
                </a:cubicBezTo>
                <a:lnTo>
                  <a:pt x="1273" y="637"/>
                </a:lnTo>
                <a:cubicBezTo>
                  <a:pt x="1273" y="988"/>
                  <a:pt x="988" y="1274"/>
                  <a:pt x="637" y="1274"/>
                </a:cubicBezTo>
                <a:lnTo>
                  <a:pt x="637" y="1274"/>
                </a:lnTo>
                <a:cubicBezTo>
                  <a:pt x="284" y="1274"/>
                  <a:pt x="0" y="988"/>
                  <a:pt x="0" y="637"/>
                </a:cubicBezTo>
                <a:lnTo>
                  <a:pt x="0" y="637"/>
                </a:lnTo>
                <a:cubicBezTo>
                  <a:pt x="0" y="285"/>
                  <a:pt x="284" y="0"/>
                  <a:pt x="637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Freeform 68">
            <a:extLst>
              <a:ext uri="{FF2B5EF4-FFF2-40B4-BE49-F238E27FC236}">
                <a16:creationId xmlns:a16="http://schemas.microsoft.com/office/drawing/2014/main" id="{F3128481-5D57-4E94-913E-B75F33046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571" y="1084672"/>
            <a:ext cx="620093" cy="620093"/>
          </a:xfrm>
          <a:custGeom>
            <a:avLst/>
            <a:gdLst>
              <a:gd name="T0" fmla="*/ 663 w 1326"/>
              <a:gd name="T1" fmla="*/ 51 h 1326"/>
              <a:gd name="T2" fmla="*/ 663 w 1326"/>
              <a:gd name="T3" fmla="*/ 51 h 1326"/>
              <a:gd name="T4" fmla="*/ 51 w 1326"/>
              <a:gd name="T5" fmla="*/ 663 h 1326"/>
              <a:gd name="T6" fmla="*/ 51 w 1326"/>
              <a:gd name="T7" fmla="*/ 663 h 1326"/>
              <a:gd name="T8" fmla="*/ 663 w 1326"/>
              <a:gd name="T9" fmla="*/ 1274 h 1326"/>
              <a:gd name="T10" fmla="*/ 663 w 1326"/>
              <a:gd name="T11" fmla="*/ 1274 h 1326"/>
              <a:gd name="T12" fmla="*/ 1274 w 1326"/>
              <a:gd name="T13" fmla="*/ 663 h 1326"/>
              <a:gd name="T14" fmla="*/ 1274 w 1326"/>
              <a:gd name="T15" fmla="*/ 663 h 1326"/>
              <a:gd name="T16" fmla="*/ 663 w 1326"/>
              <a:gd name="T17" fmla="*/ 51 h 1326"/>
              <a:gd name="T18" fmla="*/ 663 w 1326"/>
              <a:gd name="T19" fmla="*/ 1325 h 1326"/>
              <a:gd name="T20" fmla="*/ 663 w 1326"/>
              <a:gd name="T21" fmla="*/ 1325 h 1326"/>
              <a:gd name="T22" fmla="*/ 0 w 1326"/>
              <a:gd name="T23" fmla="*/ 663 h 1326"/>
              <a:gd name="T24" fmla="*/ 0 w 1326"/>
              <a:gd name="T25" fmla="*/ 663 h 1326"/>
              <a:gd name="T26" fmla="*/ 663 w 1326"/>
              <a:gd name="T27" fmla="*/ 0 h 1326"/>
              <a:gd name="T28" fmla="*/ 663 w 1326"/>
              <a:gd name="T29" fmla="*/ 0 h 1326"/>
              <a:gd name="T30" fmla="*/ 1325 w 1326"/>
              <a:gd name="T31" fmla="*/ 663 h 1326"/>
              <a:gd name="T32" fmla="*/ 1325 w 1326"/>
              <a:gd name="T33" fmla="*/ 663 h 1326"/>
              <a:gd name="T34" fmla="*/ 663 w 1326"/>
              <a:gd name="T35" fmla="*/ 1325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26" h="1326">
                <a:moveTo>
                  <a:pt x="663" y="51"/>
                </a:moveTo>
                <a:lnTo>
                  <a:pt x="663" y="51"/>
                </a:lnTo>
                <a:cubicBezTo>
                  <a:pt x="325" y="51"/>
                  <a:pt x="51" y="326"/>
                  <a:pt x="51" y="663"/>
                </a:cubicBezTo>
                <a:lnTo>
                  <a:pt x="51" y="663"/>
                </a:lnTo>
                <a:cubicBezTo>
                  <a:pt x="51" y="1000"/>
                  <a:pt x="325" y="1274"/>
                  <a:pt x="663" y="1274"/>
                </a:cubicBezTo>
                <a:lnTo>
                  <a:pt x="663" y="1274"/>
                </a:lnTo>
                <a:cubicBezTo>
                  <a:pt x="1000" y="1274"/>
                  <a:pt x="1274" y="1000"/>
                  <a:pt x="1274" y="663"/>
                </a:cubicBezTo>
                <a:lnTo>
                  <a:pt x="1274" y="663"/>
                </a:lnTo>
                <a:cubicBezTo>
                  <a:pt x="1274" y="326"/>
                  <a:pt x="1000" y="51"/>
                  <a:pt x="663" y="51"/>
                </a:cubicBezTo>
                <a:close/>
                <a:moveTo>
                  <a:pt x="663" y="1325"/>
                </a:moveTo>
                <a:lnTo>
                  <a:pt x="663" y="1325"/>
                </a:lnTo>
                <a:cubicBezTo>
                  <a:pt x="297" y="1325"/>
                  <a:pt x="0" y="1028"/>
                  <a:pt x="0" y="663"/>
                </a:cubicBezTo>
                <a:lnTo>
                  <a:pt x="0" y="663"/>
                </a:lnTo>
                <a:cubicBezTo>
                  <a:pt x="0" y="297"/>
                  <a:pt x="297" y="0"/>
                  <a:pt x="663" y="0"/>
                </a:cubicBezTo>
                <a:lnTo>
                  <a:pt x="663" y="0"/>
                </a:lnTo>
                <a:cubicBezTo>
                  <a:pt x="1028" y="0"/>
                  <a:pt x="1325" y="297"/>
                  <a:pt x="1325" y="663"/>
                </a:cubicBezTo>
                <a:lnTo>
                  <a:pt x="1325" y="663"/>
                </a:lnTo>
                <a:cubicBezTo>
                  <a:pt x="1325" y="1028"/>
                  <a:pt x="1028" y="1325"/>
                  <a:pt x="663" y="13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Freeform 133">
            <a:extLst>
              <a:ext uri="{FF2B5EF4-FFF2-40B4-BE49-F238E27FC236}">
                <a16:creationId xmlns:a16="http://schemas.microsoft.com/office/drawing/2014/main" id="{F0D66DC2-2D0E-401E-8BF7-883C22B0D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39" y="1737547"/>
            <a:ext cx="1773718" cy="84239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CCE2A1"/>
          </a:solidFill>
          <a:ln w="76200">
            <a:solidFill>
              <a:srgbClr val="80A25D"/>
            </a:solidFill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Freeform 138">
            <a:extLst>
              <a:ext uri="{FF2B5EF4-FFF2-40B4-BE49-F238E27FC236}">
                <a16:creationId xmlns:a16="http://schemas.microsoft.com/office/drawing/2014/main" id="{A7E51B71-6CB3-4EDC-897B-672EACAFE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097" y="1094974"/>
            <a:ext cx="595371" cy="595370"/>
          </a:xfrm>
          <a:custGeom>
            <a:avLst/>
            <a:gdLst>
              <a:gd name="T0" fmla="*/ 636 w 1275"/>
              <a:gd name="T1" fmla="*/ 0 h 1275"/>
              <a:gd name="T2" fmla="*/ 636 w 1275"/>
              <a:gd name="T3" fmla="*/ 0 h 1275"/>
              <a:gd name="T4" fmla="*/ 1274 w 1275"/>
              <a:gd name="T5" fmla="*/ 637 h 1275"/>
              <a:gd name="T6" fmla="*/ 1274 w 1275"/>
              <a:gd name="T7" fmla="*/ 637 h 1275"/>
              <a:gd name="T8" fmla="*/ 636 w 1275"/>
              <a:gd name="T9" fmla="*/ 1274 h 1275"/>
              <a:gd name="T10" fmla="*/ 636 w 1275"/>
              <a:gd name="T11" fmla="*/ 1274 h 1275"/>
              <a:gd name="T12" fmla="*/ 0 w 1275"/>
              <a:gd name="T13" fmla="*/ 637 h 1275"/>
              <a:gd name="T14" fmla="*/ 0 w 1275"/>
              <a:gd name="T15" fmla="*/ 637 h 1275"/>
              <a:gd name="T16" fmla="*/ 636 w 1275"/>
              <a:gd name="T17" fmla="*/ 0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5" h="1275">
                <a:moveTo>
                  <a:pt x="636" y="0"/>
                </a:moveTo>
                <a:lnTo>
                  <a:pt x="636" y="0"/>
                </a:lnTo>
                <a:cubicBezTo>
                  <a:pt x="989" y="0"/>
                  <a:pt x="1274" y="285"/>
                  <a:pt x="1274" y="637"/>
                </a:cubicBezTo>
                <a:lnTo>
                  <a:pt x="1274" y="637"/>
                </a:lnTo>
                <a:cubicBezTo>
                  <a:pt x="1274" y="988"/>
                  <a:pt x="989" y="1274"/>
                  <a:pt x="636" y="1274"/>
                </a:cubicBezTo>
                <a:lnTo>
                  <a:pt x="636" y="1274"/>
                </a:lnTo>
                <a:cubicBezTo>
                  <a:pt x="285" y="1274"/>
                  <a:pt x="0" y="988"/>
                  <a:pt x="0" y="637"/>
                </a:cubicBezTo>
                <a:lnTo>
                  <a:pt x="0" y="637"/>
                </a:lnTo>
                <a:cubicBezTo>
                  <a:pt x="0" y="285"/>
                  <a:pt x="285" y="0"/>
                  <a:pt x="636" y="0"/>
                </a:cubicBezTo>
              </a:path>
            </a:pathLst>
          </a:custGeom>
          <a:solidFill>
            <a:schemeClr val="bg1"/>
          </a:solidFill>
          <a:ln>
            <a:solidFill>
              <a:srgbClr val="D2E9A6"/>
            </a:solidFill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Freeform 139">
            <a:extLst>
              <a:ext uri="{FF2B5EF4-FFF2-40B4-BE49-F238E27FC236}">
                <a16:creationId xmlns:a16="http://schemas.microsoft.com/office/drawing/2014/main" id="{522A9BAA-4E1F-4205-9EBA-64ADCCCF2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736" y="1084672"/>
            <a:ext cx="618032" cy="620093"/>
          </a:xfrm>
          <a:custGeom>
            <a:avLst/>
            <a:gdLst>
              <a:gd name="T0" fmla="*/ 661 w 1325"/>
              <a:gd name="T1" fmla="*/ 51 h 1326"/>
              <a:gd name="T2" fmla="*/ 661 w 1325"/>
              <a:gd name="T3" fmla="*/ 51 h 1326"/>
              <a:gd name="T4" fmla="*/ 50 w 1325"/>
              <a:gd name="T5" fmla="*/ 663 h 1326"/>
              <a:gd name="T6" fmla="*/ 50 w 1325"/>
              <a:gd name="T7" fmla="*/ 663 h 1326"/>
              <a:gd name="T8" fmla="*/ 661 w 1325"/>
              <a:gd name="T9" fmla="*/ 1274 h 1326"/>
              <a:gd name="T10" fmla="*/ 661 w 1325"/>
              <a:gd name="T11" fmla="*/ 1274 h 1326"/>
              <a:gd name="T12" fmla="*/ 1273 w 1325"/>
              <a:gd name="T13" fmla="*/ 663 h 1326"/>
              <a:gd name="T14" fmla="*/ 1273 w 1325"/>
              <a:gd name="T15" fmla="*/ 663 h 1326"/>
              <a:gd name="T16" fmla="*/ 661 w 1325"/>
              <a:gd name="T17" fmla="*/ 51 h 1326"/>
              <a:gd name="T18" fmla="*/ 661 w 1325"/>
              <a:gd name="T19" fmla="*/ 1325 h 1326"/>
              <a:gd name="T20" fmla="*/ 661 w 1325"/>
              <a:gd name="T21" fmla="*/ 1325 h 1326"/>
              <a:gd name="T22" fmla="*/ 0 w 1325"/>
              <a:gd name="T23" fmla="*/ 663 h 1326"/>
              <a:gd name="T24" fmla="*/ 0 w 1325"/>
              <a:gd name="T25" fmla="*/ 663 h 1326"/>
              <a:gd name="T26" fmla="*/ 661 w 1325"/>
              <a:gd name="T27" fmla="*/ 0 h 1326"/>
              <a:gd name="T28" fmla="*/ 661 w 1325"/>
              <a:gd name="T29" fmla="*/ 0 h 1326"/>
              <a:gd name="T30" fmla="*/ 1324 w 1325"/>
              <a:gd name="T31" fmla="*/ 663 h 1326"/>
              <a:gd name="T32" fmla="*/ 1324 w 1325"/>
              <a:gd name="T33" fmla="*/ 663 h 1326"/>
              <a:gd name="T34" fmla="*/ 661 w 1325"/>
              <a:gd name="T35" fmla="*/ 1325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25" h="1326">
                <a:moveTo>
                  <a:pt x="661" y="51"/>
                </a:moveTo>
                <a:lnTo>
                  <a:pt x="661" y="51"/>
                </a:lnTo>
                <a:cubicBezTo>
                  <a:pt x="325" y="51"/>
                  <a:pt x="50" y="326"/>
                  <a:pt x="50" y="663"/>
                </a:cubicBezTo>
                <a:lnTo>
                  <a:pt x="50" y="663"/>
                </a:lnTo>
                <a:cubicBezTo>
                  <a:pt x="50" y="1000"/>
                  <a:pt x="325" y="1274"/>
                  <a:pt x="661" y="1274"/>
                </a:cubicBezTo>
                <a:lnTo>
                  <a:pt x="661" y="1274"/>
                </a:lnTo>
                <a:cubicBezTo>
                  <a:pt x="999" y="1274"/>
                  <a:pt x="1273" y="1000"/>
                  <a:pt x="1273" y="663"/>
                </a:cubicBezTo>
                <a:lnTo>
                  <a:pt x="1273" y="663"/>
                </a:lnTo>
                <a:cubicBezTo>
                  <a:pt x="1273" y="326"/>
                  <a:pt x="999" y="51"/>
                  <a:pt x="661" y="51"/>
                </a:cubicBezTo>
                <a:close/>
                <a:moveTo>
                  <a:pt x="661" y="1325"/>
                </a:moveTo>
                <a:lnTo>
                  <a:pt x="661" y="1325"/>
                </a:lnTo>
                <a:cubicBezTo>
                  <a:pt x="296" y="1325"/>
                  <a:pt x="0" y="1028"/>
                  <a:pt x="0" y="663"/>
                </a:cubicBezTo>
                <a:lnTo>
                  <a:pt x="0" y="663"/>
                </a:lnTo>
                <a:cubicBezTo>
                  <a:pt x="0" y="297"/>
                  <a:pt x="296" y="0"/>
                  <a:pt x="661" y="0"/>
                </a:cubicBezTo>
                <a:lnTo>
                  <a:pt x="661" y="0"/>
                </a:lnTo>
                <a:cubicBezTo>
                  <a:pt x="1027" y="0"/>
                  <a:pt x="1324" y="297"/>
                  <a:pt x="1324" y="663"/>
                </a:cubicBezTo>
                <a:lnTo>
                  <a:pt x="1324" y="663"/>
                </a:lnTo>
                <a:cubicBezTo>
                  <a:pt x="1324" y="1028"/>
                  <a:pt x="1027" y="1325"/>
                  <a:pt x="661" y="1325"/>
                </a:cubicBezTo>
                <a:close/>
              </a:path>
            </a:pathLst>
          </a:custGeom>
          <a:solidFill>
            <a:srgbClr val="80A25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Freeform 203">
            <a:extLst>
              <a:ext uri="{FF2B5EF4-FFF2-40B4-BE49-F238E27FC236}">
                <a16:creationId xmlns:a16="http://schemas.microsoft.com/office/drawing/2014/main" id="{E3794118-D443-4398-BC68-342ED9FF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583" y="1737547"/>
            <a:ext cx="1871987" cy="84239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CCE2A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Freeform 208">
            <a:extLst>
              <a:ext uri="{FF2B5EF4-FFF2-40B4-BE49-F238E27FC236}">
                <a16:creationId xmlns:a16="http://schemas.microsoft.com/office/drawing/2014/main" id="{B119674D-14C4-412C-914C-1E386089C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443" y="1094974"/>
            <a:ext cx="595371" cy="595370"/>
          </a:xfrm>
          <a:custGeom>
            <a:avLst/>
            <a:gdLst>
              <a:gd name="T0" fmla="*/ 637 w 1275"/>
              <a:gd name="T1" fmla="*/ 0 h 1275"/>
              <a:gd name="T2" fmla="*/ 637 w 1275"/>
              <a:gd name="T3" fmla="*/ 0 h 1275"/>
              <a:gd name="T4" fmla="*/ 1274 w 1275"/>
              <a:gd name="T5" fmla="*/ 637 h 1275"/>
              <a:gd name="T6" fmla="*/ 1274 w 1275"/>
              <a:gd name="T7" fmla="*/ 637 h 1275"/>
              <a:gd name="T8" fmla="*/ 637 w 1275"/>
              <a:gd name="T9" fmla="*/ 1274 h 1275"/>
              <a:gd name="T10" fmla="*/ 637 w 1275"/>
              <a:gd name="T11" fmla="*/ 1274 h 1275"/>
              <a:gd name="T12" fmla="*/ 0 w 1275"/>
              <a:gd name="T13" fmla="*/ 637 h 1275"/>
              <a:gd name="T14" fmla="*/ 0 w 1275"/>
              <a:gd name="T15" fmla="*/ 637 h 1275"/>
              <a:gd name="T16" fmla="*/ 637 w 1275"/>
              <a:gd name="T17" fmla="*/ 0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5" h="1275">
                <a:moveTo>
                  <a:pt x="637" y="0"/>
                </a:moveTo>
                <a:lnTo>
                  <a:pt x="637" y="0"/>
                </a:lnTo>
                <a:cubicBezTo>
                  <a:pt x="989" y="0"/>
                  <a:pt x="1274" y="285"/>
                  <a:pt x="1274" y="637"/>
                </a:cubicBezTo>
                <a:lnTo>
                  <a:pt x="1274" y="637"/>
                </a:lnTo>
                <a:cubicBezTo>
                  <a:pt x="1274" y="988"/>
                  <a:pt x="989" y="1274"/>
                  <a:pt x="637" y="1274"/>
                </a:cubicBezTo>
                <a:lnTo>
                  <a:pt x="637" y="1274"/>
                </a:lnTo>
                <a:cubicBezTo>
                  <a:pt x="285" y="1274"/>
                  <a:pt x="0" y="988"/>
                  <a:pt x="0" y="637"/>
                </a:cubicBezTo>
                <a:lnTo>
                  <a:pt x="0" y="637"/>
                </a:lnTo>
                <a:cubicBezTo>
                  <a:pt x="0" y="285"/>
                  <a:pt x="285" y="0"/>
                  <a:pt x="637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Freeform 209">
            <a:extLst>
              <a:ext uri="{FF2B5EF4-FFF2-40B4-BE49-F238E27FC236}">
                <a16:creationId xmlns:a16="http://schemas.microsoft.com/office/drawing/2014/main" id="{F619C800-0956-44B9-80DC-CE07D2CEB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081" y="1084672"/>
            <a:ext cx="620093" cy="620093"/>
          </a:xfrm>
          <a:custGeom>
            <a:avLst/>
            <a:gdLst>
              <a:gd name="T0" fmla="*/ 663 w 1327"/>
              <a:gd name="T1" fmla="*/ 51 h 1326"/>
              <a:gd name="T2" fmla="*/ 663 w 1327"/>
              <a:gd name="T3" fmla="*/ 51 h 1326"/>
              <a:gd name="T4" fmla="*/ 51 w 1327"/>
              <a:gd name="T5" fmla="*/ 663 h 1326"/>
              <a:gd name="T6" fmla="*/ 51 w 1327"/>
              <a:gd name="T7" fmla="*/ 663 h 1326"/>
              <a:gd name="T8" fmla="*/ 663 w 1327"/>
              <a:gd name="T9" fmla="*/ 1274 h 1326"/>
              <a:gd name="T10" fmla="*/ 663 w 1327"/>
              <a:gd name="T11" fmla="*/ 1274 h 1326"/>
              <a:gd name="T12" fmla="*/ 1274 w 1327"/>
              <a:gd name="T13" fmla="*/ 663 h 1326"/>
              <a:gd name="T14" fmla="*/ 1274 w 1327"/>
              <a:gd name="T15" fmla="*/ 663 h 1326"/>
              <a:gd name="T16" fmla="*/ 663 w 1327"/>
              <a:gd name="T17" fmla="*/ 51 h 1326"/>
              <a:gd name="T18" fmla="*/ 663 w 1327"/>
              <a:gd name="T19" fmla="*/ 1325 h 1326"/>
              <a:gd name="T20" fmla="*/ 663 w 1327"/>
              <a:gd name="T21" fmla="*/ 1325 h 1326"/>
              <a:gd name="T22" fmla="*/ 0 w 1327"/>
              <a:gd name="T23" fmla="*/ 663 h 1326"/>
              <a:gd name="T24" fmla="*/ 0 w 1327"/>
              <a:gd name="T25" fmla="*/ 663 h 1326"/>
              <a:gd name="T26" fmla="*/ 663 w 1327"/>
              <a:gd name="T27" fmla="*/ 0 h 1326"/>
              <a:gd name="T28" fmla="*/ 663 w 1327"/>
              <a:gd name="T29" fmla="*/ 0 h 1326"/>
              <a:gd name="T30" fmla="*/ 1326 w 1327"/>
              <a:gd name="T31" fmla="*/ 663 h 1326"/>
              <a:gd name="T32" fmla="*/ 1326 w 1327"/>
              <a:gd name="T33" fmla="*/ 663 h 1326"/>
              <a:gd name="T34" fmla="*/ 663 w 1327"/>
              <a:gd name="T35" fmla="*/ 1325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27" h="1326">
                <a:moveTo>
                  <a:pt x="663" y="51"/>
                </a:moveTo>
                <a:lnTo>
                  <a:pt x="663" y="51"/>
                </a:lnTo>
                <a:cubicBezTo>
                  <a:pt x="326" y="51"/>
                  <a:pt x="51" y="326"/>
                  <a:pt x="51" y="663"/>
                </a:cubicBezTo>
                <a:lnTo>
                  <a:pt x="51" y="663"/>
                </a:lnTo>
                <a:cubicBezTo>
                  <a:pt x="51" y="1000"/>
                  <a:pt x="326" y="1274"/>
                  <a:pt x="663" y="1274"/>
                </a:cubicBezTo>
                <a:lnTo>
                  <a:pt x="663" y="1274"/>
                </a:lnTo>
                <a:cubicBezTo>
                  <a:pt x="1000" y="1274"/>
                  <a:pt x="1274" y="1000"/>
                  <a:pt x="1274" y="663"/>
                </a:cubicBezTo>
                <a:lnTo>
                  <a:pt x="1274" y="663"/>
                </a:lnTo>
                <a:cubicBezTo>
                  <a:pt x="1274" y="326"/>
                  <a:pt x="1000" y="51"/>
                  <a:pt x="663" y="51"/>
                </a:cubicBezTo>
                <a:close/>
                <a:moveTo>
                  <a:pt x="663" y="1325"/>
                </a:moveTo>
                <a:lnTo>
                  <a:pt x="663" y="1325"/>
                </a:lnTo>
                <a:cubicBezTo>
                  <a:pt x="298" y="1325"/>
                  <a:pt x="0" y="1028"/>
                  <a:pt x="0" y="663"/>
                </a:cubicBezTo>
                <a:lnTo>
                  <a:pt x="0" y="663"/>
                </a:lnTo>
                <a:cubicBezTo>
                  <a:pt x="0" y="297"/>
                  <a:pt x="298" y="0"/>
                  <a:pt x="663" y="0"/>
                </a:cubicBezTo>
                <a:lnTo>
                  <a:pt x="663" y="0"/>
                </a:lnTo>
                <a:cubicBezTo>
                  <a:pt x="1029" y="0"/>
                  <a:pt x="1326" y="297"/>
                  <a:pt x="1326" y="663"/>
                </a:cubicBezTo>
                <a:lnTo>
                  <a:pt x="1326" y="663"/>
                </a:lnTo>
                <a:cubicBezTo>
                  <a:pt x="1326" y="1028"/>
                  <a:pt x="1029" y="1325"/>
                  <a:pt x="663" y="13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Freeform 203">
            <a:extLst>
              <a:ext uri="{FF2B5EF4-FFF2-40B4-BE49-F238E27FC236}">
                <a16:creationId xmlns:a16="http://schemas.microsoft.com/office/drawing/2014/main" id="{69B4E781-B08D-4F09-881B-3C5E30D53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102" y="1737547"/>
            <a:ext cx="2155664" cy="84239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CCE2A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Freeform 208">
            <a:extLst>
              <a:ext uri="{FF2B5EF4-FFF2-40B4-BE49-F238E27FC236}">
                <a16:creationId xmlns:a16="http://schemas.microsoft.com/office/drawing/2014/main" id="{1824B1DC-5C29-416B-8F3B-68E067ED4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4726" y="1094974"/>
            <a:ext cx="595371" cy="595370"/>
          </a:xfrm>
          <a:custGeom>
            <a:avLst/>
            <a:gdLst>
              <a:gd name="T0" fmla="*/ 637 w 1275"/>
              <a:gd name="T1" fmla="*/ 0 h 1275"/>
              <a:gd name="T2" fmla="*/ 637 w 1275"/>
              <a:gd name="T3" fmla="*/ 0 h 1275"/>
              <a:gd name="T4" fmla="*/ 1274 w 1275"/>
              <a:gd name="T5" fmla="*/ 637 h 1275"/>
              <a:gd name="T6" fmla="*/ 1274 w 1275"/>
              <a:gd name="T7" fmla="*/ 637 h 1275"/>
              <a:gd name="T8" fmla="*/ 637 w 1275"/>
              <a:gd name="T9" fmla="*/ 1274 h 1275"/>
              <a:gd name="T10" fmla="*/ 637 w 1275"/>
              <a:gd name="T11" fmla="*/ 1274 h 1275"/>
              <a:gd name="T12" fmla="*/ 0 w 1275"/>
              <a:gd name="T13" fmla="*/ 637 h 1275"/>
              <a:gd name="T14" fmla="*/ 0 w 1275"/>
              <a:gd name="T15" fmla="*/ 637 h 1275"/>
              <a:gd name="T16" fmla="*/ 637 w 1275"/>
              <a:gd name="T17" fmla="*/ 0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5" h="1275">
                <a:moveTo>
                  <a:pt x="637" y="0"/>
                </a:moveTo>
                <a:lnTo>
                  <a:pt x="637" y="0"/>
                </a:lnTo>
                <a:cubicBezTo>
                  <a:pt x="989" y="0"/>
                  <a:pt x="1274" y="285"/>
                  <a:pt x="1274" y="637"/>
                </a:cubicBezTo>
                <a:lnTo>
                  <a:pt x="1274" y="637"/>
                </a:lnTo>
                <a:cubicBezTo>
                  <a:pt x="1274" y="988"/>
                  <a:pt x="989" y="1274"/>
                  <a:pt x="637" y="1274"/>
                </a:cubicBezTo>
                <a:lnTo>
                  <a:pt x="637" y="1274"/>
                </a:lnTo>
                <a:cubicBezTo>
                  <a:pt x="285" y="1274"/>
                  <a:pt x="0" y="988"/>
                  <a:pt x="0" y="637"/>
                </a:cubicBezTo>
                <a:lnTo>
                  <a:pt x="0" y="637"/>
                </a:lnTo>
                <a:cubicBezTo>
                  <a:pt x="0" y="285"/>
                  <a:pt x="285" y="0"/>
                  <a:pt x="637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Freeform 209">
            <a:extLst>
              <a:ext uri="{FF2B5EF4-FFF2-40B4-BE49-F238E27FC236}">
                <a16:creationId xmlns:a16="http://schemas.microsoft.com/office/drawing/2014/main" id="{6F905EAF-34A2-44B0-89F7-1BCD8B66D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365" y="1084672"/>
            <a:ext cx="620093" cy="620093"/>
          </a:xfrm>
          <a:custGeom>
            <a:avLst/>
            <a:gdLst>
              <a:gd name="T0" fmla="*/ 663 w 1327"/>
              <a:gd name="T1" fmla="*/ 51 h 1326"/>
              <a:gd name="T2" fmla="*/ 663 w 1327"/>
              <a:gd name="T3" fmla="*/ 51 h 1326"/>
              <a:gd name="T4" fmla="*/ 51 w 1327"/>
              <a:gd name="T5" fmla="*/ 663 h 1326"/>
              <a:gd name="T6" fmla="*/ 51 w 1327"/>
              <a:gd name="T7" fmla="*/ 663 h 1326"/>
              <a:gd name="T8" fmla="*/ 663 w 1327"/>
              <a:gd name="T9" fmla="*/ 1274 h 1326"/>
              <a:gd name="T10" fmla="*/ 663 w 1327"/>
              <a:gd name="T11" fmla="*/ 1274 h 1326"/>
              <a:gd name="T12" fmla="*/ 1274 w 1327"/>
              <a:gd name="T13" fmla="*/ 663 h 1326"/>
              <a:gd name="T14" fmla="*/ 1274 w 1327"/>
              <a:gd name="T15" fmla="*/ 663 h 1326"/>
              <a:gd name="T16" fmla="*/ 663 w 1327"/>
              <a:gd name="T17" fmla="*/ 51 h 1326"/>
              <a:gd name="T18" fmla="*/ 663 w 1327"/>
              <a:gd name="T19" fmla="*/ 1325 h 1326"/>
              <a:gd name="T20" fmla="*/ 663 w 1327"/>
              <a:gd name="T21" fmla="*/ 1325 h 1326"/>
              <a:gd name="T22" fmla="*/ 0 w 1327"/>
              <a:gd name="T23" fmla="*/ 663 h 1326"/>
              <a:gd name="T24" fmla="*/ 0 w 1327"/>
              <a:gd name="T25" fmla="*/ 663 h 1326"/>
              <a:gd name="T26" fmla="*/ 663 w 1327"/>
              <a:gd name="T27" fmla="*/ 0 h 1326"/>
              <a:gd name="T28" fmla="*/ 663 w 1327"/>
              <a:gd name="T29" fmla="*/ 0 h 1326"/>
              <a:gd name="T30" fmla="*/ 1326 w 1327"/>
              <a:gd name="T31" fmla="*/ 663 h 1326"/>
              <a:gd name="T32" fmla="*/ 1326 w 1327"/>
              <a:gd name="T33" fmla="*/ 663 h 1326"/>
              <a:gd name="T34" fmla="*/ 663 w 1327"/>
              <a:gd name="T35" fmla="*/ 1325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27" h="1326">
                <a:moveTo>
                  <a:pt x="663" y="51"/>
                </a:moveTo>
                <a:lnTo>
                  <a:pt x="663" y="51"/>
                </a:lnTo>
                <a:cubicBezTo>
                  <a:pt x="326" y="51"/>
                  <a:pt x="51" y="326"/>
                  <a:pt x="51" y="663"/>
                </a:cubicBezTo>
                <a:lnTo>
                  <a:pt x="51" y="663"/>
                </a:lnTo>
                <a:cubicBezTo>
                  <a:pt x="51" y="1000"/>
                  <a:pt x="326" y="1274"/>
                  <a:pt x="663" y="1274"/>
                </a:cubicBezTo>
                <a:lnTo>
                  <a:pt x="663" y="1274"/>
                </a:lnTo>
                <a:cubicBezTo>
                  <a:pt x="1000" y="1274"/>
                  <a:pt x="1274" y="1000"/>
                  <a:pt x="1274" y="663"/>
                </a:cubicBezTo>
                <a:lnTo>
                  <a:pt x="1274" y="663"/>
                </a:lnTo>
                <a:cubicBezTo>
                  <a:pt x="1274" y="326"/>
                  <a:pt x="1000" y="51"/>
                  <a:pt x="663" y="51"/>
                </a:cubicBezTo>
                <a:close/>
                <a:moveTo>
                  <a:pt x="663" y="1325"/>
                </a:moveTo>
                <a:lnTo>
                  <a:pt x="663" y="1325"/>
                </a:lnTo>
                <a:cubicBezTo>
                  <a:pt x="298" y="1325"/>
                  <a:pt x="0" y="1028"/>
                  <a:pt x="0" y="663"/>
                </a:cubicBezTo>
                <a:lnTo>
                  <a:pt x="0" y="663"/>
                </a:lnTo>
                <a:cubicBezTo>
                  <a:pt x="0" y="297"/>
                  <a:pt x="298" y="0"/>
                  <a:pt x="663" y="0"/>
                </a:cubicBezTo>
                <a:lnTo>
                  <a:pt x="663" y="0"/>
                </a:lnTo>
                <a:cubicBezTo>
                  <a:pt x="1029" y="0"/>
                  <a:pt x="1326" y="297"/>
                  <a:pt x="1326" y="663"/>
                </a:cubicBezTo>
                <a:lnTo>
                  <a:pt x="1326" y="663"/>
                </a:lnTo>
                <a:cubicBezTo>
                  <a:pt x="1326" y="1028"/>
                  <a:pt x="1029" y="1325"/>
                  <a:pt x="663" y="13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" name="TextBox 45">
            <a:extLst>
              <a:ext uri="{FF2B5EF4-FFF2-40B4-BE49-F238E27FC236}">
                <a16:creationId xmlns:a16="http://schemas.microsoft.com/office/drawing/2014/main" id="{BE100CA3-7494-4C3A-8830-1382E37C80A6}"/>
              </a:ext>
            </a:extLst>
          </p:cNvPr>
          <p:cNvSpPr txBox="1"/>
          <p:nvPr/>
        </p:nvSpPr>
        <p:spPr>
          <a:xfrm>
            <a:off x="913221" y="1876724"/>
            <a:ext cx="1853147" cy="5655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105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UVODNE </a:t>
            </a:r>
          </a:p>
          <a:p>
            <a:pPr algn="ctr"/>
            <a:r>
              <a:rPr lang="sl-SI" sz="105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AKTIVNOSTI</a:t>
            </a:r>
          </a:p>
          <a:p>
            <a:pPr algn="ctr"/>
            <a:r>
              <a:rPr lang="sl-SI" sz="975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avgust </a:t>
            </a:r>
            <a:r>
              <a:rPr lang="sl-SI" sz="80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- </a:t>
            </a:r>
            <a:r>
              <a:rPr lang="sl-SI" sz="975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november </a:t>
            </a:r>
            <a:r>
              <a:rPr lang="en-US" sz="975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202</a:t>
            </a:r>
            <a:r>
              <a:rPr lang="sl-SI" sz="975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1</a:t>
            </a:r>
            <a:endParaRPr lang="en-US" sz="975" b="1" dirty="0">
              <a:latin typeface="Segoe UI Black" panose="020B0A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TextBox 47">
            <a:extLst>
              <a:ext uri="{FF2B5EF4-FFF2-40B4-BE49-F238E27FC236}">
                <a16:creationId xmlns:a16="http://schemas.microsoft.com/office/drawing/2014/main" id="{49D1A1B4-1E5B-44AE-A015-E39E6FCCD206}"/>
              </a:ext>
            </a:extLst>
          </p:cNvPr>
          <p:cNvSpPr txBox="1"/>
          <p:nvPr/>
        </p:nvSpPr>
        <p:spPr>
          <a:xfrm>
            <a:off x="4858537" y="1836598"/>
            <a:ext cx="1732513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105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OSNUTEK</a:t>
            </a:r>
          </a:p>
          <a:p>
            <a:pPr algn="ctr"/>
            <a:r>
              <a:rPr lang="sl-SI" sz="105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OKOLJSKEGA </a:t>
            </a:r>
            <a:r>
              <a:rPr lang="sl-SI" sz="1050" b="1" dirty="0" smtClean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POROČILA</a:t>
            </a:r>
            <a:endParaRPr lang="sl-SI" sz="1050" b="1" dirty="0">
              <a:solidFill>
                <a:srgbClr val="6D6D6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TextBox 48">
            <a:extLst>
              <a:ext uri="{FF2B5EF4-FFF2-40B4-BE49-F238E27FC236}">
                <a16:creationId xmlns:a16="http://schemas.microsoft.com/office/drawing/2014/main" id="{97B8860B-3312-48A2-8C7F-FEED1C6688AE}"/>
              </a:ext>
            </a:extLst>
          </p:cNvPr>
          <p:cNvSpPr txBox="1"/>
          <p:nvPr/>
        </p:nvSpPr>
        <p:spPr>
          <a:xfrm>
            <a:off x="6804796" y="1845648"/>
            <a:ext cx="2078929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5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J</a:t>
            </a:r>
            <a:r>
              <a:rPr lang="sl-SI" sz="105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AVNA OBRAVNAVA IN </a:t>
            </a:r>
          </a:p>
          <a:p>
            <a:pPr algn="ctr"/>
            <a:r>
              <a:rPr lang="sl-SI" sz="105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DOPOLNITEV </a:t>
            </a:r>
          </a:p>
          <a:p>
            <a:pPr algn="ctr">
              <a:spcAft>
                <a:spcPts val="225"/>
              </a:spcAft>
            </a:pPr>
            <a:r>
              <a:rPr lang="sl-SI" sz="105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OKOLJSKEGA </a:t>
            </a:r>
            <a:r>
              <a:rPr lang="sl-SI" sz="1050" b="1" dirty="0" smtClean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POROČILA</a:t>
            </a:r>
            <a:endParaRPr lang="sl-SI" sz="1050" b="1" dirty="0">
              <a:solidFill>
                <a:srgbClr val="6D6D6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5" name="TextBox 50">
            <a:extLst>
              <a:ext uri="{FF2B5EF4-FFF2-40B4-BE49-F238E27FC236}">
                <a16:creationId xmlns:a16="http://schemas.microsoft.com/office/drawing/2014/main" id="{A378D757-45B2-4306-BD31-162AFABD5C10}"/>
              </a:ext>
            </a:extLst>
          </p:cNvPr>
          <p:cNvSpPr txBox="1"/>
          <p:nvPr/>
        </p:nvSpPr>
        <p:spPr>
          <a:xfrm>
            <a:off x="1090356" y="2651124"/>
            <a:ext cx="1562765" cy="56938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sl-SI" sz="1200" dirty="0">
                <a:solidFill>
                  <a:schemeClr val="tx2"/>
                </a:solidFill>
                <a:latin typeface="Segoe UI Semilight" panose="020B0402040204020203" pitchFamily="34" charset="0"/>
                <a:ea typeface="League Spartan" charset="0"/>
                <a:cs typeface="Segoe UI Semilight" panose="020B0402040204020203" pitchFamily="34" charset="0"/>
              </a:rPr>
              <a:t>Uvodni sestanek</a:t>
            </a:r>
          </a:p>
          <a:p>
            <a:endParaRPr lang="sl-SI" sz="700" dirty="0">
              <a:solidFill>
                <a:srgbClr val="6D6D6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sl-SI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Prejem dokumenta</a:t>
            </a:r>
            <a:endParaRPr lang="en-US" sz="120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6" name="Freeform 1034">
            <a:extLst>
              <a:ext uri="{FF2B5EF4-FFF2-40B4-BE49-F238E27FC236}">
                <a16:creationId xmlns:a16="http://schemas.microsoft.com/office/drawing/2014/main" id="{7BA47FF2-9845-40B0-A490-4FCC83A93D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43542" y="1257584"/>
            <a:ext cx="270150" cy="270150"/>
          </a:xfrm>
          <a:custGeom>
            <a:avLst/>
            <a:gdLst>
              <a:gd name="T0" fmla="*/ 20947437 w 290153"/>
              <a:gd name="T1" fmla="*/ 60966791 h 290152"/>
              <a:gd name="T2" fmla="*/ 41895148 w 290153"/>
              <a:gd name="T3" fmla="*/ 55253643 h 290152"/>
              <a:gd name="T4" fmla="*/ 1953829 w 290153"/>
              <a:gd name="T5" fmla="*/ 47661876 h 290152"/>
              <a:gd name="T6" fmla="*/ 4767533 w 290153"/>
              <a:gd name="T7" fmla="*/ 53375016 h 290152"/>
              <a:gd name="T8" fmla="*/ 60966886 w 290153"/>
              <a:gd name="T9" fmla="*/ 50479660 h 290152"/>
              <a:gd name="T10" fmla="*/ 1953829 w 290153"/>
              <a:gd name="T11" fmla="*/ 47661876 h 290152"/>
              <a:gd name="T12" fmla="*/ 52681382 w 290153"/>
              <a:gd name="T13" fmla="*/ 38113832 h 290152"/>
              <a:gd name="T14" fmla="*/ 60966886 w 290153"/>
              <a:gd name="T15" fmla="*/ 29896602 h 290152"/>
              <a:gd name="T16" fmla="*/ 33684088 w 290153"/>
              <a:gd name="T17" fmla="*/ 25509295 h 290152"/>
              <a:gd name="T18" fmla="*/ 42283252 w 290153"/>
              <a:gd name="T19" fmla="*/ 37985822 h 290152"/>
              <a:gd name="T20" fmla="*/ 52681382 w 290153"/>
              <a:gd name="T21" fmla="*/ 19644127 h 290152"/>
              <a:gd name="T22" fmla="*/ 60966886 w 290153"/>
              <a:gd name="T23" fmla="*/ 27939797 h 290152"/>
              <a:gd name="T24" fmla="*/ 52681382 w 290153"/>
              <a:gd name="T25" fmla="*/ 19644127 h 290152"/>
              <a:gd name="T26" fmla="*/ 9528306 w 290153"/>
              <a:gd name="T27" fmla="*/ 29953634 h 290152"/>
              <a:gd name="T28" fmla="*/ 22739430 w 290153"/>
              <a:gd name="T29" fmla="*/ 37985822 h 290152"/>
              <a:gd name="T30" fmla="*/ 16798059 w 290153"/>
              <a:gd name="T31" fmla="*/ 19504764 h 290152"/>
              <a:gd name="T32" fmla="*/ 28034182 w 290153"/>
              <a:gd name="T33" fmla="*/ 16831035 h 290152"/>
              <a:gd name="T34" fmla="*/ 32477052 w 290153"/>
              <a:gd name="T35" fmla="*/ 16831035 h 290152"/>
              <a:gd name="T36" fmla="*/ 30216784 w 290153"/>
              <a:gd name="T37" fmla="*/ 12737749 h 290152"/>
              <a:gd name="T38" fmla="*/ 30216784 w 290153"/>
              <a:gd name="T39" fmla="*/ 20922938 h 290152"/>
              <a:gd name="T40" fmla="*/ 30216784 w 290153"/>
              <a:gd name="T41" fmla="*/ 12737749 h 290152"/>
              <a:gd name="T42" fmla="*/ 52681382 w 290153"/>
              <a:gd name="T43" fmla="*/ 17765495 h 290152"/>
              <a:gd name="T44" fmla="*/ 60966886 w 290153"/>
              <a:gd name="T45" fmla="*/ 9469542 h 290152"/>
              <a:gd name="T46" fmla="*/ 9528306 w 290153"/>
              <a:gd name="T47" fmla="*/ 9445023 h 290152"/>
              <a:gd name="T48" fmla="*/ 16016596 w 290153"/>
              <a:gd name="T49" fmla="*/ 17243235 h 290152"/>
              <a:gd name="T50" fmla="*/ 27351872 w 290153"/>
              <a:gd name="T51" fmla="*/ 31357837 h 290152"/>
              <a:gd name="T52" fmla="*/ 34544077 w 290153"/>
              <a:gd name="T53" fmla="*/ 23325608 h 290152"/>
              <a:gd name="T54" fmla="*/ 43221520 w 290153"/>
              <a:gd name="T55" fmla="*/ 9445023 h 290152"/>
              <a:gd name="T56" fmla="*/ 8589351 w 290153"/>
              <a:gd name="T57" fmla="*/ 7574355 h 290152"/>
              <a:gd name="T58" fmla="*/ 45019651 w 290153"/>
              <a:gd name="T59" fmla="*/ 8509747 h 290152"/>
              <a:gd name="T60" fmla="*/ 44159556 w 290153"/>
              <a:gd name="T61" fmla="*/ 39857490 h 290152"/>
              <a:gd name="T62" fmla="*/ 7573433 w 290153"/>
              <a:gd name="T63" fmla="*/ 38921725 h 290152"/>
              <a:gd name="T64" fmla="*/ 8589351 w 290153"/>
              <a:gd name="T65" fmla="*/ 7574355 h 290152"/>
              <a:gd name="T66" fmla="*/ 1953829 w 290153"/>
              <a:gd name="T67" fmla="*/ 4695766 h 290152"/>
              <a:gd name="T68" fmla="*/ 60966886 w 290153"/>
              <a:gd name="T69" fmla="*/ 45783705 h 290152"/>
              <a:gd name="T70" fmla="*/ 51743497 w 290153"/>
              <a:gd name="T71" fmla="*/ 39992226 h 290152"/>
              <a:gd name="T72" fmla="*/ 50805558 w 290153"/>
              <a:gd name="T73" fmla="*/ 8530455 h 290152"/>
              <a:gd name="T74" fmla="*/ 60966886 w 290153"/>
              <a:gd name="T75" fmla="*/ 7592014 h 290152"/>
              <a:gd name="T76" fmla="*/ 58074782 w 290153"/>
              <a:gd name="T77" fmla="*/ 1878494 h 290152"/>
              <a:gd name="T78" fmla="*/ 4767533 w 290153"/>
              <a:gd name="T79" fmla="*/ 0 h 290152"/>
              <a:gd name="T80" fmla="*/ 62920713 w 290153"/>
              <a:gd name="T81" fmla="*/ 4695766 h 290152"/>
              <a:gd name="T82" fmla="*/ 58074782 w 290153"/>
              <a:gd name="T83" fmla="*/ 55253643 h 290152"/>
              <a:gd name="T84" fmla="*/ 43849164 w 290153"/>
              <a:gd name="T85" fmla="*/ 60966791 h 290152"/>
              <a:gd name="T86" fmla="*/ 51430826 w 290153"/>
              <a:gd name="T87" fmla="*/ 61905742 h 290152"/>
              <a:gd name="T88" fmla="*/ 12349712 w 290153"/>
              <a:gd name="T89" fmla="*/ 62923024 h 290152"/>
              <a:gd name="T90" fmla="*/ 12349712 w 290153"/>
              <a:gd name="T91" fmla="*/ 60966791 h 290152"/>
              <a:gd name="T92" fmla="*/ 18993374 w 290153"/>
              <a:gd name="T93" fmla="*/ 55253643 h 290152"/>
              <a:gd name="T94" fmla="*/ 0 w 290153"/>
              <a:gd name="T95" fmla="*/ 50479660 h 290152"/>
              <a:gd name="T96" fmla="*/ 4767533 w 290153"/>
              <a:gd name="T97" fmla="*/ 0 h 29015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90153" h="290152">
                <a:moveTo>
                  <a:pt x="96597" y="254786"/>
                </a:moveTo>
                <a:lnTo>
                  <a:pt x="96597" y="281130"/>
                </a:lnTo>
                <a:lnTo>
                  <a:pt x="193195" y="281130"/>
                </a:lnTo>
                <a:lnTo>
                  <a:pt x="193195" y="254786"/>
                </a:lnTo>
                <a:lnTo>
                  <a:pt x="96597" y="254786"/>
                </a:lnTo>
                <a:close/>
                <a:moveTo>
                  <a:pt x="9011" y="219780"/>
                </a:moveTo>
                <a:lnTo>
                  <a:pt x="9011" y="232772"/>
                </a:lnTo>
                <a:cubicBezTo>
                  <a:pt x="9011" y="240350"/>
                  <a:pt x="14778" y="246124"/>
                  <a:pt x="21987" y="246124"/>
                </a:cubicBezTo>
                <a:lnTo>
                  <a:pt x="267806" y="246124"/>
                </a:lnTo>
                <a:cubicBezTo>
                  <a:pt x="275014" y="246124"/>
                  <a:pt x="281142" y="240350"/>
                  <a:pt x="281142" y="232772"/>
                </a:cubicBezTo>
                <a:lnTo>
                  <a:pt x="281142" y="219780"/>
                </a:lnTo>
                <a:lnTo>
                  <a:pt x="9011" y="219780"/>
                </a:lnTo>
                <a:close/>
                <a:moveTo>
                  <a:pt x="242935" y="137859"/>
                </a:moveTo>
                <a:lnTo>
                  <a:pt x="242935" y="175752"/>
                </a:lnTo>
                <a:lnTo>
                  <a:pt x="281142" y="175752"/>
                </a:lnTo>
                <a:lnTo>
                  <a:pt x="281142" y="137859"/>
                </a:lnTo>
                <a:lnTo>
                  <a:pt x="242935" y="137859"/>
                </a:lnTo>
                <a:close/>
                <a:moveTo>
                  <a:pt x="155331" y="117628"/>
                </a:moveTo>
                <a:lnTo>
                  <a:pt x="115676" y="175161"/>
                </a:lnTo>
                <a:lnTo>
                  <a:pt x="194985" y="175161"/>
                </a:lnTo>
                <a:lnTo>
                  <a:pt x="155331" y="117628"/>
                </a:lnTo>
                <a:close/>
                <a:moveTo>
                  <a:pt x="242935" y="90583"/>
                </a:moveTo>
                <a:lnTo>
                  <a:pt x="242935" y="128836"/>
                </a:lnTo>
                <a:lnTo>
                  <a:pt x="281142" y="128836"/>
                </a:lnTo>
                <a:lnTo>
                  <a:pt x="281142" y="90583"/>
                </a:lnTo>
                <a:lnTo>
                  <a:pt x="242935" y="90583"/>
                </a:lnTo>
                <a:close/>
                <a:moveTo>
                  <a:pt x="77463" y="89941"/>
                </a:moveTo>
                <a:lnTo>
                  <a:pt x="43937" y="138124"/>
                </a:lnTo>
                <a:lnTo>
                  <a:pt x="43937" y="175161"/>
                </a:lnTo>
                <a:lnTo>
                  <a:pt x="104861" y="175161"/>
                </a:lnTo>
                <a:lnTo>
                  <a:pt x="120723" y="152148"/>
                </a:lnTo>
                <a:lnTo>
                  <a:pt x="77463" y="89941"/>
                </a:lnTo>
                <a:close/>
                <a:moveTo>
                  <a:pt x="139341" y="67284"/>
                </a:moveTo>
                <a:cubicBezTo>
                  <a:pt x="133949" y="67284"/>
                  <a:pt x="129277" y="71913"/>
                  <a:pt x="129277" y="77610"/>
                </a:cubicBezTo>
                <a:cubicBezTo>
                  <a:pt x="129277" y="82951"/>
                  <a:pt x="133949" y="87580"/>
                  <a:pt x="139341" y="87580"/>
                </a:cubicBezTo>
                <a:cubicBezTo>
                  <a:pt x="145092" y="87580"/>
                  <a:pt x="149764" y="82951"/>
                  <a:pt x="149764" y="77610"/>
                </a:cubicBezTo>
                <a:cubicBezTo>
                  <a:pt x="149764" y="71913"/>
                  <a:pt x="145092" y="67284"/>
                  <a:pt x="139341" y="67284"/>
                </a:cubicBezTo>
                <a:close/>
                <a:moveTo>
                  <a:pt x="139341" y="58738"/>
                </a:moveTo>
                <a:cubicBezTo>
                  <a:pt x="150124" y="58738"/>
                  <a:pt x="158391" y="67284"/>
                  <a:pt x="158391" y="77610"/>
                </a:cubicBezTo>
                <a:cubicBezTo>
                  <a:pt x="158391" y="87936"/>
                  <a:pt x="150124" y="96482"/>
                  <a:pt x="139341" y="96482"/>
                </a:cubicBezTo>
                <a:cubicBezTo>
                  <a:pt x="129277" y="96482"/>
                  <a:pt x="120650" y="87936"/>
                  <a:pt x="120650" y="77610"/>
                </a:cubicBezTo>
                <a:cubicBezTo>
                  <a:pt x="120650" y="67284"/>
                  <a:pt x="129277" y="58738"/>
                  <a:pt x="139341" y="58738"/>
                </a:cubicBezTo>
                <a:close/>
                <a:moveTo>
                  <a:pt x="242935" y="43667"/>
                </a:moveTo>
                <a:lnTo>
                  <a:pt x="242935" y="81921"/>
                </a:lnTo>
                <a:lnTo>
                  <a:pt x="281142" y="81921"/>
                </a:lnTo>
                <a:lnTo>
                  <a:pt x="281142" y="43667"/>
                </a:lnTo>
                <a:lnTo>
                  <a:pt x="242935" y="43667"/>
                </a:lnTo>
                <a:close/>
                <a:moveTo>
                  <a:pt x="43937" y="43555"/>
                </a:moveTo>
                <a:lnTo>
                  <a:pt x="43937" y="122662"/>
                </a:lnTo>
                <a:lnTo>
                  <a:pt x="73858" y="79513"/>
                </a:lnTo>
                <a:cubicBezTo>
                  <a:pt x="75300" y="76996"/>
                  <a:pt x="79626" y="76996"/>
                  <a:pt x="81068" y="79513"/>
                </a:cubicBezTo>
                <a:lnTo>
                  <a:pt x="126131" y="144597"/>
                </a:lnTo>
                <a:lnTo>
                  <a:pt x="151726" y="107560"/>
                </a:lnTo>
                <a:cubicBezTo>
                  <a:pt x="153528" y="105043"/>
                  <a:pt x="157494" y="105043"/>
                  <a:pt x="159296" y="107560"/>
                </a:cubicBezTo>
                <a:lnTo>
                  <a:pt x="199311" y="165452"/>
                </a:lnTo>
                <a:lnTo>
                  <a:pt x="199311" y="43555"/>
                </a:lnTo>
                <a:lnTo>
                  <a:pt x="43937" y="43555"/>
                </a:lnTo>
                <a:close/>
                <a:moveTo>
                  <a:pt x="39611" y="34925"/>
                </a:moveTo>
                <a:lnTo>
                  <a:pt x="203637" y="34925"/>
                </a:lnTo>
                <a:cubicBezTo>
                  <a:pt x="205800" y="34925"/>
                  <a:pt x="207603" y="36723"/>
                  <a:pt x="207603" y="39240"/>
                </a:cubicBezTo>
                <a:lnTo>
                  <a:pt x="207603" y="179476"/>
                </a:lnTo>
                <a:cubicBezTo>
                  <a:pt x="207603" y="181993"/>
                  <a:pt x="205800" y="183791"/>
                  <a:pt x="203637" y="183791"/>
                </a:cubicBezTo>
                <a:lnTo>
                  <a:pt x="39611" y="183791"/>
                </a:lnTo>
                <a:cubicBezTo>
                  <a:pt x="37088" y="183791"/>
                  <a:pt x="34925" y="181993"/>
                  <a:pt x="34925" y="179476"/>
                </a:cubicBezTo>
                <a:lnTo>
                  <a:pt x="34925" y="39240"/>
                </a:lnTo>
                <a:cubicBezTo>
                  <a:pt x="34925" y="36723"/>
                  <a:pt x="37088" y="34925"/>
                  <a:pt x="39611" y="34925"/>
                </a:cubicBezTo>
                <a:close/>
                <a:moveTo>
                  <a:pt x="21987" y="8661"/>
                </a:moveTo>
                <a:cubicBezTo>
                  <a:pt x="14778" y="8661"/>
                  <a:pt x="9011" y="14435"/>
                  <a:pt x="9011" y="21653"/>
                </a:cubicBezTo>
                <a:lnTo>
                  <a:pt x="9011" y="211118"/>
                </a:lnTo>
                <a:lnTo>
                  <a:pt x="281142" y="211118"/>
                </a:lnTo>
                <a:lnTo>
                  <a:pt x="281142" y="184413"/>
                </a:lnTo>
                <a:lnTo>
                  <a:pt x="238610" y="184413"/>
                </a:lnTo>
                <a:cubicBezTo>
                  <a:pt x="236087" y="184413"/>
                  <a:pt x="234285" y="182608"/>
                  <a:pt x="234285" y="180082"/>
                </a:cubicBezTo>
                <a:lnTo>
                  <a:pt x="234285" y="39336"/>
                </a:lnTo>
                <a:cubicBezTo>
                  <a:pt x="234285" y="36810"/>
                  <a:pt x="236087" y="35006"/>
                  <a:pt x="238610" y="35006"/>
                </a:cubicBezTo>
                <a:lnTo>
                  <a:pt x="281142" y="35006"/>
                </a:lnTo>
                <a:lnTo>
                  <a:pt x="281142" y="21653"/>
                </a:lnTo>
                <a:cubicBezTo>
                  <a:pt x="281142" y="14435"/>
                  <a:pt x="275014" y="8661"/>
                  <a:pt x="267806" y="8661"/>
                </a:cubicBezTo>
                <a:lnTo>
                  <a:pt x="21987" y="8661"/>
                </a:lnTo>
                <a:close/>
                <a:moveTo>
                  <a:pt x="21987" y="0"/>
                </a:moveTo>
                <a:lnTo>
                  <a:pt x="267806" y="0"/>
                </a:lnTo>
                <a:cubicBezTo>
                  <a:pt x="280060" y="0"/>
                  <a:pt x="290153" y="9744"/>
                  <a:pt x="290153" y="21653"/>
                </a:cubicBezTo>
                <a:lnTo>
                  <a:pt x="290153" y="232772"/>
                </a:lnTo>
                <a:cubicBezTo>
                  <a:pt x="290153" y="245042"/>
                  <a:pt x="280060" y="254786"/>
                  <a:pt x="267806" y="254786"/>
                </a:cubicBezTo>
                <a:lnTo>
                  <a:pt x="202206" y="254786"/>
                </a:lnTo>
                <a:lnTo>
                  <a:pt x="202206" y="281130"/>
                </a:lnTo>
                <a:lnTo>
                  <a:pt x="232843" y="281130"/>
                </a:lnTo>
                <a:cubicBezTo>
                  <a:pt x="235006" y="281130"/>
                  <a:pt x="237168" y="283296"/>
                  <a:pt x="237168" y="285461"/>
                </a:cubicBezTo>
                <a:cubicBezTo>
                  <a:pt x="237168" y="288348"/>
                  <a:pt x="235006" y="290152"/>
                  <a:pt x="232843" y="290152"/>
                </a:cubicBezTo>
                <a:lnTo>
                  <a:pt x="56949" y="290152"/>
                </a:lnTo>
                <a:cubicBezTo>
                  <a:pt x="54786" y="290152"/>
                  <a:pt x="52624" y="288348"/>
                  <a:pt x="52624" y="285461"/>
                </a:cubicBezTo>
                <a:cubicBezTo>
                  <a:pt x="52624" y="283296"/>
                  <a:pt x="54786" y="281130"/>
                  <a:pt x="56949" y="281130"/>
                </a:cubicBezTo>
                <a:lnTo>
                  <a:pt x="87586" y="281130"/>
                </a:lnTo>
                <a:lnTo>
                  <a:pt x="87586" y="254786"/>
                </a:lnTo>
                <a:lnTo>
                  <a:pt x="21987" y="254786"/>
                </a:lnTo>
                <a:cubicBezTo>
                  <a:pt x="9732" y="254786"/>
                  <a:pt x="0" y="245042"/>
                  <a:pt x="0" y="232772"/>
                </a:cubicBezTo>
                <a:lnTo>
                  <a:pt x="0" y="21653"/>
                </a:lnTo>
                <a:cubicBezTo>
                  <a:pt x="0" y="9744"/>
                  <a:pt x="9732" y="0"/>
                  <a:pt x="21987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80A25D"/>
            </a:solidFill>
          </a:ln>
          <a:effectLst/>
        </p:spPr>
        <p:txBody>
          <a:bodyPr anchor="ctr"/>
          <a:lstStyle/>
          <a:p>
            <a:endParaRPr lang="en-US" sz="675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7" name="Freeform 1033">
            <a:extLst>
              <a:ext uri="{FF2B5EF4-FFF2-40B4-BE49-F238E27FC236}">
                <a16:creationId xmlns:a16="http://schemas.microsoft.com/office/drawing/2014/main" id="{4A9AE93F-9365-4C1E-942E-5221878EBF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03677" y="1276299"/>
            <a:ext cx="270149" cy="232720"/>
          </a:xfrm>
          <a:custGeom>
            <a:avLst/>
            <a:gdLst>
              <a:gd name="T0" fmla="*/ 44610316 w 290152"/>
              <a:gd name="T1" fmla="*/ 43543067 h 250467"/>
              <a:gd name="T2" fmla="*/ 24261540 w 290152"/>
              <a:gd name="T3" fmla="*/ 43543067 h 250467"/>
              <a:gd name="T4" fmla="*/ 5869932 w 290152"/>
              <a:gd name="T5" fmla="*/ 51582464 h 250467"/>
              <a:gd name="T6" fmla="*/ 1956269 w 290152"/>
              <a:gd name="T7" fmla="*/ 47601133 h 250467"/>
              <a:gd name="T8" fmla="*/ 62923742 w 290152"/>
              <a:gd name="T9" fmla="*/ 47601133 h 250467"/>
              <a:gd name="T10" fmla="*/ 47641867 w 290152"/>
              <a:gd name="T11" fmla="*/ 25353693 h 250467"/>
              <a:gd name="T12" fmla="*/ 49881259 w 290152"/>
              <a:gd name="T13" fmla="*/ 29422458 h 250467"/>
              <a:gd name="T14" fmla="*/ 46911515 w 290152"/>
              <a:gd name="T15" fmla="*/ 19215497 h 250467"/>
              <a:gd name="T16" fmla="*/ 43498583 w 290152"/>
              <a:gd name="T17" fmla="*/ 23229919 h 250467"/>
              <a:gd name="T18" fmla="*/ 43498583 w 290152"/>
              <a:gd name="T19" fmla="*/ 27630461 h 250467"/>
              <a:gd name="T20" fmla="*/ 46989349 w 290152"/>
              <a:gd name="T21" fmla="*/ 31645088 h 250467"/>
              <a:gd name="T22" fmla="*/ 52263952 w 290152"/>
              <a:gd name="T23" fmla="*/ 31953782 h 250467"/>
              <a:gd name="T24" fmla="*/ 56297327 w 290152"/>
              <a:gd name="T25" fmla="*/ 28479865 h 250467"/>
              <a:gd name="T26" fmla="*/ 57460822 w 290152"/>
              <a:gd name="T27" fmla="*/ 23847895 h 250467"/>
              <a:gd name="T28" fmla="*/ 54125420 w 290152"/>
              <a:gd name="T29" fmla="*/ 19138185 h 250467"/>
              <a:gd name="T30" fmla="*/ 48075059 w 290152"/>
              <a:gd name="T31" fmla="*/ 13116259 h 250467"/>
              <a:gd name="T32" fmla="*/ 57383023 w 290152"/>
              <a:gd name="T33" fmla="*/ 15278161 h 250467"/>
              <a:gd name="T34" fmla="*/ 62424996 w 290152"/>
              <a:gd name="T35" fmla="*/ 23384395 h 250467"/>
              <a:gd name="T36" fmla="*/ 60253274 w 290152"/>
              <a:gd name="T37" fmla="*/ 32726172 h 250467"/>
              <a:gd name="T38" fmla="*/ 52108465 w 290152"/>
              <a:gd name="T39" fmla="*/ 37744348 h 250467"/>
              <a:gd name="T40" fmla="*/ 43886513 w 290152"/>
              <a:gd name="T41" fmla="*/ 35582449 h 250467"/>
              <a:gd name="T42" fmla="*/ 38456736 w 290152"/>
              <a:gd name="T43" fmla="*/ 28248191 h 250467"/>
              <a:gd name="T44" fmla="*/ 41947443 w 290152"/>
              <a:gd name="T45" fmla="*/ 22072019 h 250467"/>
              <a:gd name="T46" fmla="*/ 46756691 w 290152"/>
              <a:gd name="T47" fmla="*/ 17285472 h 250467"/>
              <a:gd name="T48" fmla="*/ 25916885 w 290152"/>
              <a:gd name="T49" fmla="*/ 18271320 h 250467"/>
              <a:gd name="T50" fmla="*/ 18590774 w 290152"/>
              <a:gd name="T51" fmla="*/ 9155015 h 250467"/>
              <a:gd name="T52" fmla="*/ 49922188 w 290152"/>
              <a:gd name="T53" fmla="*/ 8929091 h 250467"/>
              <a:gd name="T54" fmla="*/ 17262916 w 290152"/>
              <a:gd name="T55" fmla="*/ 1846001 h 250467"/>
              <a:gd name="T56" fmla="*/ 9060858 w 290152"/>
              <a:gd name="T57" fmla="*/ 4692919 h 250467"/>
              <a:gd name="T58" fmla="*/ 3514646 w 290152"/>
              <a:gd name="T59" fmla="*/ 11155311 h 250467"/>
              <a:gd name="T60" fmla="*/ 1952567 w 290152"/>
              <a:gd name="T61" fmla="*/ 19540754 h 250467"/>
              <a:gd name="T62" fmla="*/ 4843141 w 290152"/>
              <a:gd name="T63" fmla="*/ 27618573 h 250467"/>
              <a:gd name="T64" fmla="*/ 11404611 w 290152"/>
              <a:gd name="T65" fmla="*/ 33080833 h 250467"/>
              <a:gd name="T66" fmla="*/ 17341043 w 290152"/>
              <a:gd name="T67" fmla="*/ 34696634 h 250467"/>
              <a:gd name="T68" fmla="*/ 25855195 w 290152"/>
              <a:gd name="T69" fmla="*/ 33157754 h 250467"/>
              <a:gd name="T70" fmla="*/ 32416445 w 290152"/>
              <a:gd name="T71" fmla="*/ 27541718 h 250467"/>
              <a:gd name="T72" fmla="*/ 35306984 w 290152"/>
              <a:gd name="T73" fmla="*/ 19463671 h 250467"/>
              <a:gd name="T74" fmla="*/ 33666187 w 290152"/>
              <a:gd name="T75" fmla="*/ 11078074 h 250467"/>
              <a:gd name="T76" fmla="*/ 28042323 w 290152"/>
              <a:gd name="T77" fmla="*/ 4538860 h 250467"/>
              <a:gd name="T78" fmla="*/ 19840519 w 290152"/>
              <a:gd name="T79" fmla="*/ 1769704 h 250467"/>
              <a:gd name="T80" fmla="*/ 37707911 w 290152"/>
              <a:gd name="T81" fmla="*/ 5873922 h 250467"/>
              <a:gd name="T82" fmla="*/ 19918687 w 290152"/>
              <a:gd name="T83" fmla="*/ 0 h 250467"/>
              <a:gd name="T84" fmla="*/ 28979629 w 290152"/>
              <a:gd name="T85" fmla="*/ 3077794 h 250467"/>
              <a:gd name="T86" fmla="*/ 32807044 w 290152"/>
              <a:gd name="T87" fmla="*/ 7154649 h 250467"/>
              <a:gd name="T88" fmla="*/ 33744834 w 290152"/>
              <a:gd name="T89" fmla="*/ 15155629 h 250467"/>
              <a:gd name="T90" fmla="*/ 33275795 w 290152"/>
              <a:gd name="T91" fmla="*/ 23002722 h 250467"/>
              <a:gd name="T92" fmla="*/ 31479527 w 290152"/>
              <a:gd name="T93" fmla="*/ 29157210 h 250467"/>
              <a:gd name="T94" fmla="*/ 26714463 w 290152"/>
              <a:gd name="T95" fmla="*/ 34696634 h 250467"/>
              <a:gd name="T96" fmla="*/ 17262916 w 290152"/>
              <a:gd name="T97" fmla="*/ 36542700 h 250467"/>
              <a:gd name="T98" fmla="*/ 8124061 w 290152"/>
              <a:gd name="T99" fmla="*/ 33388376 h 250467"/>
              <a:gd name="T100" fmla="*/ 3202091 w 290152"/>
              <a:gd name="T101" fmla="*/ 28541671 h 250467"/>
              <a:gd name="T102" fmla="*/ 1796166 w 290152"/>
              <a:gd name="T103" fmla="*/ 21387201 h 250467"/>
              <a:gd name="T104" fmla="*/ 2499070 w 290152"/>
              <a:gd name="T105" fmla="*/ 12693632 h 250467"/>
              <a:gd name="T106" fmla="*/ 8280430 w 290152"/>
              <a:gd name="T107" fmla="*/ 6846985 h 250467"/>
              <a:gd name="T108" fmla="*/ 13747607 w 290152"/>
              <a:gd name="T109" fmla="*/ 3769430 h 2504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0152" h="250467">
                <a:moveTo>
                  <a:pt x="205705" y="203866"/>
                </a:moveTo>
                <a:lnTo>
                  <a:pt x="167451" y="241505"/>
                </a:lnTo>
                <a:lnTo>
                  <a:pt x="262364" y="241505"/>
                </a:lnTo>
                <a:cubicBezTo>
                  <a:pt x="272830" y="241505"/>
                  <a:pt x="281491" y="233260"/>
                  <a:pt x="281491" y="222865"/>
                </a:cubicBezTo>
                <a:cubicBezTo>
                  <a:pt x="281491" y="212470"/>
                  <a:pt x="272830" y="203866"/>
                  <a:pt x="262364" y="203866"/>
                </a:cubicBezTo>
                <a:lnTo>
                  <a:pt x="205705" y="203866"/>
                </a:lnTo>
                <a:close/>
                <a:moveTo>
                  <a:pt x="158790" y="203866"/>
                </a:moveTo>
                <a:lnTo>
                  <a:pt x="120536" y="241505"/>
                </a:lnTo>
                <a:lnTo>
                  <a:pt x="155181" y="241505"/>
                </a:lnTo>
                <a:lnTo>
                  <a:pt x="193435" y="203866"/>
                </a:lnTo>
                <a:lnTo>
                  <a:pt x="158790" y="203866"/>
                </a:lnTo>
                <a:close/>
                <a:moveTo>
                  <a:pt x="111874" y="203866"/>
                </a:moveTo>
                <a:lnTo>
                  <a:pt x="73621" y="241505"/>
                </a:lnTo>
                <a:lnTo>
                  <a:pt x="107905" y="241505"/>
                </a:lnTo>
                <a:lnTo>
                  <a:pt x="146159" y="203866"/>
                </a:lnTo>
                <a:lnTo>
                  <a:pt x="111874" y="203866"/>
                </a:lnTo>
                <a:close/>
                <a:moveTo>
                  <a:pt x="64959" y="203866"/>
                </a:moveTo>
                <a:lnTo>
                  <a:pt x="27066" y="241505"/>
                </a:lnTo>
                <a:cubicBezTo>
                  <a:pt x="27427" y="241505"/>
                  <a:pt x="27427" y="241505"/>
                  <a:pt x="27788" y="241505"/>
                </a:cubicBezTo>
                <a:lnTo>
                  <a:pt x="61350" y="241505"/>
                </a:lnTo>
                <a:lnTo>
                  <a:pt x="99243" y="203866"/>
                </a:lnTo>
                <a:lnTo>
                  <a:pt x="64959" y="203866"/>
                </a:lnTo>
                <a:close/>
                <a:moveTo>
                  <a:pt x="27788" y="203866"/>
                </a:moveTo>
                <a:cubicBezTo>
                  <a:pt x="17322" y="203866"/>
                  <a:pt x="9022" y="212470"/>
                  <a:pt x="9022" y="222865"/>
                </a:cubicBezTo>
                <a:cubicBezTo>
                  <a:pt x="9022" y="229317"/>
                  <a:pt x="12270" y="235053"/>
                  <a:pt x="17683" y="238637"/>
                </a:cubicBezTo>
                <a:lnTo>
                  <a:pt x="52689" y="203866"/>
                </a:lnTo>
                <a:lnTo>
                  <a:pt x="27788" y="203866"/>
                </a:lnTo>
                <a:close/>
                <a:moveTo>
                  <a:pt x="27788" y="195263"/>
                </a:moveTo>
                <a:lnTo>
                  <a:pt x="262364" y="195263"/>
                </a:lnTo>
                <a:cubicBezTo>
                  <a:pt x="277882" y="195263"/>
                  <a:pt x="290152" y="207451"/>
                  <a:pt x="290152" y="222865"/>
                </a:cubicBezTo>
                <a:cubicBezTo>
                  <a:pt x="290152" y="237921"/>
                  <a:pt x="277882" y="250467"/>
                  <a:pt x="262364" y="250467"/>
                </a:cubicBezTo>
                <a:lnTo>
                  <a:pt x="27788" y="250467"/>
                </a:lnTo>
                <a:cubicBezTo>
                  <a:pt x="12631" y="250467"/>
                  <a:pt x="0" y="237921"/>
                  <a:pt x="0" y="222865"/>
                </a:cubicBezTo>
                <a:cubicBezTo>
                  <a:pt x="0" y="207451"/>
                  <a:pt x="12631" y="195263"/>
                  <a:pt x="27788" y="195263"/>
                </a:cubicBezTo>
                <a:close/>
                <a:moveTo>
                  <a:pt x="230010" y="108640"/>
                </a:moveTo>
                <a:cubicBezTo>
                  <a:pt x="224313" y="108640"/>
                  <a:pt x="219684" y="113312"/>
                  <a:pt x="219684" y="118704"/>
                </a:cubicBezTo>
                <a:cubicBezTo>
                  <a:pt x="219684" y="124455"/>
                  <a:pt x="224313" y="129127"/>
                  <a:pt x="230010" y="129127"/>
                </a:cubicBezTo>
                <a:cubicBezTo>
                  <a:pt x="235351" y="129127"/>
                  <a:pt x="239980" y="124455"/>
                  <a:pt x="239980" y="118704"/>
                </a:cubicBezTo>
                <a:cubicBezTo>
                  <a:pt x="239980" y="113312"/>
                  <a:pt x="235351" y="108640"/>
                  <a:pt x="230010" y="108640"/>
                </a:cubicBezTo>
                <a:close/>
                <a:moveTo>
                  <a:pt x="230010" y="100013"/>
                </a:moveTo>
                <a:cubicBezTo>
                  <a:pt x="240336" y="100013"/>
                  <a:pt x="248882" y="108280"/>
                  <a:pt x="248882" y="118704"/>
                </a:cubicBezTo>
                <a:cubicBezTo>
                  <a:pt x="248882" y="129487"/>
                  <a:pt x="240336" y="137754"/>
                  <a:pt x="230010" y="137754"/>
                </a:cubicBezTo>
                <a:cubicBezTo>
                  <a:pt x="219684" y="137754"/>
                  <a:pt x="211138" y="129487"/>
                  <a:pt x="211138" y="118704"/>
                </a:cubicBezTo>
                <a:cubicBezTo>
                  <a:pt x="211138" y="108280"/>
                  <a:pt x="219684" y="100013"/>
                  <a:pt x="230010" y="100013"/>
                </a:cubicBezTo>
                <a:close/>
                <a:moveTo>
                  <a:pt x="225974" y="69723"/>
                </a:moveTo>
                <a:lnTo>
                  <a:pt x="223470" y="84905"/>
                </a:lnTo>
                <a:cubicBezTo>
                  <a:pt x="223470" y="86350"/>
                  <a:pt x="222397" y="87796"/>
                  <a:pt x="220609" y="88519"/>
                </a:cubicBezTo>
                <a:cubicBezTo>
                  <a:pt x="219178" y="88881"/>
                  <a:pt x="218105" y="89604"/>
                  <a:pt x="216317" y="89965"/>
                </a:cubicBezTo>
                <a:cubicBezTo>
                  <a:pt x="215244" y="90688"/>
                  <a:pt x="213456" y="90688"/>
                  <a:pt x="212025" y="89604"/>
                </a:cubicBezTo>
                <a:lnTo>
                  <a:pt x="199864" y="80929"/>
                </a:lnTo>
                <a:cubicBezTo>
                  <a:pt x="197360" y="82736"/>
                  <a:pt x="195214" y="85266"/>
                  <a:pt x="193068" y="87796"/>
                </a:cubicBezTo>
                <a:lnTo>
                  <a:pt x="201652" y="100086"/>
                </a:lnTo>
                <a:cubicBezTo>
                  <a:pt x="202725" y="101170"/>
                  <a:pt x="202725" y="103339"/>
                  <a:pt x="202368" y="104424"/>
                </a:cubicBezTo>
                <a:cubicBezTo>
                  <a:pt x="201652" y="105869"/>
                  <a:pt x="200937" y="107315"/>
                  <a:pt x="200579" y="108761"/>
                </a:cubicBezTo>
                <a:cubicBezTo>
                  <a:pt x="200221" y="110207"/>
                  <a:pt x="198791" y="111653"/>
                  <a:pt x="197360" y="111653"/>
                </a:cubicBezTo>
                <a:lnTo>
                  <a:pt x="181980" y="114183"/>
                </a:lnTo>
                <a:cubicBezTo>
                  <a:pt x="181980" y="115629"/>
                  <a:pt x="181980" y="117436"/>
                  <a:pt x="181980" y="118882"/>
                </a:cubicBezTo>
                <a:cubicBezTo>
                  <a:pt x="181980" y="120689"/>
                  <a:pt x="181980" y="122497"/>
                  <a:pt x="181980" y="123942"/>
                </a:cubicBezTo>
                <a:lnTo>
                  <a:pt x="197002" y="126473"/>
                </a:lnTo>
                <a:cubicBezTo>
                  <a:pt x="198791" y="126473"/>
                  <a:pt x="200221" y="127919"/>
                  <a:pt x="200579" y="129364"/>
                </a:cubicBezTo>
                <a:cubicBezTo>
                  <a:pt x="200937" y="130810"/>
                  <a:pt x="201652" y="132256"/>
                  <a:pt x="202368" y="133340"/>
                </a:cubicBezTo>
                <a:cubicBezTo>
                  <a:pt x="202725" y="134786"/>
                  <a:pt x="202725" y="136955"/>
                  <a:pt x="201652" y="138039"/>
                </a:cubicBezTo>
                <a:lnTo>
                  <a:pt x="193068" y="150329"/>
                </a:lnTo>
                <a:cubicBezTo>
                  <a:pt x="195214" y="152859"/>
                  <a:pt x="197360" y="155390"/>
                  <a:pt x="199864" y="157558"/>
                </a:cubicBezTo>
                <a:lnTo>
                  <a:pt x="212025" y="148522"/>
                </a:lnTo>
                <a:cubicBezTo>
                  <a:pt x="213456" y="147437"/>
                  <a:pt x="215244" y="147437"/>
                  <a:pt x="216675" y="148160"/>
                </a:cubicBezTo>
                <a:cubicBezTo>
                  <a:pt x="218105" y="148522"/>
                  <a:pt x="219178" y="149245"/>
                  <a:pt x="220609" y="149606"/>
                </a:cubicBezTo>
                <a:cubicBezTo>
                  <a:pt x="222397" y="150329"/>
                  <a:pt x="223470" y="151775"/>
                  <a:pt x="223470" y="153221"/>
                </a:cubicBezTo>
                <a:lnTo>
                  <a:pt x="225974" y="168402"/>
                </a:lnTo>
                <a:cubicBezTo>
                  <a:pt x="229193" y="168764"/>
                  <a:pt x="232412" y="168764"/>
                  <a:pt x="235989" y="168402"/>
                </a:cubicBezTo>
                <a:lnTo>
                  <a:pt x="238135" y="153221"/>
                </a:lnTo>
                <a:cubicBezTo>
                  <a:pt x="238493" y="151775"/>
                  <a:pt x="239566" y="150329"/>
                  <a:pt x="240997" y="149606"/>
                </a:cubicBezTo>
                <a:cubicBezTo>
                  <a:pt x="242427" y="149245"/>
                  <a:pt x="243858" y="148522"/>
                  <a:pt x="245289" y="148160"/>
                </a:cubicBezTo>
                <a:cubicBezTo>
                  <a:pt x="246719" y="147437"/>
                  <a:pt x="248508" y="147437"/>
                  <a:pt x="249581" y="148522"/>
                </a:cubicBezTo>
                <a:lnTo>
                  <a:pt x="262099" y="157558"/>
                </a:lnTo>
                <a:cubicBezTo>
                  <a:pt x="264603" y="155390"/>
                  <a:pt x="266749" y="152859"/>
                  <a:pt x="268895" y="150329"/>
                </a:cubicBezTo>
                <a:lnTo>
                  <a:pt x="259953" y="138039"/>
                </a:lnTo>
                <a:cubicBezTo>
                  <a:pt x="258880" y="136955"/>
                  <a:pt x="258880" y="134786"/>
                  <a:pt x="259596" y="133340"/>
                </a:cubicBezTo>
                <a:cubicBezTo>
                  <a:pt x="260311" y="132256"/>
                  <a:pt x="261026" y="130810"/>
                  <a:pt x="261384" y="129364"/>
                </a:cubicBezTo>
                <a:cubicBezTo>
                  <a:pt x="262099" y="127919"/>
                  <a:pt x="263172" y="126473"/>
                  <a:pt x="264961" y="126473"/>
                </a:cubicBezTo>
                <a:lnTo>
                  <a:pt x="279626" y="123942"/>
                </a:lnTo>
                <a:cubicBezTo>
                  <a:pt x="279983" y="122497"/>
                  <a:pt x="279983" y="120689"/>
                  <a:pt x="279983" y="118882"/>
                </a:cubicBezTo>
                <a:cubicBezTo>
                  <a:pt x="279983" y="117436"/>
                  <a:pt x="279983" y="115629"/>
                  <a:pt x="279626" y="114183"/>
                </a:cubicBezTo>
                <a:lnTo>
                  <a:pt x="264961" y="111653"/>
                </a:lnTo>
                <a:cubicBezTo>
                  <a:pt x="263172" y="111653"/>
                  <a:pt x="262099" y="110207"/>
                  <a:pt x="261384" y="108761"/>
                </a:cubicBezTo>
                <a:cubicBezTo>
                  <a:pt x="261026" y="107315"/>
                  <a:pt x="260311" y="105869"/>
                  <a:pt x="259596" y="104424"/>
                </a:cubicBezTo>
                <a:cubicBezTo>
                  <a:pt x="258880" y="103339"/>
                  <a:pt x="258880" y="101170"/>
                  <a:pt x="259953" y="100086"/>
                </a:cubicBezTo>
                <a:lnTo>
                  <a:pt x="268895" y="87435"/>
                </a:lnTo>
                <a:cubicBezTo>
                  <a:pt x="266749" y="85266"/>
                  <a:pt x="264603" y="82736"/>
                  <a:pt x="262099" y="80929"/>
                </a:cubicBezTo>
                <a:lnTo>
                  <a:pt x="249581" y="89604"/>
                </a:lnTo>
                <a:cubicBezTo>
                  <a:pt x="248508" y="90688"/>
                  <a:pt x="246719" y="90688"/>
                  <a:pt x="244931" y="89965"/>
                </a:cubicBezTo>
                <a:cubicBezTo>
                  <a:pt x="243858" y="89604"/>
                  <a:pt x="242427" y="88881"/>
                  <a:pt x="240997" y="88519"/>
                </a:cubicBezTo>
                <a:cubicBezTo>
                  <a:pt x="239566" y="87796"/>
                  <a:pt x="238493" y="86350"/>
                  <a:pt x="238135" y="84905"/>
                </a:cubicBezTo>
                <a:lnTo>
                  <a:pt x="235989" y="69723"/>
                </a:lnTo>
                <a:cubicBezTo>
                  <a:pt x="232770" y="69362"/>
                  <a:pt x="229193" y="69362"/>
                  <a:pt x="225974" y="69723"/>
                </a:cubicBezTo>
                <a:close/>
                <a:moveTo>
                  <a:pt x="221682" y="61410"/>
                </a:moveTo>
                <a:cubicBezTo>
                  <a:pt x="227763" y="60325"/>
                  <a:pt x="234201" y="60325"/>
                  <a:pt x="240281" y="61410"/>
                </a:cubicBezTo>
                <a:cubicBezTo>
                  <a:pt x="242070" y="61771"/>
                  <a:pt x="243500" y="63217"/>
                  <a:pt x="243858" y="65024"/>
                </a:cubicBezTo>
                <a:lnTo>
                  <a:pt x="246362" y="80929"/>
                </a:lnTo>
                <a:cubicBezTo>
                  <a:pt x="246719" y="80929"/>
                  <a:pt x="246719" y="80929"/>
                  <a:pt x="246719" y="80929"/>
                </a:cubicBezTo>
                <a:lnTo>
                  <a:pt x="259596" y="71531"/>
                </a:lnTo>
                <a:cubicBezTo>
                  <a:pt x="261026" y="70808"/>
                  <a:pt x="263172" y="70808"/>
                  <a:pt x="264603" y="71531"/>
                </a:cubicBezTo>
                <a:cubicBezTo>
                  <a:pt x="269611" y="75507"/>
                  <a:pt x="274260" y="79844"/>
                  <a:pt x="277837" y="84905"/>
                </a:cubicBezTo>
                <a:cubicBezTo>
                  <a:pt x="278910" y="86350"/>
                  <a:pt x="278910" y="88519"/>
                  <a:pt x="277837" y="89965"/>
                </a:cubicBezTo>
                <a:lnTo>
                  <a:pt x="268538" y="102978"/>
                </a:lnTo>
                <a:cubicBezTo>
                  <a:pt x="268538" y="103339"/>
                  <a:pt x="268538" y="103339"/>
                  <a:pt x="268538" y="103701"/>
                </a:cubicBezTo>
                <a:lnTo>
                  <a:pt x="284275" y="105869"/>
                </a:lnTo>
                <a:cubicBezTo>
                  <a:pt x="286421" y="106231"/>
                  <a:pt x="287494" y="107677"/>
                  <a:pt x="287852" y="109484"/>
                </a:cubicBezTo>
                <a:cubicBezTo>
                  <a:pt x="288210" y="112737"/>
                  <a:pt x="288567" y="115629"/>
                  <a:pt x="288567" y="118882"/>
                </a:cubicBezTo>
                <a:cubicBezTo>
                  <a:pt x="288567" y="122135"/>
                  <a:pt x="288210" y="125388"/>
                  <a:pt x="287852" y="128641"/>
                </a:cubicBezTo>
                <a:cubicBezTo>
                  <a:pt x="287494" y="130449"/>
                  <a:pt x="286421" y="131895"/>
                  <a:pt x="284275" y="132256"/>
                </a:cubicBezTo>
                <a:lnTo>
                  <a:pt x="268538" y="134786"/>
                </a:lnTo>
                <a:lnTo>
                  <a:pt x="277837" y="147799"/>
                </a:lnTo>
                <a:cubicBezTo>
                  <a:pt x="278910" y="149606"/>
                  <a:pt x="278910" y="151414"/>
                  <a:pt x="277837" y="153221"/>
                </a:cubicBezTo>
                <a:cubicBezTo>
                  <a:pt x="274260" y="158281"/>
                  <a:pt x="269611" y="162619"/>
                  <a:pt x="264603" y="166595"/>
                </a:cubicBezTo>
                <a:cubicBezTo>
                  <a:pt x="263172" y="167679"/>
                  <a:pt x="261026" y="167679"/>
                  <a:pt x="259596" y="166595"/>
                </a:cubicBezTo>
                <a:lnTo>
                  <a:pt x="246719" y="156835"/>
                </a:lnTo>
                <a:cubicBezTo>
                  <a:pt x="246719" y="157197"/>
                  <a:pt x="246719" y="157197"/>
                  <a:pt x="246362" y="157197"/>
                </a:cubicBezTo>
                <a:lnTo>
                  <a:pt x="243858" y="173101"/>
                </a:lnTo>
                <a:cubicBezTo>
                  <a:pt x="243500" y="174909"/>
                  <a:pt x="242070" y="176354"/>
                  <a:pt x="240281" y="176716"/>
                </a:cubicBezTo>
                <a:cubicBezTo>
                  <a:pt x="237420" y="177077"/>
                  <a:pt x="233843" y="177439"/>
                  <a:pt x="230982" y="177439"/>
                </a:cubicBezTo>
                <a:cubicBezTo>
                  <a:pt x="227763" y="177439"/>
                  <a:pt x="224543" y="177077"/>
                  <a:pt x="221682" y="176716"/>
                </a:cubicBezTo>
                <a:cubicBezTo>
                  <a:pt x="219536" y="176354"/>
                  <a:pt x="218105" y="174909"/>
                  <a:pt x="218105" y="173101"/>
                </a:cubicBezTo>
                <a:lnTo>
                  <a:pt x="215602" y="157197"/>
                </a:lnTo>
                <a:cubicBezTo>
                  <a:pt x="215244" y="157197"/>
                  <a:pt x="215244" y="157197"/>
                  <a:pt x="215244" y="156835"/>
                </a:cubicBezTo>
                <a:lnTo>
                  <a:pt x="202368" y="166595"/>
                </a:lnTo>
                <a:cubicBezTo>
                  <a:pt x="200937" y="167679"/>
                  <a:pt x="198791" y="167679"/>
                  <a:pt x="197360" y="166595"/>
                </a:cubicBezTo>
                <a:cubicBezTo>
                  <a:pt x="191995" y="162619"/>
                  <a:pt x="187703" y="158281"/>
                  <a:pt x="183768" y="153221"/>
                </a:cubicBezTo>
                <a:cubicBezTo>
                  <a:pt x="183053" y="151414"/>
                  <a:pt x="183053" y="149606"/>
                  <a:pt x="183768" y="147799"/>
                </a:cubicBezTo>
                <a:lnTo>
                  <a:pt x="193426" y="134786"/>
                </a:lnTo>
                <a:cubicBezTo>
                  <a:pt x="193068" y="134786"/>
                  <a:pt x="193068" y="134786"/>
                  <a:pt x="193068" y="134786"/>
                </a:cubicBezTo>
                <a:lnTo>
                  <a:pt x="177330" y="132256"/>
                </a:lnTo>
                <a:cubicBezTo>
                  <a:pt x="175900" y="131895"/>
                  <a:pt x="174469" y="130449"/>
                  <a:pt x="173753" y="128641"/>
                </a:cubicBezTo>
                <a:cubicBezTo>
                  <a:pt x="173396" y="125388"/>
                  <a:pt x="173038" y="122135"/>
                  <a:pt x="173038" y="118882"/>
                </a:cubicBezTo>
                <a:cubicBezTo>
                  <a:pt x="173038" y="115629"/>
                  <a:pt x="173396" y="112737"/>
                  <a:pt x="173753" y="109484"/>
                </a:cubicBezTo>
                <a:cubicBezTo>
                  <a:pt x="174469" y="107677"/>
                  <a:pt x="175900" y="106231"/>
                  <a:pt x="177330" y="105869"/>
                </a:cubicBezTo>
                <a:lnTo>
                  <a:pt x="193068" y="103701"/>
                </a:lnTo>
                <a:cubicBezTo>
                  <a:pt x="193068" y="103339"/>
                  <a:pt x="193068" y="103339"/>
                  <a:pt x="193426" y="103339"/>
                </a:cubicBezTo>
                <a:lnTo>
                  <a:pt x="183768" y="89965"/>
                </a:lnTo>
                <a:cubicBezTo>
                  <a:pt x="183053" y="88519"/>
                  <a:pt x="183053" y="86350"/>
                  <a:pt x="183768" y="84905"/>
                </a:cubicBezTo>
                <a:cubicBezTo>
                  <a:pt x="187345" y="79844"/>
                  <a:pt x="191995" y="75507"/>
                  <a:pt x="197360" y="71531"/>
                </a:cubicBezTo>
                <a:cubicBezTo>
                  <a:pt x="198791" y="70808"/>
                  <a:pt x="200937" y="70808"/>
                  <a:pt x="202368" y="71531"/>
                </a:cubicBezTo>
                <a:lnTo>
                  <a:pt x="215244" y="80929"/>
                </a:lnTo>
                <a:lnTo>
                  <a:pt x="215602" y="80929"/>
                </a:lnTo>
                <a:lnTo>
                  <a:pt x="218105" y="65024"/>
                </a:lnTo>
                <a:cubicBezTo>
                  <a:pt x="218105" y="63217"/>
                  <a:pt x="219536" y="61771"/>
                  <a:pt x="221682" y="61410"/>
                </a:cubicBezTo>
                <a:close/>
                <a:moveTo>
                  <a:pt x="85725" y="51906"/>
                </a:moveTo>
                <a:cubicBezTo>
                  <a:pt x="66837" y="51906"/>
                  <a:pt x="51581" y="67098"/>
                  <a:pt x="51581" y="85545"/>
                </a:cubicBezTo>
                <a:cubicBezTo>
                  <a:pt x="51581" y="104354"/>
                  <a:pt x="66837" y="119546"/>
                  <a:pt x="85725" y="119546"/>
                </a:cubicBezTo>
                <a:cubicBezTo>
                  <a:pt x="104251" y="119546"/>
                  <a:pt x="119507" y="104354"/>
                  <a:pt x="119507" y="85545"/>
                </a:cubicBezTo>
                <a:cubicBezTo>
                  <a:pt x="119507" y="67098"/>
                  <a:pt x="104251" y="51906"/>
                  <a:pt x="85725" y="51906"/>
                </a:cubicBezTo>
                <a:close/>
                <a:moveTo>
                  <a:pt x="85725" y="42863"/>
                </a:moveTo>
                <a:cubicBezTo>
                  <a:pt x="109336" y="42863"/>
                  <a:pt x="128225" y="62034"/>
                  <a:pt x="128225" y="85545"/>
                </a:cubicBezTo>
                <a:cubicBezTo>
                  <a:pt x="128225" y="109056"/>
                  <a:pt x="109336" y="128227"/>
                  <a:pt x="85725" y="128227"/>
                </a:cubicBezTo>
                <a:cubicBezTo>
                  <a:pt x="62115" y="128227"/>
                  <a:pt x="42863" y="109056"/>
                  <a:pt x="42863" y="85545"/>
                </a:cubicBezTo>
                <a:cubicBezTo>
                  <a:pt x="42863" y="62034"/>
                  <a:pt x="62115" y="42863"/>
                  <a:pt x="85725" y="42863"/>
                </a:cubicBezTo>
                <a:close/>
                <a:moveTo>
                  <a:pt x="230200" y="33338"/>
                </a:moveTo>
                <a:cubicBezTo>
                  <a:pt x="250968" y="33338"/>
                  <a:pt x="270663" y="40747"/>
                  <a:pt x="286777" y="54152"/>
                </a:cubicBezTo>
                <a:cubicBezTo>
                  <a:pt x="288209" y="55563"/>
                  <a:pt x="288567" y="58385"/>
                  <a:pt x="287135" y="60149"/>
                </a:cubicBezTo>
                <a:cubicBezTo>
                  <a:pt x="286060" y="61208"/>
                  <a:pt x="284986" y="61560"/>
                  <a:pt x="283554" y="61560"/>
                </a:cubicBezTo>
                <a:cubicBezTo>
                  <a:pt x="282480" y="61560"/>
                  <a:pt x="281405" y="61208"/>
                  <a:pt x="280689" y="60502"/>
                </a:cubicBezTo>
                <a:cubicBezTo>
                  <a:pt x="266724" y="48508"/>
                  <a:pt x="248820" y="41805"/>
                  <a:pt x="230200" y="41805"/>
                </a:cubicBezTo>
                <a:cubicBezTo>
                  <a:pt x="219815" y="41805"/>
                  <a:pt x="209789" y="43922"/>
                  <a:pt x="200479" y="47802"/>
                </a:cubicBezTo>
                <a:cubicBezTo>
                  <a:pt x="198330" y="48508"/>
                  <a:pt x="195824" y="47449"/>
                  <a:pt x="194749" y="45333"/>
                </a:cubicBezTo>
                <a:cubicBezTo>
                  <a:pt x="193675" y="43216"/>
                  <a:pt x="194749" y="40747"/>
                  <a:pt x="196898" y="39688"/>
                </a:cubicBezTo>
                <a:cubicBezTo>
                  <a:pt x="207640" y="35455"/>
                  <a:pt x="218741" y="33338"/>
                  <a:pt x="230200" y="33338"/>
                </a:cubicBezTo>
                <a:close/>
                <a:moveTo>
                  <a:pt x="91488" y="8285"/>
                </a:moveTo>
                <a:lnTo>
                  <a:pt x="79602" y="8645"/>
                </a:lnTo>
                <a:lnTo>
                  <a:pt x="79962" y="19450"/>
                </a:lnTo>
                <a:cubicBezTo>
                  <a:pt x="79962" y="21251"/>
                  <a:pt x="78161" y="23052"/>
                  <a:pt x="76360" y="23773"/>
                </a:cubicBezTo>
                <a:cubicBezTo>
                  <a:pt x="71677" y="24133"/>
                  <a:pt x="67355" y="25574"/>
                  <a:pt x="62673" y="27375"/>
                </a:cubicBezTo>
                <a:cubicBezTo>
                  <a:pt x="60872" y="27735"/>
                  <a:pt x="58711" y="27375"/>
                  <a:pt x="57630" y="25213"/>
                </a:cubicBezTo>
                <a:lnTo>
                  <a:pt x="51867" y="15849"/>
                </a:lnTo>
                <a:lnTo>
                  <a:pt x="41782" y="21972"/>
                </a:lnTo>
                <a:lnTo>
                  <a:pt x="47545" y="30977"/>
                </a:lnTo>
                <a:cubicBezTo>
                  <a:pt x="48625" y="32777"/>
                  <a:pt x="48265" y="35299"/>
                  <a:pt x="46464" y="36740"/>
                </a:cubicBezTo>
                <a:cubicBezTo>
                  <a:pt x="42862" y="39261"/>
                  <a:pt x="39981" y="42863"/>
                  <a:pt x="36739" y="46104"/>
                </a:cubicBezTo>
                <a:cubicBezTo>
                  <a:pt x="35659" y="48266"/>
                  <a:pt x="33137" y="48626"/>
                  <a:pt x="31336" y="47185"/>
                </a:cubicBezTo>
                <a:lnTo>
                  <a:pt x="21971" y="42142"/>
                </a:lnTo>
                <a:lnTo>
                  <a:pt x="16208" y="52228"/>
                </a:lnTo>
                <a:lnTo>
                  <a:pt x="25573" y="57270"/>
                </a:lnTo>
                <a:cubicBezTo>
                  <a:pt x="27374" y="58351"/>
                  <a:pt x="28095" y="60872"/>
                  <a:pt x="27374" y="62673"/>
                </a:cubicBezTo>
                <a:cubicBezTo>
                  <a:pt x="25573" y="66995"/>
                  <a:pt x="24493" y="71318"/>
                  <a:pt x="23772" y="76000"/>
                </a:cubicBezTo>
                <a:cubicBezTo>
                  <a:pt x="23412" y="78161"/>
                  <a:pt x="21611" y="79602"/>
                  <a:pt x="19450" y="79602"/>
                </a:cubicBezTo>
                <a:lnTo>
                  <a:pt x="8284" y="79602"/>
                </a:lnTo>
                <a:lnTo>
                  <a:pt x="9005" y="91488"/>
                </a:lnTo>
                <a:lnTo>
                  <a:pt x="19450" y="91128"/>
                </a:lnTo>
                <a:cubicBezTo>
                  <a:pt x="21611" y="91128"/>
                  <a:pt x="23412" y="92929"/>
                  <a:pt x="23772" y="94730"/>
                </a:cubicBezTo>
                <a:cubicBezTo>
                  <a:pt x="24493" y="99412"/>
                  <a:pt x="25573" y="103735"/>
                  <a:pt x="27374" y="108057"/>
                </a:cubicBezTo>
                <a:cubicBezTo>
                  <a:pt x="28095" y="110218"/>
                  <a:pt x="27374" y="112379"/>
                  <a:pt x="25573" y="113460"/>
                </a:cubicBezTo>
                <a:lnTo>
                  <a:pt x="16208" y="118863"/>
                </a:lnTo>
                <a:lnTo>
                  <a:pt x="22332" y="129308"/>
                </a:lnTo>
                <a:lnTo>
                  <a:pt x="31336" y="123545"/>
                </a:lnTo>
                <a:cubicBezTo>
                  <a:pt x="33137" y="122465"/>
                  <a:pt x="35659" y="122825"/>
                  <a:pt x="36739" y="124626"/>
                </a:cubicBezTo>
                <a:cubicBezTo>
                  <a:pt x="39981" y="128228"/>
                  <a:pt x="42862" y="131469"/>
                  <a:pt x="46464" y="134351"/>
                </a:cubicBezTo>
                <a:cubicBezTo>
                  <a:pt x="48265" y="135792"/>
                  <a:pt x="48625" y="137953"/>
                  <a:pt x="47545" y="140114"/>
                </a:cubicBezTo>
                <a:lnTo>
                  <a:pt x="42142" y="149479"/>
                </a:lnTo>
                <a:lnTo>
                  <a:pt x="52587" y="154882"/>
                </a:lnTo>
                <a:lnTo>
                  <a:pt x="57630" y="145517"/>
                </a:lnTo>
                <a:cubicBezTo>
                  <a:pt x="58351" y="144076"/>
                  <a:pt x="59791" y="143716"/>
                  <a:pt x="61232" y="143716"/>
                </a:cubicBezTo>
                <a:cubicBezTo>
                  <a:pt x="61952" y="143716"/>
                  <a:pt x="62313" y="143716"/>
                  <a:pt x="62673" y="143716"/>
                </a:cubicBezTo>
                <a:cubicBezTo>
                  <a:pt x="67355" y="145517"/>
                  <a:pt x="71677" y="146597"/>
                  <a:pt x="76360" y="147318"/>
                </a:cubicBezTo>
                <a:cubicBezTo>
                  <a:pt x="78161" y="147678"/>
                  <a:pt x="79962" y="149479"/>
                  <a:pt x="79962" y="151640"/>
                </a:cubicBezTo>
                <a:lnTo>
                  <a:pt x="79962" y="162446"/>
                </a:lnTo>
                <a:lnTo>
                  <a:pt x="91848" y="162085"/>
                </a:lnTo>
                <a:lnTo>
                  <a:pt x="91488" y="151640"/>
                </a:lnTo>
                <a:cubicBezTo>
                  <a:pt x="91488" y="149479"/>
                  <a:pt x="92929" y="147678"/>
                  <a:pt x="95090" y="147318"/>
                </a:cubicBezTo>
                <a:cubicBezTo>
                  <a:pt x="99772" y="146597"/>
                  <a:pt x="104095" y="145517"/>
                  <a:pt x="108417" y="143716"/>
                </a:cubicBezTo>
                <a:cubicBezTo>
                  <a:pt x="110578" y="142995"/>
                  <a:pt x="112739" y="143716"/>
                  <a:pt x="113820" y="145517"/>
                </a:cubicBezTo>
                <a:lnTo>
                  <a:pt x="119222" y="155242"/>
                </a:lnTo>
                <a:lnTo>
                  <a:pt x="129308" y="148758"/>
                </a:lnTo>
                <a:lnTo>
                  <a:pt x="123905" y="140114"/>
                </a:lnTo>
                <a:cubicBezTo>
                  <a:pt x="122824" y="137953"/>
                  <a:pt x="123185" y="135792"/>
                  <a:pt x="124985" y="134351"/>
                </a:cubicBezTo>
                <a:cubicBezTo>
                  <a:pt x="128587" y="131469"/>
                  <a:pt x="131469" y="128228"/>
                  <a:pt x="134711" y="124626"/>
                </a:cubicBezTo>
                <a:cubicBezTo>
                  <a:pt x="135791" y="122825"/>
                  <a:pt x="138312" y="122465"/>
                  <a:pt x="140113" y="123545"/>
                </a:cubicBezTo>
                <a:lnTo>
                  <a:pt x="149478" y="128948"/>
                </a:lnTo>
                <a:lnTo>
                  <a:pt x="155241" y="118502"/>
                </a:lnTo>
                <a:lnTo>
                  <a:pt x="145876" y="113460"/>
                </a:lnTo>
                <a:cubicBezTo>
                  <a:pt x="144075" y="112379"/>
                  <a:pt x="143355" y="110218"/>
                  <a:pt x="144075" y="108057"/>
                </a:cubicBezTo>
                <a:cubicBezTo>
                  <a:pt x="145516" y="104095"/>
                  <a:pt x="146957" y="99412"/>
                  <a:pt x="147317" y="94730"/>
                </a:cubicBezTo>
                <a:cubicBezTo>
                  <a:pt x="147677" y="92929"/>
                  <a:pt x="149839" y="91128"/>
                  <a:pt x="152000" y="91128"/>
                </a:cubicBezTo>
                <a:lnTo>
                  <a:pt x="162805" y="91128"/>
                </a:lnTo>
                <a:lnTo>
                  <a:pt x="162445" y="79602"/>
                </a:lnTo>
                <a:lnTo>
                  <a:pt x="152000" y="79602"/>
                </a:lnTo>
                <a:cubicBezTo>
                  <a:pt x="149839" y="79602"/>
                  <a:pt x="147677" y="78161"/>
                  <a:pt x="147317" y="76000"/>
                </a:cubicBezTo>
                <a:cubicBezTo>
                  <a:pt x="146957" y="71318"/>
                  <a:pt x="145516" y="66995"/>
                  <a:pt x="144075" y="62673"/>
                </a:cubicBezTo>
                <a:cubicBezTo>
                  <a:pt x="143355" y="60872"/>
                  <a:pt x="144075" y="58351"/>
                  <a:pt x="145876" y="57270"/>
                </a:cubicBezTo>
                <a:lnTo>
                  <a:pt x="155241" y="51867"/>
                </a:lnTo>
                <a:lnTo>
                  <a:pt x="149118" y="41782"/>
                </a:lnTo>
                <a:lnTo>
                  <a:pt x="140113" y="47185"/>
                </a:lnTo>
                <a:cubicBezTo>
                  <a:pt x="138312" y="48626"/>
                  <a:pt x="135791" y="48266"/>
                  <a:pt x="134711" y="46104"/>
                </a:cubicBezTo>
                <a:cubicBezTo>
                  <a:pt x="131469" y="42863"/>
                  <a:pt x="128587" y="39261"/>
                  <a:pt x="124985" y="36740"/>
                </a:cubicBezTo>
                <a:cubicBezTo>
                  <a:pt x="123185" y="35299"/>
                  <a:pt x="122824" y="32777"/>
                  <a:pt x="123905" y="30977"/>
                </a:cubicBezTo>
                <a:lnTo>
                  <a:pt x="129308" y="21251"/>
                </a:lnTo>
                <a:lnTo>
                  <a:pt x="118502" y="15849"/>
                </a:lnTo>
                <a:lnTo>
                  <a:pt x="113820" y="25213"/>
                </a:lnTo>
                <a:cubicBezTo>
                  <a:pt x="112739" y="27375"/>
                  <a:pt x="110578" y="28095"/>
                  <a:pt x="108417" y="27375"/>
                </a:cubicBezTo>
                <a:cubicBezTo>
                  <a:pt x="104095" y="25574"/>
                  <a:pt x="99772" y="24133"/>
                  <a:pt x="95090" y="23773"/>
                </a:cubicBezTo>
                <a:cubicBezTo>
                  <a:pt x="92929" y="23052"/>
                  <a:pt x="91488" y="21251"/>
                  <a:pt x="91488" y="19450"/>
                </a:cubicBezTo>
                <a:lnTo>
                  <a:pt x="91488" y="8285"/>
                </a:lnTo>
                <a:close/>
                <a:moveTo>
                  <a:pt x="229949" y="3175"/>
                </a:moveTo>
                <a:cubicBezTo>
                  <a:pt x="239294" y="3175"/>
                  <a:pt x="248639" y="4248"/>
                  <a:pt x="257625" y="6395"/>
                </a:cubicBezTo>
                <a:cubicBezTo>
                  <a:pt x="260141" y="7110"/>
                  <a:pt x="261579" y="9257"/>
                  <a:pt x="261219" y="11761"/>
                </a:cubicBezTo>
                <a:cubicBezTo>
                  <a:pt x="260500" y="13908"/>
                  <a:pt x="257984" y="15339"/>
                  <a:pt x="255468" y="14981"/>
                </a:cubicBezTo>
                <a:cubicBezTo>
                  <a:pt x="247201" y="12834"/>
                  <a:pt x="238575" y="11761"/>
                  <a:pt x="229949" y="11761"/>
                </a:cubicBezTo>
                <a:cubicBezTo>
                  <a:pt x="210180" y="11761"/>
                  <a:pt x="190770" y="17127"/>
                  <a:pt x="173877" y="27502"/>
                </a:cubicBezTo>
                <a:cubicBezTo>
                  <a:pt x="173158" y="27860"/>
                  <a:pt x="172439" y="28218"/>
                  <a:pt x="171361" y="28218"/>
                </a:cubicBezTo>
                <a:cubicBezTo>
                  <a:pt x="169923" y="28218"/>
                  <a:pt x="168845" y="27502"/>
                  <a:pt x="167766" y="26071"/>
                </a:cubicBezTo>
                <a:cubicBezTo>
                  <a:pt x="166688" y="23925"/>
                  <a:pt x="167407" y="21420"/>
                  <a:pt x="169204" y="20347"/>
                </a:cubicBezTo>
                <a:cubicBezTo>
                  <a:pt x="187535" y="8899"/>
                  <a:pt x="208382" y="3175"/>
                  <a:pt x="229949" y="3175"/>
                </a:cubicBezTo>
                <a:close/>
                <a:moveTo>
                  <a:pt x="79602" y="0"/>
                </a:moveTo>
                <a:lnTo>
                  <a:pt x="91848" y="0"/>
                </a:lnTo>
                <a:cubicBezTo>
                  <a:pt x="96531" y="0"/>
                  <a:pt x="100132" y="3602"/>
                  <a:pt x="100132" y="8285"/>
                </a:cubicBezTo>
                <a:lnTo>
                  <a:pt x="100132" y="15488"/>
                </a:lnTo>
                <a:cubicBezTo>
                  <a:pt x="102654" y="16209"/>
                  <a:pt x="105535" y="16929"/>
                  <a:pt x="107696" y="17650"/>
                </a:cubicBezTo>
                <a:lnTo>
                  <a:pt x="111658" y="11166"/>
                </a:lnTo>
                <a:cubicBezTo>
                  <a:pt x="114180" y="7204"/>
                  <a:pt x="119222" y="6123"/>
                  <a:pt x="123185" y="8285"/>
                </a:cubicBezTo>
                <a:lnTo>
                  <a:pt x="133630" y="14408"/>
                </a:lnTo>
                <a:cubicBezTo>
                  <a:pt x="135431" y="15488"/>
                  <a:pt x="136872" y="17289"/>
                  <a:pt x="137592" y="19450"/>
                </a:cubicBezTo>
                <a:cubicBezTo>
                  <a:pt x="138312" y="21612"/>
                  <a:pt x="137952" y="24133"/>
                  <a:pt x="136872" y="25934"/>
                </a:cubicBezTo>
                <a:lnTo>
                  <a:pt x="132910" y="32057"/>
                </a:lnTo>
                <a:cubicBezTo>
                  <a:pt x="135071" y="33858"/>
                  <a:pt x="136872" y="35659"/>
                  <a:pt x="138673" y="37820"/>
                </a:cubicBezTo>
                <a:lnTo>
                  <a:pt x="145156" y="34218"/>
                </a:lnTo>
                <a:cubicBezTo>
                  <a:pt x="146957" y="33138"/>
                  <a:pt x="149478" y="32777"/>
                  <a:pt x="151279" y="33498"/>
                </a:cubicBezTo>
                <a:cubicBezTo>
                  <a:pt x="153801" y="33858"/>
                  <a:pt x="155602" y="35299"/>
                  <a:pt x="156682" y="37460"/>
                </a:cubicBezTo>
                <a:lnTo>
                  <a:pt x="162805" y="47905"/>
                </a:lnTo>
                <a:cubicBezTo>
                  <a:pt x="163886" y="49706"/>
                  <a:pt x="164246" y="52228"/>
                  <a:pt x="163886" y="54029"/>
                </a:cubicBezTo>
                <a:cubicBezTo>
                  <a:pt x="163166" y="56550"/>
                  <a:pt x="161725" y="58351"/>
                  <a:pt x="159564" y="59431"/>
                </a:cubicBezTo>
                <a:lnTo>
                  <a:pt x="153440" y="63033"/>
                </a:lnTo>
                <a:cubicBezTo>
                  <a:pt x="154161" y="65555"/>
                  <a:pt x="154881" y="68076"/>
                  <a:pt x="155602" y="70957"/>
                </a:cubicBezTo>
                <a:lnTo>
                  <a:pt x="162805" y="70957"/>
                </a:lnTo>
                <a:cubicBezTo>
                  <a:pt x="167488" y="70957"/>
                  <a:pt x="171090" y="74920"/>
                  <a:pt x="171090" y="79242"/>
                </a:cubicBezTo>
                <a:lnTo>
                  <a:pt x="171090" y="91488"/>
                </a:lnTo>
                <a:cubicBezTo>
                  <a:pt x="171090" y="96171"/>
                  <a:pt x="167488" y="100133"/>
                  <a:pt x="162805" y="100133"/>
                </a:cubicBezTo>
                <a:lnTo>
                  <a:pt x="155602" y="100133"/>
                </a:lnTo>
                <a:cubicBezTo>
                  <a:pt x="154881" y="102654"/>
                  <a:pt x="154161" y="105175"/>
                  <a:pt x="153440" y="107697"/>
                </a:cubicBezTo>
                <a:lnTo>
                  <a:pt x="159564" y="111299"/>
                </a:lnTo>
                <a:cubicBezTo>
                  <a:pt x="161725" y="112739"/>
                  <a:pt x="163166" y="114540"/>
                  <a:pt x="163886" y="116341"/>
                </a:cubicBezTo>
                <a:cubicBezTo>
                  <a:pt x="164246" y="118863"/>
                  <a:pt x="163886" y="121024"/>
                  <a:pt x="162805" y="122825"/>
                </a:cubicBezTo>
                <a:lnTo>
                  <a:pt x="156682" y="133630"/>
                </a:lnTo>
                <a:cubicBezTo>
                  <a:pt x="155602" y="135431"/>
                  <a:pt x="153801" y="136872"/>
                  <a:pt x="151639" y="137232"/>
                </a:cubicBezTo>
                <a:cubicBezTo>
                  <a:pt x="149478" y="137953"/>
                  <a:pt x="146957" y="137953"/>
                  <a:pt x="145156" y="136512"/>
                </a:cubicBezTo>
                <a:lnTo>
                  <a:pt x="138673" y="132910"/>
                </a:lnTo>
                <a:cubicBezTo>
                  <a:pt x="136872" y="135071"/>
                  <a:pt x="135071" y="136872"/>
                  <a:pt x="132910" y="138673"/>
                </a:cubicBezTo>
                <a:lnTo>
                  <a:pt x="136872" y="145156"/>
                </a:lnTo>
                <a:cubicBezTo>
                  <a:pt x="137952" y="146957"/>
                  <a:pt x="138312" y="149119"/>
                  <a:pt x="137592" y="151280"/>
                </a:cubicBezTo>
                <a:cubicBezTo>
                  <a:pt x="136872" y="153441"/>
                  <a:pt x="135431" y="155242"/>
                  <a:pt x="133630" y="156322"/>
                </a:cubicBezTo>
                <a:lnTo>
                  <a:pt x="123185" y="162446"/>
                </a:lnTo>
                <a:cubicBezTo>
                  <a:pt x="119222" y="164967"/>
                  <a:pt x="114180" y="163526"/>
                  <a:pt x="111658" y="159564"/>
                </a:cubicBezTo>
                <a:lnTo>
                  <a:pt x="107696" y="153081"/>
                </a:lnTo>
                <a:cubicBezTo>
                  <a:pt x="105535" y="154161"/>
                  <a:pt x="102654" y="154882"/>
                  <a:pt x="100132" y="155242"/>
                </a:cubicBezTo>
                <a:lnTo>
                  <a:pt x="100132" y="162446"/>
                </a:lnTo>
                <a:cubicBezTo>
                  <a:pt x="100132" y="167128"/>
                  <a:pt x="96531" y="171090"/>
                  <a:pt x="91848" y="171090"/>
                </a:cubicBezTo>
                <a:lnTo>
                  <a:pt x="79602" y="171090"/>
                </a:lnTo>
                <a:cubicBezTo>
                  <a:pt x="74919" y="171090"/>
                  <a:pt x="70957" y="167128"/>
                  <a:pt x="70957" y="162446"/>
                </a:cubicBezTo>
                <a:lnTo>
                  <a:pt x="70957" y="155242"/>
                </a:lnTo>
                <a:cubicBezTo>
                  <a:pt x="68436" y="154882"/>
                  <a:pt x="65914" y="154161"/>
                  <a:pt x="63393" y="153081"/>
                </a:cubicBezTo>
                <a:lnTo>
                  <a:pt x="59791" y="159564"/>
                </a:lnTo>
                <a:cubicBezTo>
                  <a:pt x="57270" y="163526"/>
                  <a:pt x="52227" y="164967"/>
                  <a:pt x="48265" y="162446"/>
                </a:cubicBezTo>
                <a:lnTo>
                  <a:pt x="37460" y="156322"/>
                </a:lnTo>
                <a:cubicBezTo>
                  <a:pt x="35659" y="155242"/>
                  <a:pt x="34218" y="153441"/>
                  <a:pt x="33497" y="151280"/>
                </a:cubicBezTo>
                <a:cubicBezTo>
                  <a:pt x="33137" y="149119"/>
                  <a:pt x="33497" y="146957"/>
                  <a:pt x="34578" y="145156"/>
                </a:cubicBezTo>
                <a:lnTo>
                  <a:pt x="38180" y="138673"/>
                </a:lnTo>
                <a:cubicBezTo>
                  <a:pt x="36379" y="136872"/>
                  <a:pt x="34218" y="135071"/>
                  <a:pt x="32417" y="132910"/>
                </a:cubicBezTo>
                <a:lnTo>
                  <a:pt x="26294" y="136512"/>
                </a:lnTo>
                <a:cubicBezTo>
                  <a:pt x="21971" y="139033"/>
                  <a:pt x="16929" y="137592"/>
                  <a:pt x="14768" y="133630"/>
                </a:cubicBezTo>
                <a:lnTo>
                  <a:pt x="8284" y="122825"/>
                </a:lnTo>
                <a:cubicBezTo>
                  <a:pt x="7564" y="121024"/>
                  <a:pt x="6843" y="118863"/>
                  <a:pt x="7564" y="116341"/>
                </a:cubicBezTo>
                <a:cubicBezTo>
                  <a:pt x="8284" y="114540"/>
                  <a:pt x="9725" y="112739"/>
                  <a:pt x="11526" y="111299"/>
                </a:cubicBezTo>
                <a:lnTo>
                  <a:pt x="17649" y="107697"/>
                </a:lnTo>
                <a:cubicBezTo>
                  <a:pt x="16929" y="105175"/>
                  <a:pt x="16208" y="102654"/>
                  <a:pt x="15848" y="100133"/>
                </a:cubicBezTo>
                <a:lnTo>
                  <a:pt x="8284" y="100133"/>
                </a:lnTo>
                <a:cubicBezTo>
                  <a:pt x="3962" y="100133"/>
                  <a:pt x="0" y="96171"/>
                  <a:pt x="0" y="91488"/>
                </a:cubicBezTo>
                <a:lnTo>
                  <a:pt x="0" y="79242"/>
                </a:lnTo>
                <a:cubicBezTo>
                  <a:pt x="0" y="74920"/>
                  <a:pt x="3962" y="70957"/>
                  <a:pt x="8284" y="70957"/>
                </a:cubicBezTo>
                <a:lnTo>
                  <a:pt x="15848" y="70957"/>
                </a:lnTo>
                <a:cubicBezTo>
                  <a:pt x="16208" y="68076"/>
                  <a:pt x="16929" y="65555"/>
                  <a:pt x="17649" y="63033"/>
                </a:cubicBezTo>
                <a:lnTo>
                  <a:pt x="11526" y="59431"/>
                </a:lnTo>
                <a:cubicBezTo>
                  <a:pt x="9725" y="58351"/>
                  <a:pt x="8284" y="56550"/>
                  <a:pt x="7564" y="54029"/>
                </a:cubicBezTo>
                <a:cubicBezTo>
                  <a:pt x="6843" y="52228"/>
                  <a:pt x="7564" y="49706"/>
                  <a:pt x="8284" y="47905"/>
                </a:cubicBezTo>
                <a:lnTo>
                  <a:pt x="14768" y="37460"/>
                </a:lnTo>
                <a:cubicBezTo>
                  <a:pt x="16929" y="33138"/>
                  <a:pt x="22332" y="32057"/>
                  <a:pt x="25933" y="34218"/>
                </a:cubicBezTo>
                <a:lnTo>
                  <a:pt x="32417" y="37820"/>
                </a:lnTo>
                <a:cubicBezTo>
                  <a:pt x="34218" y="35659"/>
                  <a:pt x="36379" y="33858"/>
                  <a:pt x="38180" y="32057"/>
                </a:cubicBezTo>
                <a:lnTo>
                  <a:pt x="34578" y="25934"/>
                </a:lnTo>
                <a:cubicBezTo>
                  <a:pt x="33497" y="24133"/>
                  <a:pt x="33137" y="21612"/>
                  <a:pt x="33497" y="19450"/>
                </a:cubicBezTo>
                <a:cubicBezTo>
                  <a:pt x="34218" y="17289"/>
                  <a:pt x="35659" y="15488"/>
                  <a:pt x="37460" y="14408"/>
                </a:cubicBezTo>
                <a:lnTo>
                  <a:pt x="48265" y="8285"/>
                </a:lnTo>
                <a:cubicBezTo>
                  <a:pt x="52227" y="6123"/>
                  <a:pt x="57270" y="7204"/>
                  <a:pt x="59791" y="11166"/>
                </a:cubicBezTo>
                <a:lnTo>
                  <a:pt x="63393" y="17650"/>
                </a:lnTo>
                <a:cubicBezTo>
                  <a:pt x="65914" y="16929"/>
                  <a:pt x="68436" y="16209"/>
                  <a:pt x="70957" y="15488"/>
                </a:cubicBezTo>
                <a:lnTo>
                  <a:pt x="70957" y="8285"/>
                </a:lnTo>
                <a:cubicBezTo>
                  <a:pt x="70957" y="3602"/>
                  <a:pt x="74919" y="0"/>
                  <a:pt x="79602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80A25D"/>
            </a:solidFill>
          </a:ln>
          <a:effectLst/>
        </p:spPr>
        <p:txBody>
          <a:bodyPr anchor="ctr"/>
          <a:lstStyle/>
          <a:p>
            <a:endParaRPr lang="en-US" sz="675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Freeform 1032">
            <a:extLst>
              <a:ext uri="{FF2B5EF4-FFF2-40B4-BE49-F238E27FC236}">
                <a16:creationId xmlns:a16="http://schemas.microsoft.com/office/drawing/2014/main" id="{4248E1A2-12E7-49BE-B977-B9FCC2B378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37336" y="1284843"/>
            <a:ext cx="270150" cy="215632"/>
          </a:xfrm>
          <a:custGeom>
            <a:avLst/>
            <a:gdLst>
              <a:gd name="T0" fmla="*/ 32386367 w 289591"/>
              <a:gd name="T1" fmla="*/ 20153230 h 231415"/>
              <a:gd name="T2" fmla="*/ 26836022 w 289591"/>
              <a:gd name="T3" fmla="*/ 25606381 h 231415"/>
              <a:gd name="T4" fmla="*/ 32386367 w 289591"/>
              <a:gd name="T5" fmla="*/ 31059800 h 231415"/>
              <a:gd name="T6" fmla="*/ 37936740 w 289591"/>
              <a:gd name="T7" fmla="*/ 25606381 h 231415"/>
              <a:gd name="T8" fmla="*/ 37856570 w 289591"/>
              <a:gd name="T9" fmla="*/ 25211216 h 231415"/>
              <a:gd name="T10" fmla="*/ 37614959 w 289591"/>
              <a:gd name="T11" fmla="*/ 25211216 h 231415"/>
              <a:gd name="T12" fmla="*/ 32707865 w 289591"/>
              <a:gd name="T13" fmla="*/ 20469672 h 231415"/>
              <a:gd name="T14" fmla="*/ 32707865 w 289591"/>
              <a:gd name="T15" fmla="*/ 20153230 h 231415"/>
              <a:gd name="T16" fmla="*/ 32386367 w 289591"/>
              <a:gd name="T17" fmla="*/ 20153230 h 231415"/>
              <a:gd name="T18" fmla="*/ 37614959 w 289591"/>
              <a:gd name="T19" fmla="*/ 17545367 h 231415"/>
              <a:gd name="T20" fmla="*/ 34638688 w 289591"/>
              <a:gd name="T21" fmla="*/ 20469672 h 231415"/>
              <a:gd name="T22" fmla="*/ 37614959 w 289591"/>
              <a:gd name="T23" fmla="*/ 23314569 h 231415"/>
              <a:gd name="T24" fmla="*/ 40591202 w 289591"/>
              <a:gd name="T25" fmla="*/ 20469672 h 231415"/>
              <a:gd name="T26" fmla="*/ 37614959 w 289591"/>
              <a:gd name="T27" fmla="*/ 17545367 h 231415"/>
              <a:gd name="T28" fmla="*/ 37614959 w 289591"/>
              <a:gd name="T29" fmla="*/ 15648366 h 231415"/>
              <a:gd name="T30" fmla="*/ 42521326 w 289591"/>
              <a:gd name="T31" fmla="*/ 20469672 h 231415"/>
              <a:gd name="T32" fmla="*/ 39786865 w 289591"/>
              <a:gd name="T33" fmla="*/ 24737372 h 231415"/>
              <a:gd name="T34" fmla="*/ 39947928 w 289591"/>
              <a:gd name="T35" fmla="*/ 25606381 h 231415"/>
              <a:gd name="T36" fmla="*/ 32386367 w 289591"/>
              <a:gd name="T37" fmla="*/ 32956336 h 231415"/>
              <a:gd name="T38" fmla="*/ 24825030 w 289591"/>
              <a:gd name="T39" fmla="*/ 25606381 h 231415"/>
              <a:gd name="T40" fmla="*/ 32386367 w 289591"/>
              <a:gd name="T41" fmla="*/ 18177365 h 231415"/>
              <a:gd name="T42" fmla="*/ 33271218 w 289591"/>
              <a:gd name="T43" fmla="*/ 18256445 h 231415"/>
              <a:gd name="T44" fmla="*/ 37614959 w 289591"/>
              <a:gd name="T45" fmla="*/ 15648366 h 231415"/>
              <a:gd name="T46" fmla="*/ 32291515 w 289591"/>
              <a:gd name="T47" fmla="*/ 9550110 h 231415"/>
              <a:gd name="T48" fmla="*/ 16182541 w 289591"/>
              <a:gd name="T49" fmla="*/ 25385128 h 231415"/>
              <a:gd name="T50" fmla="*/ 32291515 w 289591"/>
              <a:gd name="T51" fmla="*/ 41140584 h 231415"/>
              <a:gd name="T52" fmla="*/ 48400271 w 289591"/>
              <a:gd name="T53" fmla="*/ 25385128 h 231415"/>
              <a:gd name="T54" fmla="*/ 32291515 w 289591"/>
              <a:gd name="T55" fmla="*/ 9550110 h 231415"/>
              <a:gd name="T56" fmla="*/ 32291515 w 289591"/>
              <a:gd name="T57" fmla="*/ 7650248 h 231415"/>
              <a:gd name="T58" fmla="*/ 50343351 w 289591"/>
              <a:gd name="T59" fmla="*/ 25385128 h 231415"/>
              <a:gd name="T60" fmla="*/ 32291515 w 289591"/>
              <a:gd name="T61" fmla="*/ 43041033 h 231415"/>
              <a:gd name="T62" fmla="*/ 14158907 w 289591"/>
              <a:gd name="T63" fmla="*/ 25385128 h 231415"/>
              <a:gd name="T64" fmla="*/ 32291515 w 289591"/>
              <a:gd name="T65" fmla="*/ 7650248 h 231415"/>
              <a:gd name="T66" fmla="*/ 32428867 w 289591"/>
              <a:gd name="T67" fmla="*/ 1895101 h 231415"/>
              <a:gd name="T68" fmla="*/ 4920643 w 289591"/>
              <a:gd name="T69" fmla="*/ 17528691 h 231415"/>
              <a:gd name="T70" fmla="*/ 4920643 w 289591"/>
              <a:gd name="T71" fmla="*/ 33083363 h 231415"/>
              <a:gd name="T72" fmla="*/ 32428867 w 289591"/>
              <a:gd name="T73" fmla="*/ 48717349 h 231415"/>
              <a:gd name="T74" fmla="*/ 59937017 w 289591"/>
              <a:gd name="T75" fmla="*/ 33083363 h 231415"/>
              <a:gd name="T76" fmla="*/ 59937017 w 289591"/>
              <a:gd name="T77" fmla="*/ 17528691 h 231415"/>
              <a:gd name="T78" fmla="*/ 32428867 w 289591"/>
              <a:gd name="T79" fmla="*/ 1895101 h 231415"/>
              <a:gd name="T80" fmla="*/ 32428867 w 289591"/>
              <a:gd name="T81" fmla="*/ 0 h 231415"/>
              <a:gd name="T82" fmla="*/ 61469906 w 289591"/>
              <a:gd name="T83" fmla="*/ 16265708 h 231415"/>
              <a:gd name="T84" fmla="*/ 61469906 w 289591"/>
              <a:gd name="T85" fmla="*/ 34346823 h 231415"/>
              <a:gd name="T86" fmla="*/ 32428867 w 289591"/>
              <a:gd name="T87" fmla="*/ 50691305 h 231415"/>
              <a:gd name="T88" fmla="*/ 3387845 w 289591"/>
              <a:gd name="T89" fmla="*/ 34346823 h 231415"/>
              <a:gd name="T90" fmla="*/ 3387845 w 289591"/>
              <a:gd name="T91" fmla="*/ 16265708 h 231415"/>
              <a:gd name="T92" fmla="*/ 32428867 w 289591"/>
              <a:gd name="T93" fmla="*/ 0 h 23141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9591" h="231415">
                <a:moveTo>
                  <a:pt x="144606" y="92004"/>
                </a:moveTo>
                <a:cubicBezTo>
                  <a:pt x="130957" y="92004"/>
                  <a:pt x="119823" y="102827"/>
                  <a:pt x="119823" y="116898"/>
                </a:cubicBezTo>
                <a:cubicBezTo>
                  <a:pt x="119823" y="130609"/>
                  <a:pt x="130957" y="141793"/>
                  <a:pt x="144606" y="141793"/>
                </a:cubicBezTo>
                <a:cubicBezTo>
                  <a:pt x="158254" y="141793"/>
                  <a:pt x="169388" y="130609"/>
                  <a:pt x="169388" y="116898"/>
                </a:cubicBezTo>
                <a:cubicBezTo>
                  <a:pt x="169388" y="116177"/>
                  <a:pt x="169388" y="115816"/>
                  <a:pt x="169029" y="115094"/>
                </a:cubicBezTo>
                <a:cubicBezTo>
                  <a:pt x="168669" y="115094"/>
                  <a:pt x="168310" y="115094"/>
                  <a:pt x="167951" y="115094"/>
                </a:cubicBezTo>
                <a:cubicBezTo>
                  <a:pt x="155740" y="115094"/>
                  <a:pt x="146042" y="105714"/>
                  <a:pt x="146042" y="93447"/>
                </a:cubicBezTo>
                <a:cubicBezTo>
                  <a:pt x="146042" y="92725"/>
                  <a:pt x="146042" y="92364"/>
                  <a:pt x="146042" y="92004"/>
                </a:cubicBezTo>
                <a:cubicBezTo>
                  <a:pt x="145683" y="92004"/>
                  <a:pt x="144965" y="92004"/>
                  <a:pt x="144606" y="92004"/>
                </a:cubicBezTo>
                <a:close/>
                <a:moveTo>
                  <a:pt x="167951" y="80097"/>
                </a:moveTo>
                <a:cubicBezTo>
                  <a:pt x="160768" y="80097"/>
                  <a:pt x="154662" y="85870"/>
                  <a:pt x="154662" y="93447"/>
                </a:cubicBezTo>
                <a:cubicBezTo>
                  <a:pt x="154662" y="100663"/>
                  <a:pt x="160768" y="106435"/>
                  <a:pt x="167951" y="106435"/>
                </a:cubicBezTo>
                <a:cubicBezTo>
                  <a:pt x="175134" y="106435"/>
                  <a:pt x="181240" y="100663"/>
                  <a:pt x="181240" y="93447"/>
                </a:cubicBezTo>
                <a:cubicBezTo>
                  <a:pt x="181240" y="85870"/>
                  <a:pt x="175134" y="80097"/>
                  <a:pt x="167951" y="80097"/>
                </a:cubicBezTo>
                <a:close/>
                <a:moveTo>
                  <a:pt x="167951" y="71438"/>
                </a:moveTo>
                <a:cubicBezTo>
                  <a:pt x="180163" y="71438"/>
                  <a:pt x="189860" y="81180"/>
                  <a:pt x="189860" y="93447"/>
                </a:cubicBezTo>
                <a:cubicBezTo>
                  <a:pt x="189860" y="102106"/>
                  <a:pt x="184832" y="109322"/>
                  <a:pt x="177649" y="112930"/>
                </a:cubicBezTo>
                <a:cubicBezTo>
                  <a:pt x="178008" y="114012"/>
                  <a:pt x="178367" y="115455"/>
                  <a:pt x="178367" y="116898"/>
                </a:cubicBezTo>
                <a:cubicBezTo>
                  <a:pt x="178367" y="135299"/>
                  <a:pt x="162923" y="150452"/>
                  <a:pt x="144606" y="150452"/>
                </a:cubicBezTo>
                <a:cubicBezTo>
                  <a:pt x="125929" y="150452"/>
                  <a:pt x="110844" y="135299"/>
                  <a:pt x="110844" y="116898"/>
                </a:cubicBezTo>
                <a:cubicBezTo>
                  <a:pt x="110844" y="98498"/>
                  <a:pt x="125929" y="82984"/>
                  <a:pt x="144606" y="82984"/>
                </a:cubicBezTo>
                <a:cubicBezTo>
                  <a:pt x="146042" y="82984"/>
                  <a:pt x="147120" y="83344"/>
                  <a:pt x="148556" y="83344"/>
                </a:cubicBezTo>
                <a:cubicBezTo>
                  <a:pt x="152148" y="76129"/>
                  <a:pt x="159331" y="71438"/>
                  <a:pt x="167951" y="71438"/>
                </a:cubicBezTo>
                <a:close/>
                <a:moveTo>
                  <a:pt x="144182" y="43599"/>
                </a:moveTo>
                <a:cubicBezTo>
                  <a:pt x="104423" y="43599"/>
                  <a:pt x="72255" y="76129"/>
                  <a:pt x="72255" y="115888"/>
                </a:cubicBezTo>
                <a:cubicBezTo>
                  <a:pt x="72255" y="155285"/>
                  <a:pt x="104423" y="187814"/>
                  <a:pt x="144182" y="187814"/>
                </a:cubicBezTo>
                <a:cubicBezTo>
                  <a:pt x="183940" y="187814"/>
                  <a:pt x="216108" y="155285"/>
                  <a:pt x="216108" y="115888"/>
                </a:cubicBezTo>
                <a:cubicBezTo>
                  <a:pt x="216108" y="76129"/>
                  <a:pt x="183940" y="43599"/>
                  <a:pt x="144182" y="43599"/>
                </a:cubicBezTo>
                <a:close/>
                <a:moveTo>
                  <a:pt x="144182" y="34925"/>
                </a:moveTo>
                <a:cubicBezTo>
                  <a:pt x="188639" y="34925"/>
                  <a:pt x="224783" y="71069"/>
                  <a:pt x="224783" y="115888"/>
                </a:cubicBezTo>
                <a:cubicBezTo>
                  <a:pt x="224783" y="160345"/>
                  <a:pt x="188639" y="196489"/>
                  <a:pt x="144182" y="196489"/>
                </a:cubicBezTo>
                <a:cubicBezTo>
                  <a:pt x="99724" y="196489"/>
                  <a:pt x="63219" y="160345"/>
                  <a:pt x="63219" y="115888"/>
                </a:cubicBezTo>
                <a:cubicBezTo>
                  <a:pt x="63219" y="71069"/>
                  <a:pt x="99724" y="34925"/>
                  <a:pt x="144182" y="34925"/>
                </a:cubicBezTo>
                <a:close/>
                <a:moveTo>
                  <a:pt x="144796" y="8651"/>
                </a:moveTo>
                <a:cubicBezTo>
                  <a:pt x="95089" y="8651"/>
                  <a:pt x="50426" y="47580"/>
                  <a:pt x="21971" y="80022"/>
                </a:cubicBezTo>
                <a:cubicBezTo>
                  <a:pt x="4322" y="100208"/>
                  <a:pt x="4322" y="131207"/>
                  <a:pt x="21971" y="151032"/>
                </a:cubicBezTo>
                <a:cubicBezTo>
                  <a:pt x="50426" y="183834"/>
                  <a:pt x="95089" y="222403"/>
                  <a:pt x="144796" y="222403"/>
                </a:cubicBezTo>
                <a:cubicBezTo>
                  <a:pt x="194502" y="222403"/>
                  <a:pt x="239165" y="183834"/>
                  <a:pt x="267620" y="151032"/>
                </a:cubicBezTo>
                <a:cubicBezTo>
                  <a:pt x="285269" y="131207"/>
                  <a:pt x="285269" y="100208"/>
                  <a:pt x="267620" y="80022"/>
                </a:cubicBezTo>
                <a:cubicBezTo>
                  <a:pt x="239165" y="47580"/>
                  <a:pt x="194502" y="8651"/>
                  <a:pt x="144796" y="8651"/>
                </a:cubicBezTo>
                <a:close/>
                <a:moveTo>
                  <a:pt x="144796" y="0"/>
                </a:moveTo>
                <a:cubicBezTo>
                  <a:pt x="198104" y="0"/>
                  <a:pt x="244568" y="40371"/>
                  <a:pt x="274463" y="74255"/>
                </a:cubicBezTo>
                <a:cubicBezTo>
                  <a:pt x="294634" y="97685"/>
                  <a:pt x="294634" y="133730"/>
                  <a:pt x="274463" y="156800"/>
                </a:cubicBezTo>
                <a:cubicBezTo>
                  <a:pt x="244568" y="191043"/>
                  <a:pt x="198104" y="231415"/>
                  <a:pt x="144796" y="231415"/>
                </a:cubicBezTo>
                <a:cubicBezTo>
                  <a:pt x="91847" y="231415"/>
                  <a:pt x="45023" y="191043"/>
                  <a:pt x="15127" y="156800"/>
                </a:cubicBezTo>
                <a:cubicBezTo>
                  <a:pt x="-5043" y="133730"/>
                  <a:pt x="-5043" y="97685"/>
                  <a:pt x="15127" y="74255"/>
                </a:cubicBezTo>
                <a:cubicBezTo>
                  <a:pt x="45023" y="40371"/>
                  <a:pt x="91847" y="0"/>
                  <a:pt x="144796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D2E9A6"/>
            </a:solidFill>
          </a:ln>
          <a:effectLst/>
        </p:spPr>
        <p:txBody>
          <a:bodyPr anchor="ctr"/>
          <a:lstStyle/>
          <a:p>
            <a:endParaRPr lang="en-US" sz="675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9" name="Freeform 814">
            <a:extLst>
              <a:ext uri="{FF2B5EF4-FFF2-40B4-BE49-F238E27FC236}">
                <a16:creationId xmlns:a16="http://schemas.microsoft.com/office/drawing/2014/main" id="{47338A3F-7831-4B08-865C-4E1BCEF225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9741" y="1257584"/>
            <a:ext cx="270150" cy="270150"/>
          </a:xfrm>
          <a:custGeom>
            <a:avLst/>
            <a:gdLst>
              <a:gd name="T0" fmla="*/ 2147483646 w 805"/>
              <a:gd name="T1" fmla="*/ 2147483646 h 805"/>
              <a:gd name="T2" fmla="*/ 2147483646 w 805"/>
              <a:gd name="T3" fmla="*/ 2147483646 h 805"/>
              <a:gd name="T4" fmla="*/ 2147483646 w 805"/>
              <a:gd name="T5" fmla="*/ 2147483646 h 805"/>
              <a:gd name="T6" fmla="*/ 2147483646 w 805"/>
              <a:gd name="T7" fmla="*/ 2147483646 h 805"/>
              <a:gd name="T8" fmla="*/ 2147483646 w 805"/>
              <a:gd name="T9" fmla="*/ 2147483646 h 805"/>
              <a:gd name="T10" fmla="*/ 2147483646 w 805"/>
              <a:gd name="T11" fmla="*/ 2147483646 h 805"/>
              <a:gd name="T12" fmla="*/ 2147483646 w 805"/>
              <a:gd name="T13" fmla="*/ 2147483646 h 805"/>
              <a:gd name="T14" fmla="*/ 2147483646 w 805"/>
              <a:gd name="T15" fmla="*/ 2147483646 h 805"/>
              <a:gd name="T16" fmla="*/ 2147483646 w 805"/>
              <a:gd name="T17" fmla="*/ 2147483646 h 805"/>
              <a:gd name="T18" fmla="*/ 2147483646 w 805"/>
              <a:gd name="T19" fmla="*/ 2147483646 h 805"/>
              <a:gd name="T20" fmla="*/ 2147483646 w 805"/>
              <a:gd name="T21" fmla="*/ 2147483646 h 805"/>
              <a:gd name="T22" fmla="*/ 2147483646 w 805"/>
              <a:gd name="T23" fmla="*/ 2147483646 h 805"/>
              <a:gd name="T24" fmla="*/ 2147483646 w 805"/>
              <a:gd name="T25" fmla="*/ 2147483646 h 805"/>
              <a:gd name="T26" fmla="*/ 2147483646 w 805"/>
              <a:gd name="T27" fmla="*/ 2147483646 h 805"/>
              <a:gd name="T28" fmla="*/ 2147483646 w 805"/>
              <a:gd name="T29" fmla="*/ 2147483646 h 805"/>
              <a:gd name="T30" fmla="*/ 2147483646 w 805"/>
              <a:gd name="T31" fmla="*/ 2147483646 h 805"/>
              <a:gd name="T32" fmla="*/ 2147483646 w 805"/>
              <a:gd name="T33" fmla="*/ 2147483646 h 805"/>
              <a:gd name="T34" fmla="*/ 2147483646 w 805"/>
              <a:gd name="T35" fmla="*/ 2147483646 h 805"/>
              <a:gd name="T36" fmla="*/ 2147483646 w 805"/>
              <a:gd name="T37" fmla="*/ 2147483646 h 805"/>
              <a:gd name="T38" fmla="*/ 2147483646 w 805"/>
              <a:gd name="T39" fmla="*/ 2147483646 h 805"/>
              <a:gd name="T40" fmla="*/ 2147483646 w 805"/>
              <a:gd name="T41" fmla="*/ 2147483646 h 805"/>
              <a:gd name="T42" fmla="*/ 2147483646 w 805"/>
              <a:gd name="T43" fmla="*/ 2147483646 h 805"/>
              <a:gd name="T44" fmla="*/ 2147483646 w 805"/>
              <a:gd name="T45" fmla="*/ 2147483646 h 805"/>
              <a:gd name="T46" fmla="*/ 2147483646 w 805"/>
              <a:gd name="T47" fmla="*/ 2147483646 h 805"/>
              <a:gd name="T48" fmla="*/ 2147483646 w 805"/>
              <a:gd name="T49" fmla="*/ 2147483646 h 805"/>
              <a:gd name="T50" fmla="*/ 2147483646 w 805"/>
              <a:gd name="T51" fmla="*/ 2147483646 h 805"/>
              <a:gd name="T52" fmla="*/ 2147483646 w 805"/>
              <a:gd name="T53" fmla="*/ 2147483646 h 805"/>
              <a:gd name="T54" fmla="*/ 2147483646 w 805"/>
              <a:gd name="T55" fmla="*/ 0 h 805"/>
              <a:gd name="T56" fmla="*/ 2147483646 w 805"/>
              <a:gd name="T57" fmla="*/ 2147483646 h 805"/>
              <a:gd name="T58" fmla="*/ 2147483646 w 805"/>
              <a:gd name="T59" fmla="*/ 0 h 805"/>
              <a:gd name="T60" fmla="*/ 2147483646 w 805"/>
              <a:gd name="T61" fmla="*/ 2147483646 h 805"/>
              <a:gd name="T62" fmla="*/ 0 w 805"/>
              <a:gd name="T63" fmla="*/ 2147483646 h 805"/>
              <a:gd name="T64" fmla="*/ 2147483646 w 805"/>
              <a:gd name="T65" fmla="*/ 2147483646 h 805"/>
              <a:gd name="T66" fmla="*/ 2147483646 w 805"/>
              <a:gd name="T67" fmla="*/ 2147483646 h 805"/>
              <a:gd name="T68" fmla="*/ 2147483646 w 805"/>
              <a:gd name="T69" fmla="*/ 2147483646 h 805"/>
              <a:gd name="T70" fmla="*/ 2147483646 w 805"/>
              <a:gd name="T71" fmla="*/ 2147483646 h 805"/>
              <a:gd name="T72" fmla="*/ 2147483646 w 805"/>
              <a:gd name="T73" fmla="*/ 2147483646 h 805"/>
              <a:gd name="T74" fmla="*/ 2147483646 w 805"/>
              <a:gd name="T75" fmla="*/ 2147483646 h 805"/>
              <a:gd name="T76" fmla="*/ 2147483646 w 805"/>
              <a:gd name="T77" fmla="*/ 2147483646 h 805"/>
              <a:gd name="T78" fmla="*/ 2147483646 w 805"/>
              <a:gd name="T79" fmla="*/ 2147483646 h 805"/>
              <a:gd name="T80" fmla="*/ 0 w 805"/>
              <a:gd name="T81" fmla="*/ 2147483646 h 805"/>
              <a:gd name="T82" fmla="*/ 2147483646 w 805"/>
              <a:gd name="T83" fmla="*/ 2147483646 h 805"/>
              <a:gd name="T84" fmla="*/ 2147483646 w 805"/>
              <a:gd name="T85" fmla="*/ 2147483646 h 805"/>
              <a:gd name="T86" fmla="*/ 2147483646 w 805"/>
              <a:gd name="T87" fmla="*/ 2147483646 h 805"/>
              <a:gd name="T88" fmla="*/ 2147483646 w 805"/>
              <a:gd name="T89" fmla="*/ 2147483646 h 805"/>
              <a:gd name="T90" fmla="*/ 2147483646 w 805"/>
              <a:gd name="T91" fmla="*/ 2147483646 h 805"/>
              <a:gd name="T92" fmla="*/ 2147483646 w 805"/>
              <a:gd name="T93" fmla="*/ 2147483646 h 805"/>
              <a:gd name="T94" fmla="*/ 2147483646 w 805"/>
              <a:gd name="T95" fmla="*/ 2147483646 h 805"/>
              <a:gd name="T96" fmla="*/ 2147483646 w 805"/>
              <a:gd name="T97" fmla="*/ 2147483646 h 805"/>
              <a:gd name="T98" fmla="*/ 2147483646 w 805"/>
              <a:gd name="T99" fmla="*/ 2147483646 h 805"/>
              <a:gd name="T100" fmla="*/ 2147483646 w 805"/>
              <a:gd name="T101" fmla="*/ 2147483646 h 805"/>
              <a:gd name="T102" fmla="*/ 0 w 805"/>
              <a:gd name="T103" fmla="*/ 2147483646 h 805"/>
              <a:gd name="T104" fmla="*/ 2147483646 w 805"/>
              <a:gd name="T105" fmla="*/ 2147483646 h 805"/>
              <a:gd name="T106" fmla="*/ 2147483646 w 805"/>
              <a:gd name="T107" fmla="*/ 2147483646 h 805"/>
              <a:gd name="T108" fmla="*/ 2147483646 w 805"/>
              <a:gd name="T109" fmla="*/ 2147483646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05" h="805">
                <a:moveTo>
                  <a:pt x="105" y="454"/>
                </a:moveTo>
                <a:lnTo>
                  <a:pt x="105" y="406"/>
                </a:lnTo>
                <a:lnTo>
                  <a:pt x="649" y="406"/>
                </a:lnTo>
                <a:lnTo>
                  <a:pt x="649" y="454"/>
                </a:lnTo>
                <a:lnTo>
                  <a:pt x="105" y="454"/>
                </a:lnTo>
                <a:close/>
                <a:moveTo>
                  <a:pt x="105" y="333"/>
                </a:moveTo>
                <a:lnTo>
                  <a:pt x="649" y="333"/>
                </a:lnTo>
                <a:lnTo>
                  <a:pt x="649" y="382"/>
                </a:lnTo>
                <a:lnTo>
                  <a:pt x="105" y="382"/>
                </a:lnTo>
                <a:lnTo>
                  <a:pt x="105" y="333"/>
                </a:lnTo>
                <a:close/>
                <a:moveTo>
                  <a:pt x="81" y="454"/>
                </a:moveTo>
                <a:lnTo>
                  <a:pt x="45" y="455"/>
                </a:lnTo>
                <a:cubicBezTo>
                  <a:pt x="39" y="455"/>
                  <a:pt x="34" y="453"/>
                  <a:pt x="30" y="448"/>
                </a:cubicBezTo>
                <a:cubicBezTo>
                  <a:pt x="26" y="445"/>
                  <a:pt x="24" y="440"/>
                  <a:pt x="24" y="434"/>
                </a:cubicBezTo>
                <a:lnTo>
                  <a:pt x="24" y="354"/>
                </a:lnTo>
                <a:cubicBezTo>
                  <a:pt x="24" y="342"/>
                  <a:pt x="33" y="333"/>
                  <a:pt x="45" y="333"/>
                </a:cubicBezTo>
                <a:lnTo>
                  <a:pt x="81" y="333"/>
                </a:lnTo>
                <a:lnTo>
                  <a:pt x="81" y="454"/>
                </a:lnTo>
                <a:close/>
                <a:moveTo>
                  <a:pt x="674" y="342"/>
                </a:moveTo>
                <a:lnTo>
                  <a:pt x="767" y="393"/>
                </a:lnTo>
                <a:lnTo>
                  <a:pt x="674" y="446"/>
                </a:lnTo>
                <a:lnTo>
                  <a:pt x="674" y="342"/>
                </a:lnTo>
                <a:close/>
                <a:moveTo>
                  <a:pt x="792" y="446"/>
                </a:moveTo>
                <a:lnTo>
                  <a:pt x="792" y="446"/>
                </a:lnTo>
                <a:cubicBezTo>
                  <a:pt x="785" y="446"/>
                  <a:pt x="779" y="452"/>
                  <a:pt x="779" y="458"/>
                </a:cubicBezTo>
                <a:lnTo>
                  <a:pt x="779" y="779"/>
                </a:lnTo>
                <a:lnTo>
                  <a:pt x="414" y="779"/>
                </a:lnTo>
                <a:lnTo>
                  <a:pt x="414" y="759"/>
                </a:lnTo>
                <a:cubicBezTo>
                  <a:pt x="414" y="736"/>
                  <a:pt x="433" y="718"/>
                  <a:pt x="456" y="718"/>
                </a:cubicBezTo>
                <a:lnTo>
                  <a:pt x="710" y="718"/>
                </a:lnTo>
                <a:cubicBezTo>
                  <a:pt x="717" y="718"/>
                  <a:pt x="722" y="712"/>
                  <a:pt x="722" y="705"/>
                </a:cubicBezTo>
                <a:lnTo>
                  <a:pt x="722" y="504"/>
                </a:lnTo>
                <a:cubicBezTo>
                  <a:pt x="722" y="497"/>
                  <a:pt x="717" y="492"/>
                  <a:pt x="710" y="492"/>
                </a:cubicBezTo>
                <a:cubicBezTo>
                  <a:pt x="704" y="492"/>
                  <a:pt x="698" y="497"/>
                  <a:pt x="698" y="504"/>
                </a:cubicBezTo>
                <a:lnTo>
                  <a:pt x="698" y="693"/>
                </a:lnTo>
                <a:lnTo>
                  <a:pt x="456" y="693"/>
                </a:lnTo>
                <a:cubicBezTo>
                  <a:pt x="440" y="693"/>
                  <a:pt x="425" y="699"/>
                  <a:pt x="414" y="708"/>
                </a:cubicBezTo>
                <a:lnTo>
                  <a:pt x="414" y="479"/>
                </a:lnTo>
                <a:lnTo>
                  <a:pt x="662" y="478"/>
                </a:lnTo>
                <a:cubicBezTo>
                  <a:pt x="664" y="478"/>
                  <a:pt x="666" y="478"/>
                  <a:pt x="668" y="477"/>
                </a:cubicBezTo>
                <a:lnTo>
                  <a:pt x="798" y="404"/>
                </a:lnTo>
                <a:cubicBezTo>
                  <a:pt x="801" y="402"/>
                  <a:pt x="804" y="398"/>
                  <a:pt x="804" y="393"/>
                </a:cubicBezTo>
                <a:cubicBezTo>
                  <a:pt x="804" y="389"/>
                  <a:pt x="801" y="385"/>
                  <a:pt x="798" y="383"/>
                </a:cubicBezTo>
                <a:lnTo>
                  <a:pt x="668" y="310"/>
                </a:lnTo>
                <a:cubicBezTo>
                  <a:pt x="665" y="309"/>
                  <a:pt x="664" y="309"/>
                  <a:pt x="661" y="309"/>
                </a:cubicBezTo>
                <a:lnTo>
                  <a:pt x="414" y="309"/>
                </a:lnTo>
                <a:lnTo>
                  <a:pt x="414" y="66"/>
                </a:lnTo>
                <a:cubicBezTo>
                  <a:pt x="414" y="43"/>
                  <a:pt x="433" y="24"/>
                  <a:pt x="456" y="24"/>
                </a:cubicBezTo>
                <a:lnTo>
                  <a:pt x="698" y="24"/>
                </a:lnTo>
                <a:lnTo>
                  <a:pt x="698" y="283"/>
                </a:lnTo>
                <a:cubicBezTo>
                  <a:pt x="698" y="290"/>
                  <a:pt x="704" y="295"/>
                  <a:pt x="710" y="295"/>
                </a:cubicBezTo>
                <a:cubicBezTo>
                  <a:pt x="717" y="295"/>
                  <a:pt x="722" y="290"/>
                  <a:pt x="722" y="283"/>
                </a:cubicBezTo>
                <a:lnTo>
                  <a:pt x="722" y="105"/>
                </a:lnTo>
                <a:lnTo>
                  <a:pt x="779" y="105"/>
                </a:lnTo>
                <a:lnTo>
                  <a:pt x="779" y="329"/>
                </a:lnTo>
                <a:cubicBezTo>
                  <a:pt x="779" y="335"/>
                  <a:pt x="785" y="341"/>
                  <a:pt x="792" y="341"/>
                </a:cubicBezTo>
                <a:cubicBezTo>
                  <a:pt x="799" y="341"/>
                  <a:pt x="804" y="335"/>
                  <a:pt x="804" y="329"/>
                </a:cubicBezTo>
                <a:lnTo>
                  <a:pt x="804" y="93"/>
                </a:lnTo>
                <a:cubicBezTo>
                  <a:pt x="804" y="86"/>
                  <a:pt x="799" y="81"/>
                  <a:pt x="792" y="81"/>
                </a:cubicBezTo>
                <a:lnTo>
                  <a:pt x="722" y="81"/>
                </a:lnTo>
                <a:lnTo>
                  <a:pt x="722" y="11"/>
                </a:lnTo>
                <a:cubicBezTo>
                  <a:pt x="722" y="5"/>
                  <a:pt x="717" y="0"/>
                  <a:pt x="710" y="0"/>
                </a:cubicBezTo>
                <a:lnTo>
                  <a:pt x="456" y="0"/>
                </a:lnTo>
                <a:cubicBezTo>
                  <a:pt x="433" y="0"/>
                  <a:pt x="414" y="10"/>
                  <a:pt x="402" y="27"/>
                </a:cubicBezTo>
                <a:cubicBezTo>
                  <a:pt x="390" y="10"/>
                  <a:pt x="370" y="0"/>
                  <a:pt x="348" y="0"/>
                </a:cubicBezTo>
                <a:lnTo>
                  <a:pt x="93" y="0"/>
                </a:lnTo>
                <a:cubicBezTo>
                  <a:pt x="86" y="0"/>
                  <a:pt x="81" y="5"/>
                  <a:pt x="81" y="11"/>
                </a:cubicBezTo>
                <a:lnTo>
                  <a:pt x="81" y="81"/>
                </a:lnTo>
                <a:lnTo>
                  <a:pt x="12" y="81"/>
                </a:lnTo>
                <a:cubicBezTo>
                  <a:pt x="5" y="81"/>
                  <a:pt x="0" y="86"/>
                  <a:pt x="0" y="93"/>
                </a:cubicBezTo>
                <a:lnTo>
                  <a:pt x="0" y="281"/>
                </a:lnTo>
                <a:cubicBezTo>
                  <a:pt x="0" y="287"/>
                  <a:pt x="5" y="292"/>
                  <a:pt x="12" y="292"/>
                </a:cubicBezTo>
                <a:cubicBezTo>
                  <a:pt x="19" y="292"/>
                  <a:pt x="24" y="287"/>
                  <a:pt x="24" y="281"/>
                </a:cubicBezTo>
                <a:lnTo>
                  <a:pt x="24" y="105"/>
                </a:lnTo>
                <a:lnTo>
                  <a:pt x="81" y="105"/>
                </a:lnTo>
                <a:lnTo>
                  <a:pt x="81" y="248"/>
                </a:lnTo>
                <a:cubicBezTo>
                  <a:pt x="81" y="255"/>
                  <a:pt x="86" y="260"/>
                  <a:pt x="93" y="260"/>
                </a:cubicBezTo>
                <a:cubicBezTo>
                  <a:pt x="100" y="260"/>
                  <a:pt x="105" y="255"/>
                  <a:pt x="105" y="248"/>
                </a:cubicBezTo>
                <a:lnTo>
                  <a:pt x="105" y="24"/>
                </a:lnTo>
                <a:lnTo>
                  <a:pt x="348" y="24"/>
                </a:lnTo>
                <a:cubicBezTo>
                  <a:pt x="371" y="24"/>
                  <a:pt x="389" y="43"/>
                  <a:pt x="389" y="66"/>
                </a:cubicBezTo>
                <a:lnTo>
                  <a:pt x="389" y="309"/>
                </a:lnTo>
                <a:lnTo>
                  <a:pt x="105" y="309"/>
                </a:lnTo>
                <a:lnTo>
                  <a:pt x="105" y="304"/>
                </a:lnTo>
                <a:cubicBezTo>
                  <a:pt x="105" y="298"/>
                  <a:pt x="100" y="292"/>
                  <a:pt x="93" y="292"/>
                </a:cubicBezTo>
                <a:cubicBezTo>
                  <a:pt x="86" y="292"/>
                  <a:pt x="81" y="298"/>
                  <a:pt x="81" y="304"/>
                </a:cubicBezTo>
                <a:lnTo>
                  <a:pt x="81" y="309"/>
                </a:lnTo>
                <a:lnTo>
                  <a:pt x="45" y="309"/>
                </a:lnTo>
                <a:cubicBezTo>
                  <a:pt x="20" y="309"/>
                  <a:pt x="0" y="329"/>
                  <a:pt x="0" y="354"/>
                </a:cubicBezTo>
                <a:lnTo>
                  <a:pt x="0" y="434"/>
                </a:lnTo>
                <a:cubicBezTo>
                  <a:pt x="0" y="459"/>
                  <a:pt x="20" y="479"/>
                  <a:pt x="45" y="479"/>
                </a:cubicBezTo>
                <a:lnTo>
                  <a:pt x="81" y="479"/>
                </a:lnTo>
                <a:lnTo>
                  <a:pt x="81" y="483"/>
                </a:lnTo>
                <a:cubicBezTo>
                  <a:pt x="81" y="490"/>
                  <a:pt x="86" y="495"/>
                  <a:pt x="93" y="495"/>
                </a:cubicBezTo>
                <a:cubicBezTo>
                  <a:pt x="100" y="495"/>
                  <a:pt x="105" y="490"/>
                  <a:pt x="105" y="483"/>
                </a:cubicBezTo>
                <a:lnTo>
                  <a:pt x="105" y="479"/>
                </a:lnTo>
                <a:lnTo>
                  <a:pt x="389" y="479"/>
                </a:lnTo>
                <a:lnTo>
                  <a:pt x="389" y="708"/>
                </a:lnTo>
                <a:cubicBezTo>
                  <a:pt x="378" y="699"/>
                  <a:pt x="363" y="693"/>
                  <a:pt x="348" y="693"/>
                </a:cubicBezTo>
                <a:lnTo>
                  <a:pt x="105" y="693"/>
                </a:lnTo>
                <a:lnTo>
                  <a:pt x="105" y="540"/>
                </a:lnTo>
                <a:cubicBezTo>
                  <a:pt x="105" y="534"/>
                  <a:pt x="100" y="528"/>
                  <a:pt x="93" y="528"/>
                </a:cubicBezTo>
                <a:cubicBezTo>
                  <a:pt x="86" y="528"/>
                  <a:pt x="81" y="534"/>
                  <a:pt x="81" y="540"/>
                </a:cubicBezTo>
                <a:lnTo>
                  <a:pt x="81" y="705"/>
                </a:lnTo>
                <a:cubicBezTo>
                  <a:pt x="81" y="712"/>
                  <a:pt x="86" y="718"/>
                  <a:pt x="93" y="718"/>
                </a:cubicBezTo>
                <a:lnTo>
                  <a:pt x="348" y="718"/>
                </a:lnTo>
                <a:cubicBezTo>
                  <a:pt x="371" y="718"/>
                  <a:pt x="389" y="736"/>
                  <a:pt x="389" y="759"/>
                </a:cubicBezTo>
                <a:lnTo>
                  <a:pt x="389" y="779"/>
                </a:lnTo>
                <a:lnTo>
                  <a:pt x="24" y="779"/>
                </a:lnTo>
                <a:lnTo>
                  <a:pt x="24" y="508"/>
                </a:lnTo>
                <a:cubicBezTo>
                  <a:pt x="24" y="501"/>
                  <a:pt x="19" y="495"/>
                  <a:pt x="12" y="495"/>
                </a:cubicBezTo>
                <a:cubicBezTo>
                  <a:pt x="5" y="495"/>
                  <a:pt x="0" y="501"/>
                  <a:pt x="0" y="508"/>
                </a:cubicBezTo>
                <a:lnTo>
                  <a:pt x="0" y="791"/>
                </a:lnTo>
                <a:cubicBezTo>
                  <a:pt x="0" y="799"/>
                  <a:pt x="5" y="804"/>
                  <a:pt x="12" y="804"/>
                </a:cubicBezTo>
                <a:lnTo>
                  <a:pt x="402" y="804"/>
                </a:lnTo>
                <a:lnTo>
                  <a:pt x="792" y="804"/>
                </a:lnTo>
                <a:cubicBezTo>
                  <a:pt x="799" y="804"/>
                  <a:pt x="804" y="799"/>
                  <a:pt x="804" y="791"/>
                </a:cubicBezTo>
                <a:lnTo>
                  <a:pt x="804" y="458"/>
                </a:lnTo>
                <a:cubicBezTo>
                  <a:pt x="804" y="452"/>
                  <a:pt x="799" y="446"/>
                  <a:pt x="792" y="446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rgbClr val="D2E9A6"/>
            </a:solidFill>
          </a:ln>
          <a:effectLst/>
        </p:spPr>
        <p:txBody>
          <a:bodyPr wrap="none" anchor="ctr"/>
          <a:lstStyle/>
          <a:p>
            <a:endParaRPr lang="en-US" sz="675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0" name="TextBox 50">
            <a:extLst>
              <a:ext uri="{FF2B5EF4-FFF2-40B4-BE49-F238E27FC236}">
                <a16:creationId xmlns:a16="http://schemas.microsoft.com/office/drawing/2014/main" id="{54D0DA2A-8A75-45D4-B989-83C3CB78A943}"/>
              </a:ext>
            </a:extLst>
          </p:cNvPr>
          <p:cNvSpPr txBox="1"/>
          <p:nvPr/>
        </p:nvSpPr>
        <p:spPr>
          <a:xfrm>
            <a:off x="3057369" y="2638333"/>
            <a:ext cx="1624192" cy="1308050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>
              <a:spcAft>
                <a:spcPts val="225"/>
              </a:spcAft>
            </a:pPr>
            <a:r>
              <a:rPr lang="sl-SI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Interno </a:t>
            </a:r>
            <a:r>
              <a:rPr lang="sl-SI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vsebinjenje</a:t>
            </a:r>
            <a:endParaRPr lang="sl-SI" sz="120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Aft>
                <a:spcPts val="225"/>
              </a:spcAft>
            </a:pPr>
            <a:r>
              <a:rPr lang="sl-SI" sz="700" dirty="0">
                <a:solidFill>
                  <a:srgbClr val="6D6D6F"/>
                </a:solidFill>
                <a:latin typeface="Segoe UI Semilight" panose="020B0402040204020203" pitchFamily="34" charset="0"/>
                <a:ea typeface="League Spartan" charset="0"/>
                <a:cs typeface="Segoe UI Semilight" panose="020B0402040204020203" pitchFamily="34" charset="0"/>
              </a:rPr>
              <a:t> </a:t>
            </a:r>
          </a:p>
          <a:p>
            <a:r>
              <a:rPr lang="en-US" sz="1200" b="1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Eksterno</a:t>
            </a:r>
            <a:r>
              <a:rPr lang="en-US" sz="1200" b="1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200" b="1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vsebinjenje</a:t>
            </a:r>
            <a:endParaRPr lang="sl-SI" sz="1200" b="1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n-US" sz="1200" b="1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delavnic</a:t>
            </a:r>
            <a:r>
              <a:rPr lang="sl-SI" sz="1200" b="1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  <a:r>
              <a:rPr lang="en-US" sz="1200" b="1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endParaRPr lang="sl-SI" sz="1200" b="1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sl-SI" sz="1200" b="1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Aft>
                <a:spcPts val="225"/>
              </a:spcAft>
            </a:pPr>
            <a:endParaRPr lang="sl-SI" sz="700" dirty="0">
              <a:solidFill>
                <a:srgbClr val="6D6D6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Poročilo</a:t>
            </a:r>
            <a:r>
              <a:rPr lang="en-US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o </a:t>
            </a: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vsebinjenju</a:t>
            </a:r>
            <a:endParaRPr lang="en-US" sz="120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1" name="TextBox 50">
            <a:extLst>
              <a:ext uri="{FF2B5EF4-FFF2-40B4-BE49-F238E27FC236}">
                <a16:creationId xmlns:a16="http://schemas.microsoft.com/office/drawing/2014/main" id="{F838F63C-5168-47E3-BE2F-91F7855C9555}"/>
              </a:ext>
            </a:extLst>
          </p:cNvPr>
          <p:cNvSpPr txBox="1"/>
          <p:nvPr/>
        </p:nvSpPr>
        <p:spPr>
          <a:xfrm>
            <a:off x="4974224" y="2578700"/>
            <a:ext cx="1623146" cy="227241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spcAft>
                <a:spcPts val="225"/>
              </a:spcAft>
            </a:pPr>
            <a:r>
              <a:rPr lang="sl-SI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Osnutek okoljskega poročila</a:t>
            </a:r>
          </a:p>
          <a:p>
            <a:pPr>
              <a:spcAft>
                <a:spcPts val="225"/>
              </a:spcAft>
            </a:pPr>
            <a:r>
              <a:rPr lang="sl-SI" sz="700" dirty="0">
                <a:solidFill>
                  <a:srgbClr val="6D6D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>
              <a:spcAft>
                <a:spcPts val="225"/>
              </a:spcAft>
            </a:pP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Pridobitev</a:t>
            </a:r>
            <a:r>
              <a:rPr lang="en-US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mnenj</a:t>
            </a:r>
            <a:r>
              <a:rPr lang="en-US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varstvenih</a:t>
            </a:r>
            <a:r>
              <a:rPr lang="en-US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resorjev</a:t>
            </a:r>
            <a:r>
              <a:rPr lang="en-US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in </a:t>
            </a: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odgovor</a:t>
            </a:r>
            <a:r>
              <a:rPr lang="en-US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MOP </a:t>
            </a:r>
            <a:endParaRPr lang="sl-SI" sz="120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pl-PL" sz="700" dirty="0">
                <a:solidFill>
                  <a:srgbClr val="6D6D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>
              <a:spcAft>
                <a:spcPts val="225"/>
              </a:spcAft>
            </a:pPr>
            <a:r>
              <a:rPr lang="pl-PL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Dopolnitev osnutka okoljskega poročila</a:t>
            </a:r>
          </a:p>
          <a:p>
            <a:pPr>
              <a:spcAft>
                <a:spcPts val="225"/>
              </a:spcAft>
            </a:pPr>
            <a:r>
              <a:rPr lang="pl-PL" sz="700" dirty="0">
                <a:solidFill>
                  <a:srgbClr val="6D6D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>
              <a:spcAft>
                <a:spcPts val="225"/>
              </a:spcAft>
            </a:pPr>
            <a:r>
              <a:rPr lang="pl-PL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onovno</a:t>
            </a:r>
            <a:r>
              <a:rPr lang="en-US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pridobivanje</a:t>
            </a:r>
            <a:r>
              <a:rPr lang="en-US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sl-SI" sz="120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Aft>
                <a:spcPts val="225"/>
              </a:spcAft>
            </a:pP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mnenj</a:t>
            </a:r>
            <a:endParaRPr lang="sl-SI" sz="120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2" name="TextBox 50">
            <a:extLst>
              <a:ext uri="{FF2B5EF4-FFF2-40B4-BE49-F238E27FC236}">
                <a16:creationId xmlns:a16="http://schemas.microsoft.com/office/drawing/2014/main" id="{632E6CEE-0A1E-4D41-8BEB-790C8678978A}"/>
              </a:ext>
            </a:extLst>
          </p:cNvPr>
          <p:cNvSpPr txBox="1"/>
          <p:nvPr/>
        </p:nvSpPr>
        <p:spPr>
          <a:xfrm>
            <a:off x="6929118" y="2434977"/>
            <a:ext cx="2019027" cy="223138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spcAft>
                <a:spcPts val="225"/>
              </a:spcAft>
            </a:pPr>
            <a:r>
              <a:rPr lang="sl-SI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Javna obravnava in predstavitev</a:t>
            </a:r>
          </a:p>
          <a:p>
            <a:pPr>
              <a:spcAft>
                <a:spcPts val="225"/>
              </a:spcAft>
            </a:pPr>
            <a:endParaRPr lang="sl-SI" sz="700" dirty="0">
              <a:solidFill>
                <a:srgbClr val="6D6D6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Aft>
                <a:spcPts val="225"/>
              </a:spcAft>
            </a:pPr>
            <a:r>
              <a:rPr lang="sl-SI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Pisni odgovori na pripombe iz javne obravnave</a:t>
            </a:r>
          </a:p>
          <a:p>
            <a:pPr>
              <a:spcAft>
                <a:spcPts val="225"/>
              </a:spcAft>
            </a:pPr>
            <a:endParaRPr lang="sl-SI" sz="700" dirty="0">
              <a:solidFill>
                <a:srgbClr val="6D6D6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Aft>
                <a:spcPts val="225"/>
              </a:spcAft>
            </a:pP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Dopolnitev</a:t>
            </a:r>
            <a:r>
              <a:rPr lang="en-US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okoljskega </a:t>
            </a: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poročila</a:t>
            </a:r>
            <a:endParaRPr lang="sl-SI" sz="120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Aft>
                <a:spcPts val="225"/>
              </a:spcAft>
            </a:pPr>
            <a:endParaRPr lang="sl-SI" sz="700" dirty="0">
              <a:solidFill>
                <a:srgbClr val="6D6D6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Aft>
                <a:spcPts val="225"/>
              </a:spcAft>
            </a:pPr>
            <a:r>
              <a:rPr lang="sl-SI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Odločba MOP o sprejemljivosti programa EKP</a:t>
            </a:r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id="{4D21156A-5EF7-4879-8F75-9551A1894FB2}"/>
              </a:ext>
            </a:extLst>
          </p:cNvPr>
          <p:cNvSpPr/>
          <p:nvPr/>
        </p:nvSpPr>
        <p:spPr>
          <a:xfrm>
            <a:off x="2966049" y="2752428"/>
            <a:ext cx="71168" cy="71168"/>
          </a:xfrm>
          <a:prstGeom prst="ellipse">
            <a:avLst/>
          </a:prstGeom>
          <a:solidFill>
            <a:srgbClr val="80A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044B9E84-23A7-420B-AD36-3E525A9E54C2}"/>
              </a:ext>
            </a:extLst>
          </p:cNvPr>
          <p:cNvCxnSpPr>
            <a:cxnSpLocks/>
            <a:stCxn id="35" idx="0"/>
            <a:endCxn id="36" idx="4"/>
          </p:cNvCxnSpPr>
          <p:nvPr/>
        </p:nvCxnSpPr>
        <p:spPr>
          <a:xfrm>
            <a:off x="1058378" y="2755122"/>
            <a:ext cx="2898" cy="373670"/>
          </a:xfrm>
          <a:prstGeom prst="line">
            <a:avLst/>
          </a:prstGeom>
          <a:ln w="38100">
            <a:solidFill>
              <a:srgbClr val="80A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a 34">
            <a:extLst>
              <a:ext uri="{FF2B5EF4-FFF2-40B4-BE49-F238E27FC236}">
                <a16:creationId xmlns:a16="http://schemas.microsoft.com/office/drawing/2014/main" id="{D18111EE-2CC5-49BD-9AEB-80090DFD66DD}"/>
              </a:ext>
            </a:extLst>
          </p:cNvPr>
          <p:cNvSpPr/>
          <p:nvPr/>
        </p:nvSpPr>
        <p:spPr>
          <a:xfrm>
            <a:off x="1013378" y="2755122"/>
            <a:ext cx="90000" cy="90000"/>
          </a:xfrm>
          <a:prstGeom prst="ellipse">
            <a:avLst/>
          </a:prstGeom>
          <a:solidFill>
            <a:srgbClr val="80A25D"/>
          </a:solidFill>
          <a:ln>
            <a:solidFill>
              <a:srgbClr val="80A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36" name="Elipsa 35">
            <a:extLst>
              <a:ext uri="{FF2B5EF4-FFF2-40B4-BE49-F238E27FC236}">
                <a16:creationId xmlns:a16="http://schemas.microsoft.com/office/drawing/2014/main" id="{19E3090A-1880-405B-A111-1085B7A42655}"/>
              </a:ext>
            </a:extLst>
          </p:cNvPr>
          <p:cNvSpPr/>
          <p:nvPr/>
        </p:nvSpPr>
        <p:spPr>
          <a:xfrm>
            <a:off x="1016276" y="3038792"/>
            <a:ext cx="90000" cy="90000"/>
          </a:xfrm>
          <a:prstGeom prst="ellipse">
            <a:avLst/>
          </a:prstGeom>
          <a:solidFill>
            <a:srgbClr val="80A25D"/>
          </a:solidFill>
          <a:ln>
            <a:solidFill>
              <a:srgbClr val="80A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37" name="TextBox 45">
            <a:extLst>
              <a:ext uri="{FF2B5EF4-FFF2-40B4-BE49-F238E27FC236}">
                <a16:creationId xmlns:a16="http://schemas.microsoft.com/office/drawing/2014/main" id="{809EC1D4-C654-4578-8854-C3159CFC0D76}"/>
              </a:ext>
            </a:extLst>
          </p:cNvPr>
          <p:cNvSpPr txBox="1"/>
          <p:nvPr/>
        </p:nvSpPr>
        <p:spPr>
          <a:xfrm>
            <a:off x="2960569" y="1971838"/>
            <a:ext cx="176924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105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VSEBINJENJE</a:t>
            </a:r>
          </a:p>
          <a:p>
            <a:pPr algn="ctr"/>
            <a:r>
              <a:rPr lang="sl-SI" sz="975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november 2021 - januar </a:t>
            </a:r>
            <a:r>
              <a:rPr lang="en-US" sz="975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202</a:t>
            </a:r>
            <a:r>
              <a:rPr lang="sl-SI" sz="975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2</a:t>
            </a:r>
            <a:endParaRPr lang="en-US" sz="975" b="1" dirty="0">
              <a:latin typeface="Segoe UI Black" panose="020B0A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8" name="Raven povezovalnik 37">
            <a:extLst>
              <a:ext uri="{FF2B5EF4-FFF2-40B4-BE49-F238E27FC236}">
                <a16:creationId xmlns:a16="http://schemas.microsoft.com/office/drawing/2014/main" id="{1CA643D0-1DCD-4050-B76F-7BC23101B648}"/>
              </a:ext>
            </a:extLst>
          </p:cNvPr>
          <p:cNvCxnSpPr>
            <a:cxnSpLocks/>
            <a:stCxn id="39" idx="0"/>
            <a:endCxn id="41" idx="4"/>
          </p:cNvCxnSpPr>
          <p:nvPr/>
        </p:nvCxnSpPr>
        <p:spPr>
          <a:xfrm>
            <a:off x="3003777" y="2750986"/>
            <a:ext cx="10588" cy="1166723"/>
          </a:xfrm>
          <a:prstGeom prst="line">
            <a:avLst/>
          </a:prstGeom>
          <a:ln w="38100">
            <a:solidFill>
              <a:srgbClr val="80A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a 38">
            <a:extLst>
              <a:ext uri="{FF2B5EF4-FFF2-40B4-BE49-F238E27FC236}">
                <a16:creationId xmlns:a16="http://schemas.microsoft.com/office/drawing/2014/main" id="{C7E6668A-2FEB-432D-9BE0-AD60B88D8747}"/>
              </a:ext>
            </a:extLst>
          </p:cNvPr>
          <p:cNvSpPr/>
          <p:nvPr/>
        </p:nvSpPr>
        <p:spPr>
          <a:xfrm>
            <a:off x="2949777" y="2750986"/>
            <a:ext cx="108000" cy="108000"/>
          </a:xfrm>
          <a:prstGeom prst="ellipse">
            <a:avLst/>
          </a:prstGeom>
          <a:solidFill>
            <a:srgbClr val="80A25D"/>
          </a:solidFill>
          <a:ln>
            <a:solidFill>
              <a:srgbClr val="80A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E015B679-FB5E-4961-B33E-207E5802B092}"/>
              </a:ext>
            </a:extLst>
          </p:cNvPr>
          <p:cNvSpPr/>
          <p:nvPr/>
        </p:nvSpPr>
        <p:spPr>
          <a:xfrm>
            <a:off x="2949777" y="3119822"/>
            <a:ext cx="108000" cy="108000"/>
          </a:xfrm>
          <a:prstGeom prst="ellipse">
            <a:avLst/>
          </a:prstGeom>
          <a:solidFill>
            <a:srgbClr val="80A25D"/>
          </a:solidFill>
          <a:ln>
            <a:solidFill>
              <a:srgbClr val="80A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41" name="Elipsa 40">
            <a:extLst>
              <a:ext uri="{FF2B5EF4-FFF2-40B4-BE49-F238E27FC236}">
                <a16:creationId xmlns:a16="http://schemas.microsoft.com/office/drawing/2014/main" id="{C39B6208-0484-46AC-AC50-E82940F890AE}"/>
              </a:ext>
            </a:extLst>
          </p:cNvPr>
          <p:cNvSpPr/>
          <p:nvPr/>
        </p:nvSpPr>
        <p:spPr>
          <a:xfrm>
            <a:off x="2960365" y="3809709"/>
            <a:ext cx="108000" cy="108000"/>
          </a:xfrm>
          <a:prstGeom prst="ellipse">
            <a:avLst/>
          </a:prstGeom>
          <a:solidFill>
            <a:srgbClr val="80A25D"/>
          </a:solidFill>
          <a:ln>
            <a:solidFill>
              <a:srgbClr val="80A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cxnSp>
        <p:nvCxnSpPr>
          <p:cNvPr id="42" name="Raven povezovalnik 41">
            <a:extLst>
              <a:ext uri="{FF2B5EF4-FFF2-40B4-BE49-F238E27FC236}">
                <a16:creationId xmlns:a16="http://schemas.microsoft.com/office/drawing/2014/main" id="{EBCDA388-C198-41A6-B73F-3E73C0918FD4}"/>
              </a:ext>
            </a:extLst>
          </p:cNvPr>
          <p:cNvCxnSpPr>
            <a:cxnSpLocks/>
            <a:stCxn id="43" idx="0"/>
            <a:endCxn id="44" idx="4"/>
          </p:cNvCxnSpPr>
          <p:nvPr/>
        </p:nvCxnSpPr>
        <p:spPr>
          <a:xfrm flipH="1">
            <a:off x="4955349" y="2755122"/>
            <a:ext cx="2727" cy="596555"/>
          </a:xfrm>
          <a:prstGeom prst="line">
            <a:avLst/>
          </a:prstGeom>
          <a:ln w="38100">
            <a:solidFill>
              <a:srgbClr val="D2E9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a 42">
            <a:extLst>
              <a:ext uri="{FF2B5EF4-FFF2-40B4-BE49-F238E27FC236}">
                <a16:creationId xmlns:a16="http://schemas.microsoft.com/office/drawing/2014/main" id="{8C3A6726-ECCE-4B6B-BE69-75C166CA3C32}"/>
              </a:ext>
            </a:extLst>
          </p:cNvPr>
          <p:cNvSpPr/>
          <p:nvPr/>
        </p:nvSpPr>
        <p:spPr>
          <a:xfrm>
            <a:off x="4913076" y="2755122"/>
            <a:ext cx="90000" cy="90000"/>
          </a:xfrm>
          <a:prstGeom prst="ellipse">
            <a:avLst/>
          </a:prstGeom>
          <a:solidFill>
            <a:srgbClr val="D2E9A6"/>
          </a:solidFill>
          <a:ln>
            <a:solidFill>
              <a:srgbClr val="D2E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3EC6F765-13DC-45A6-AAA1-08A5F5BA1B2B}"/>
              </a:ext>
            </a:extLst>
          </p:cNvPr>
          <p:cNvSpPr/>
          <p:nvPr/>
        </p:nvSpPr>
        <p:spPr>
          <a:xfrm>
            <a:off x="4910349" y="3261677"/>
            <a:ext cx="90000" cy="90000"/>
          </a:xfrm>
          <a:prstGeom prst="ellipse">
            <a:avLst/>
          </a:prstGeom>
          <a:solidFill>
            <a:srgbClr val="D2E9A6"/>
          </a:solidFill>
          <a:ln>
            <a:solidFill>
              <a:srgbClr val="D2E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45" name="Elipsa 44">
            <a:extLst>
              <a:ext uri="{FF2B5EF4-FFF2-40B4-BE49-F238E27FC236}">
                <a16:creationId xmlns:a16="http://schemas.microsoft.com/office/drawing/2014/main" id="{2DBFBD3C-F5C4-4741-9414-6C18463F1FE3}"/>
              </a:ext>
            </a:extLst>
          </p:cNvPr>
          <p:cNvSpPr/>
          <p:nvPr/>
        </p:nvSpPr>
        <p:spPr>
          <a:xfrm>
            <a:off x="4921150" y="4455192"/>
            <a:ext cx="90000" cy="90000"/>
          </a:xfrm>
          <a:prstGeom prst="ellipse">
            <a:avLst/>
          </a:prstGeom>
          <a:solidFill>
            <a:srgbClr val="D2E9A6"/>
          </a:solidFill>
          <a:ln>
            <a:solidFill>
              <a:srgbClr val="D2E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cxnSp>
        <p:nvCxnSpPr>
          <p:cNvPr id="46" name="Raven povezovalnik 45">
            <a:extLst>
              <a:ext uri="{FF2B5EF4-FFF2-40B4-BE49-F238E27FC236}">
                <a16:creationId xmlns:a16="http://schemas.microsoft.com/office/drawing/2014/main" id="{BFD6362B-4582-4F0A-9EC0-65E80E815510}"/>
              </a:ext>
            </a:extLst>
          </p:cNvPr>
          <p:cNvCxnSpPr>
            <a:cxnSpLocks/>
            <a:stCxn id="44" idx="4"/>
            <a:endCxn id="45" idx="0"/>
          </p:cNvCxnSpPr>
          <p:nvPr/>
        </p:nvCxnSpPr>
        <p:spPr>
          <a:xfrm>
            <a:off x="4955349" y="3351677"/>
            <a:ext cx="10801" cy="1103515"/>
          </a:xfrm>
          <a:prstGeom prst="line">
            <a:avLst/>
          </a:prstGeom>
          <a:ln w="38100">
            <a:solidFill>
              <a:srgbClr val="D2E9A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en povezovalnik 46">
            <a:extLst>
              <a:ext uri="{FF2B5EF4-FFF2-40B4-BE49-F238E27FC236}">
                <a16:creationId xmlns:a16="http://schemas.microsoft.com/office/drawing/2014/main" id="{7FEFFA27-5770-4719-B1BE-763B15582BBD}"/>
              </a:ext>
            </a:extLst>
          </p:cNvPr>
          <p:cNvCxnSpPr>
            <a:cxnSpLocks/>
            <a:stCxn id="48" idx="0"/>
            <a:endCxn id="49" idx="4"/>
          </p:cNvCxnSpPr>
          <p:nvPr/>
        </p:nvCxnSpPr>
        <p:spPr>
          <a:xfrm>
            <a:off x="6916737" y="2734866"/>
            <a:ext cx="0" cy="1673120"/>
          </a:xfrm>
          <a:prstGeom prst="line">
            <a:avLst/>
          </a:prstGeom>
          <a:ln w="38100">
            <a:solidFill>
              <a:srgbClr val="D2E9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a 47">
            <a:extLst>
              <a:ext uri="{FF2B5EF4-FFF2-40B4-BE49-F238E27FC236}">
                <a16:creationId xmlns:a16="http://schemas.microsoft.com/office/drawing/2014/main" id="{52348DA4-E790-4E71-AC29-D16C83CF4D07}"/>
              </a:ext>
            </a:extLst>
          </p:cNvPr>
          <p:cNvSpPr/>
          <p:nvPr/>
        </p:nvSpPr>
        <p:spPr>
          <a:xfrm>
            <a:off x="6871737" y="2734866"/>
            <a:ext cx="90000" cy="90000"/>
          </a:xfrm>
          <a:prstGeom prst="ellipse">
            <a:avLst/>
          </a:prstGeom>
          <a:solidFill>
            <a:srgbClr val="D2E9A6"/>
          </a:solidFill>
          <a:ln>
            <a:solidFill>
              <a:srgbClr val="D2E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A150A8AF-D24B-4187-860F-22C8ED1BB2CF}"/>
              </a:ext>
            </a:extLst>
          </p:cNvPr>
          <p:cNvSpPr/>
          <p:nvPr/>
        </p:nvSpPr>
        <p:spPr>
          <a:xfrm>
            <a:off x="6871737" y="4317986"/>
            <a:ext cx="90000" cy="90000"/>
          </a:xfrm>
          <a:prstGeom prst="ellipse">
            <a:avLst/>
          </a:prstGeom>
          <a:solidFill>
            <a:srgbClr val="D2E9A6"/>
          </a:solidFill>
          <a:ln>
            <a:solidFill>
              <a:srgbClr val="D2E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50" name="Elipsa 49">
            <a:extLst>
              <a:ext uri="{FF2B5EF4-FFF2-40B4-BE49-F238E27FC236}">
                <a16:creationId xmlns:a16="http://schemas.microsoft.com/office/drawing/2014/main" id="{C48331F3-845D-4656-A1EB-8267511FC44C}"/>
              </a:ext>
            </a:extLst>
          </p:cNvPr>
          <p:cNvSpPr/>
          <p:nvPr/>
        </p:nvSpPr>
        <p:spPr>
          <a:xfrm>
            <a:off x="4913076" y="3939822"/>
            <a:ext cx="90000" cy="90000"/>
          </a:xfrm>
          <a:prstGeom prst="ellipse">
            <a:avLst/>
          </a:prstGeom>
          <a:solidFill>
            <a:srgbClr val="D2E9A6"/>
          </a:solidFill>
          <a:ln>
            <a:solidFill>
              <a:srgbClr val="D2E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51" name="Elipsa 50">
            <a:extLst>
              <a:ext uri="{FF2B5EF4-FFF2-40B4-BE49-F238E27FC236}">
                <a16:creationId xmlns:a16="http://schemas.microsoft.com/office/drawing/2014/main" id="{3AD26F77-312E-4021-80D9-ABE25FF08EB9}"/>
              </a:ext>
            </a:extLst>
          </p:cNvPr>
          <p:cNvSpPr/>
          <p:nvPr/>
        </p:nvSpPr>
        <p:spPr>
          <a:xfrm>
            <a:off x="6869838" y="3801928"/>
            <a:ext cx="90000" cy="90000"/>
          </a:xfrm>
          <a:prstGeom prst="ellipse">
            <a:avLst/>
          </a:prstGeom>
          <a:solidFill>
            <a:srgbClr val="D2E9A6"/>
          </a:solidFill>
          <a:ln>
            <a:solidFill>
              <a:srgbClr val="D2E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127F7468-F024-46EE-ADDB-3703CE40CE04}"/>
              </a:ext>
            </a:extLst>
          </p:cNvPr>
          <p:cNvSpPr/>
          <p:nvPr/>
        </p:nvSpPr>
        <p:spPr>
          <a:xfrm>
            <a:off x="6869838" y="3272973"/>
            <a:ext cx="90000" cy="90000"/>
          </a:xfrm>
          <a:prstGeom prst="ellipse">
            <a:avLst/>
          </a:prstGeom>
          <a:solidFill>
            <a:srgbClr val="D2E9A6"/>
          </a:solidFill>
          <a:ln>
            <a:solidFill>
              <a:srgbClr val="D2E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</p:spTree>
    <p:extLst>
      <p:ext uri="{BB962C8B-B14F-4D97-AF65-F5344CB8AC3E}">
        <p14:creationId xmlns:p14="http://schemas.microsoft.com/office/powerpoint/2010/main" val="1698029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9929FC-EC81-4324-B1A6-7BD7037A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NAČELO, DA SE NE ŠKODUJE BISTVENO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A59032D-B2C5-4619-915A-5E442FEEE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Presoja vpliva ukrepov EKP na 6 </a:t>
            </a:r>
            <a:r>
              <a:rPr lang="sl-SI" dirty="0" err="1"/>
              <a:t>okoljskih</a:t>
            </a:r>
            <a:r>
              <a:rPr lang="sl-SI" dirty="0"/>
              <a:t> ciljev:</a:t>
            </a:r>
          </a:p>
          <a:p>
            <a:pPr lvl="1"/>
            <a:r>
              <a:rPr lang="sl-SI" sz="2000" dirty="0"/>
              <a:t>Blažitev podnebnih sprememb</a:t>
            </a:r>
          </a:p>
          <a:p>
            <a:pPr lvl="1"/>
            <a:r>
              <a:rPr lang="sl-SI" sz="2000" dirty="0"/>
              <a:t>Prilagajanje podnebnim spremembam</a:t>
            </a:r>
          </a:p>
          <a:p>
            <a:pPr lvl="1"/>
            <a:r>
              <a:rPr lang="sl-SI" sz="2000" dirty="0"/>
              <a:t>Trajnostna raba in varstvo vodnih in morskih virov</a:t>
            </a:r>
          </a:p>
          <a:p>
            <a:pPr lvl="1"/>
            <a:r>
              <a:rPr lang="sl-SI" sz="2000" dirty="0"/>
              <a:t>Krožno gospodarstvo, vključno s preprečevanjem odpadkov in recikliranjem</a:t>
            </a:r>
          </a:p>
          <a:p>
            <a:pPr lvl="1"/>
            <a:r>
              <a:rPr lang="sl-SI" sz="2000" dirty="0"/>
              <a:t>Preprečevanje in nadzor onesnaževanja zraka, vode, tal</a:t>
            </a:r>
          </a:p>
          <a:p>
            <a:pPr lvl="1"/>
            <a:r>
              <a:rPr lang="sl-SI" sz="2000" dirty="0"/>
              <a:t>Varstvo in obnova biotske raznovrstnosti in ekosistemov</a:t>
            </a:r>
          </a:p>
          <a:p>
            <a:r>
              <a:rPr lang="sl-SI" dirty="0"/>
              <a:t>Ločena obveznost (glede na CPVO oz. </a:t>
            </a:r>
            <a:r>
              <a:rPr lang="sl-SI" dirty="0" err="1"/>
              <a:t>okoljsko</a:t>
            </a:r>
            <a:r>
              <a:rPr lang="sl-SI" dirty="0"/>
              <a:t> zakonodajo)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9188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>
            <a:extLst>
              <a:ext uri="{FF2B5EF4-FFF2-40B4-BE49-F238E27FC236}">
                <a16:creationId xmlns:a16="http://schemas.microsoft.com/office/drawing/2014/main" id="{C5CCCA38-9882-4E8F-AFB1-216B063E7C33}"/>
              </a:ext>
            </a:extLst>
          </p:cNvPr>
          <p:cNvSpPr/>
          <p:nvPr/>
        </p:nvSpPr>
        <p:spPr>
          <a:xfrm>
            <a:off x="0" y="3065313"/>
            <a:ext cx="9143999" cy="207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FD6C44A4-D1B9-4D23-8739-73ECC6B2D785}"/>
              </a:ext>
            </a:extLst>
          </p:cNvPr>
          <p:cNvSpPr/>
          <p:nvPr/>
        </p:nvSpPr>
        <p:spPr>
          <a:xfrm>
            <a:off x="1835696" y="3867894"/>
            <a:ext cx="1626282" cy="90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4B0CE27B-5473-4C38-A62C-549DDDF804AA}"/>
              </a:ext>
            </a:extLst>
          </p:cNvPr>
          <p:cNvSpPr/>
          <p:nvPr/>
        </p:nvSpPr>
        <p:spPr>
          <a:xfrm>
            <a:off x="5580112" y="3065313"/>
            <a:ext cx="3401119" cy="10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4A5F9AA-D9BC-423B-A4B3-37D56F377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9" y="3576090"/>
            <a:ext cx="1906507" cy="8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56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AEC586-898B-4685-9C6C-63C3C62C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Namen in postopek CPVO</a:t>
            </a:r>
          </a:p>
        </p:txBody>
      </p:sp>
      <p:sp>
        <p:nvSpPr>
          <p:cNvPr id="6" name="Freeform 141">
            <a:extLst>
              <a:ext uri="{FF2B5EF4-FFF2-40B4-BE49-F238E27FC236}">
                <a16:creationId xmlns:a16="http://schemas.microsoft.com/office/drawing/2014/main" id="{3EE0ACC1-CD8A-439B-AEAA-7A5F0108F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410" y="1393688"/>
            <a:ext cx="2181109" cy="3554326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Freeform 141">
            <a:extLst>
              <a:ext uri="{FF2B5EF4-FFF2-40B4-BE49-F238E27FC236}">
                <a16:creationId xmlns:a16="http://schemas.microsoft.com/office/drawing/2014/main" id="{C97BC415-D80F-4E48-BB47-C245350EF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67" y="1393688"/>
            <a:ext cx="1903116" cy="3554326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Freeform 70">
            <a:extLst>
              <a:ext uri="{FF2B5EF4-FFF2-40B4-BE49-F238E27FC236}">
                <a16:creationId xmlns:a16="http://schemas.microsoft.com/office/drawing/2014/main" id="{D55501B8-DBAB-4E40-BD02-BC5BE5E3C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418" y="1393688"/>
            <a:ext cx="1883880" cy="3554326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rgbClr val="80A25D"/>
          </a:solidFill>
          <a:ln w="57150">
            <a:solidFill>
              <a:srgbClr val="80A25D"/>
            </a:solidFill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99866AB7-33F1-4478-B350-A1EF026AD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06" y="1393688"/>
            <a:ext cx="1860627" cy="3554326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Freeform 62">
            <a:extLst>
              <a:ext uri="{FF2B5EF4-FFF2-40B4-BE49-F238E27FC236}">
                <a16:creationId xmlns:a16="http://schemas.microsoft.com/office/drawing/2014/main" id="{6EF6D286-9E5F-4169-8260-759E64EFA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06" y="1736443"/>
            <a:ext cx="1856198" cy="84239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D2E9A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1" name="Freeform 67">
            <a:extLst>
              <a:ext uri="{FF2B5EF4-FFF2-40B4-BE49-F238E27FC236}">
                <a16:creationId xmlns:a16="http://schemas.microsoft.com/office/drawing/2014/main" id="{7E14460C-84C7-48CA-B1A3-86075D725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932" y="1094974"/>
            <a:ext cx="595371" cy="595370"/>
          </a:xfrm>
          <a:custGeom>
            <a:avLst/>
            <a:gdLst>
              <a:gd name="T0" fmla="*/ 637 w 1274"/>
              <a:gd name="T1" fmla="*/ 0 h 1275"/>
              <a:gd name="T2" fmla="*/ 637 w 1274"/>
              <a:gd name="T3" fmla="*/ 0 h 1275"/>
              <a:gd name="T4" fmla="*/ 1273 w 1274"/>
              <a:gd name="T5" fmla="*/ 637 h 1275"/>
              <a:gd name="T6" fmla="*/ 1273 w 1274"/>
              <a:gd name="T7" fmla="*/ 637 h 1275"/>
              <a:gd name="T8" fmla="*/ 637 w 1274"/>
              <a:gd name="T9" fmla="*/ 1274 h 1275"/>
              <a:gd name="T10" fmla="*/ 637 w 1274"/>
              <a:gd name="T11" fmla="*/ 1274 h 1275"/>
              <a:gd name="T12" fmla="*/ 0 w 1274"/>
              <a:gd name="T13" fmla="*/ 637 h 1275"/>
              <a:gd name="T14" fmla="*/ 0 w 1274"/>
              <a:gd name="T15" fmla="*/ 637 h 1275"/>
              <a:gd name="T16" fmla="*/ 637 w 1274"/>
              <a:gd name="T17" fmla="*/ 0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4" h="1275">
                <a:moveTo>
                  <a:pt x="637" y="0"/>
                </a:moveTo>
                <a:lnTo>
                  <a:pt x="637" y="0"/>
                </a:lnTo>
                <a:cubicBezTo>
                  <a:pt x="988" y="0"/>
                  <a:pt x="1273" y="285"/>
                  <a:pt x="1273" y="637"/>
                </a:cubicBezTo>
                <a:lnTo>
                  <a:pt x="1273" y="637"/>
                </a:lnTo>
                <a:cubicBezTo>
                  <a:pt x="1273" y="988"/>
                  <a:pt x="988" y="1274"/>
                  <a:pt x="637" y="1274"/>
                </a:cubicBezTo>
                <a:lnTo>
                  <a:pt x="637" y="1274"/>
                </a:lnTo>
                <a:cubicBezTo>
                  <a:pt x="284" y="1274"/>
                  <a:pt x="0" y="988"/>
                  <a:pt x="0" y="637"/>
                </a:cubicBezTo>
                <a:lnTo>
                  <a:pt x="0" y="637"/>
                </a:lnTo>
                <a:cubicBezTo>
                  <a:pt x="0" y="285"/>
                  <a:pt x="284" y="0"/>
                  <a:pt x="637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Freeform 68">
            <a:extLst>
              <a:ext uri="{FF2B5EF4-FFF2-40B4-BE49-F238E27FC236}">
                <a16:creationId xmlns:a16="http://schemas.microsoft.com/office/drawing/2014/main" id="{F3128481-5D57-4E94-913E-B75F33046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571" y="1084672"/>
            <a:ext cx="620093" cy="620093"/>
          </a:xfrm>
          <a:custGeom>
            <a:avLst/>
            <a:gdLst>
              <a:gd name="T0" fmla="*/ 663 w 1326"/>
              <a:gd name="T1" fmla="*/ 51 h 1326"/>
              <a:gd name="T2" fmla="*/ 663 w 1326"/>
              <a:gd name="T3" fmla="*/ 51 h 1326"/>
              <a:gd name="T4" fmla="*/ 51 w 1326"/>
              <a:gd name="T5" fmla="*/ 663 h 1326"/>
              <a:gd name="T6" fmla="*/ 51 w 1326"/>
              <a:gd name="T7" fmla="*/ 663 h 1326"/>
              <a:gd name="T8" fmla="*/ 663 w 1326"/>
              <a:gd name="T9" fmla="*/ 1274 h 1326"/>
              <a:gd name="T10" fmla="*/ 663 w 1326"/>
              <a:gd name="T11" fmla="*/ 1274 h 1326"/>
              <a:gd name="T12" fmla="*/ 1274 w 1326"/>
              <a:gd name="T13" fmla="*/ 663 h 1326"/>
              <a:gd name="T14" fmla="*/ 1274 w 1326"/>
              <a:gd name="T15" fmla="*/ 663 h 1326"/>
              <a:gd name="T16" fmla="*/ 663 w 1326"/>
              <a:gd name="T17" fmla="*/ 51 h 1326"/>
              <a:gd name="T18" fmla="*/ 663 w 1326"/>
              <a:gd name="T19" fmla="*/ 1325 h 1326"/>
              <a:gd name="T20" fmla="*/ 663 w 1326"/>
              <a:gd name="T21" fmla="*/ 1325 h 1326"/>
              <a:gd name="T22" fmla="*/ 0 w 1326"/>
              <a:gd name="T23" fmla="*/ 663 h 1326"/>
              <a:gd name="T24" fmla="*/ 0 w 1326"/>
              <a:gd name="T25" fmla="*/ 663 h 1326"/>
              <a:gd name="T26" fmla="*/ 663 w 1326"/>
              <a:gd name="T27" fmla="*/ 0 h 1326"/>
              <a:gd name="T28" fmla="*/ 663 w 1326"/>
              <a:gd name="T29" fmla="*/ 0 h 1326"/>
              <a:gd name="T30" fmla="*/ 1325 w 1326"/>
              <a:gd name="T31" fmla="*/ 663 h 1326"/>
              <a:gd name="T32" fmla="*/ 1325 w 1326"/>
              <a:gd name="T33" fmla="*/ 663 h 1326"/>
              <a:gd name="T34" fmla="*/ 663 w 1326"/>
              <a:gd name="T35" fmla="*/ 1325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26" h="1326">
                <a:moveTo>
                  <a:pt x="663" y="51"/>
                </a:moveTo>
                <a:lnTo>
                  <a:pt x="663" y="51"/>
                </a:lnTo>
                <a:cubicBezTo>
                  <a:pt x="325" y="51"/>
                  <a:pt x="51" y="326"/>
                  <a:pt x="51" y="663"/>
                </a:cubicBezTo>
                <a:lnTo>
                  <a:pt x="51" y="663"/>
                </a:lnTo>
                <a:cubicBezTo>
                  <a:pt x="51" y="1000"/>
                  <a:pt x="325" y="1274"/>
                  <a:pt x="663" y="1274"/>
                </a:cubicBezTo>
                <a:lnTo>
                  <a:pt x="663" y="1274"/>
                </a:lnTo>
                <a:cubicBezTo>
                  <a:pt x="1000" y="1274"/>
                  <a:pt x="1274" y="1000"/>
                  <a:pt x="1274" y="663"/>
                </a:cubicBezTo>
                <a:lnTo>
                  <a:pt x="1274" y="663"/>
                </a:lnTo>
                <a:cubicBezTo>
                  <a:pt x="1274" y="326"/>
                  <a:pt x="1000" y="51"/>
                  <a:pt x="663" y="51"/>
                </a:cubicBezTo>
                <a:close/>
                <a:moveTo>
                  <a:pt x="663" y="1325"/>
                </a:moveTo>
                <a:lnTo>
                  <a:pt x="663" y="1325"/>
                </a:lnTo>
                <a:cubicBezTo>
                  <a:pt x="297" y="1325"/>
                  <a:pt x="0" y="1028"/>
                  <a:pt x="0" y="663"/>
                </a:cubicBezTo>
                <a:lnTo>
                  <a:pt x="0" y="663"/>
                </a:lnTo>
                <a:cubicBezTo>
                  <a:pt x="0" y="297"/>
                  <a:pt x="297" y="0"/>
                  <a:pt x="663" y="0"/>
                </a:cubicBezTo>
                <a:lnTo>
                  <a:pt x="663" y="0"/>
                </a:lnTo>
                <a:cubicBezTo>
                  <a:pt x="1028" y="0"/>
                  <a:pt x="1325" y="297"/>
                  <a:pt x="1325" y="663"/>
                </a:cubicBezTo>
                <a:lnTo>
                  <a:pt x="1325" y="663"/>
                </a:lnTo>
                <a:cubicBezTo>
                  <a:pt x="1325" y="1028"/>
                  <a:pt x="1028" y="1325"/>
                  <a:pt x="663" y="13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Freeform 133">
            <a:extLst>
              <a:ext uri="{FF2B5EF4-FFF2-40B4-BE49-F238E27FC236}">
                <a16:creationId xmlns:a16="http://schemas.microsoft.com/office/drawing/2014/main" id="{F0D66DC2-2D0E-401E-8BF7-883C22B0D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39" y="1737547"/>
            <a:ext cx="1773718" cy="84239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CCE2A1"/>
          </a:solidFill>
          <a:ln w="76200">
            <a:solidFill>
              <a:srgbClr val="80A25D"/>
            </a:solidFill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Freeform 138">
            <a:extLst>
              <a:ext uri="{FF2B5EF4-FFF2-40B4-BE49-F238E27FC236}">
                <a16:creationId xmlns:a16="http://schemas.microsoft.com/office/drawing/2014/main" id="{A7E51B71-6CB3-4EDC-897B-672EACAFE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097" y="1094974"/>
            <a:ext cx="595371" cy="595370"/>
          </a:xfrm>
          <a:custGeom>
            <a:avLst/>
            <a:gdLst>
              <a:gd name="T0" fmla="*/ 636 w 1275"/>
              <a:gd name="T1" fmla="*/ 0 h 1275"/>
              <a:gd name="T2" fmla="*/ 636 w 1275"/>
              <a:gd name="T3" fmla="*/ 0 h 1275"/>
              <a:gd name="T4" fmla="*/ 1274 w 1275"/>
              <a:gd name="T5" fmla="*/ 637 h 1275"/>
              <a:gd name="T6" fmla="*/ 1274 w 1275"/>
              <a:gd name="T7" fmla="*/ 637 h 1275"/>
              <a:gd name="T8" fmla="*/ 636 w 1275"/>
              <a:gd name="T9" fmla="*/ 1274 h 1275"/>
              <a:gd name="T10" fmla="*/ 636 w 1275"/>
              <a:gd name="T11" fmla="*/ 1274 h 1275"/>
              <a:gd name="T12" fmla="*/ 0 w 1275"/>
              <a:gd name="T13" fmla="*/ 637 h 1275"/>
              <a:gd name="T14" fmla="*/ 0 w 1275"/>
              <a:gd name="T15" fmla="*/ 637 h 1275"/>
              <a:gd name="T16" fmla="*/ 636 w 1275"/>
              <a:gd name="T17" fmla="*/ 0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5" h="1275">
                <a:moveTo>
                  <a:pt x="636" y="0"/>
                </a:moveTo>
                <a:lnTo>
                  <a:pt x="636" y="0"/>
                </a:lnTo>
                <a:cubicBezTo>
                  <a:pt x="989" y="0"/>
                  <a:pt x="1274" y="285"/>
                  <a:pt x="1274" y="637"/>
                </a:cubicBezTo>
                <a:lnTo>
                  <a:pt x="1274" y="637"/>
                </a:lnTo>
                <a:cubicBezTo>
                  <a:pt x="1274" y="988"/>
                  <a:pt x="989" y="1274"/>
                  <a:pt x="636" y="1274"/>
                </a:cubicBezTo>
                <a:lnTo>
                  <a:pt x="636" y="1274"/>
                </a:lnTo>
                <a:cubicBezTo>
                  <a:pt x="285" y="1274"/>
                  <a:pt x="0" y="988"/>
                  <a:pt x="0" y="637"/>
                </a:cubicBezTo>
                <a:lnTo>
                  <a:pt x="0" y="637"/>
                </a:lnTo>
                <a:cubicBezTo>
                  <a:pt x="0" y="285"/>
                  <a:pt x="285" y="0"/>
                  <a:pt x="636" y="0"/>
                </a:cubicBezTo>
              </a:path>
            </a:pathLst>
          </a:custGeom>
          <a:solidFill>
            <a:schemeClr val="bg1"/>
          </a:solidFill>
          <a:ln>
            <a:solidFill>
              <a:srgbClr val="D2E9A6"/>
            </a:solidFill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Freeform 139">
            <a:extLst>
              <a:ext uri="{FF2B5EF4-FFF2-40B4-BE49-F238E27FC236}">
                <a16:creationId xmlns:a16="http://schemas.microsoft.com/office/drawing/2014/main" id="{522A9BAA-4E1F-4205-9EBA-64ADCCCF2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736" y="1084672"/>
            <a:ext cx="618032" cy="620093"/>
          </a:xfrm>
          <a:custGeom>
            <a:avLst/>
            <a:gdLst>
              <a:gd name="T0" fmla="*/ 661 w 1325"/>
              <a:gd name="T1" fmla="*/ 51 h 1326"/>
              <a:gd name="T2" fmla="*/ 661 w 1325"/>
              <a:gd name="T3" fmla="*/ 51 h 1326"/>
              <a:gd name="T4" fmla="*/ 50 w 1325"/>
              <a:gd name="T5" fmla="*/ 663 h 1326"/>
              <a:gd name="T6" fmla="*/ 50 w 1325"/>
              <a:gd name="T7" fmla="*/ 663 h 1326"/>
              <a:gd name="T8" fmla="*/ 661 w 1325"/>
              <a:gd name="T9" fmla="*/ 1274 h 1326"/>
              <a:gd name="T10" fmla="*/ 661 w 1325"/>
              <a:gd name="T11" fmla="*/ 1274 h 1326"/>
              <a:gd name="T12" fmla="*/ 1273 w 1325"/>
              <a:gd name="T13" fmla="*/ 663 h 1326"/>
              <a:gd name="T14" fmla="*/ 1273 w 1325"/>
              <a:gd name="T15" fmla="*/ 663 h 1326"/>
              <a:gd name="T16" fmla="*/ 661 w 1325"/>
              <a:gd name="T17" fmla="*/ 51 h 1326"/>
              <a:gd name="T18" fmla="*/ 661 w 1325"/>
              <a:gd name="T19" fmla="*/ 1325 h 1326"/>
              <a:gd name="T20" fmla="*/ 661 w 1325"/>
              <a:gd name="T21" fmla="*/ 1325 h 1326"/>
              <a:gd name="T22" fmla="*/ 0 w 1325"/>
              <a:gd name="T23" fmla="*/ 663 h 1326"/>
              <a:gd name="T24" fmla="*/ 0 w 1325"/>
              <a:gd name="T25" fmla="*/ 663 h 1326"/>
              <a:gd name="T26" fmla="*/ 661 w 1325"/>
              <a:gd name="T27" fmla="*/ 0 h 1326"/>
              <a:gd name="T28" fmla="*/ 661 w 1325"/>
              <a:gd name="T29" fmla="*/ 0 h 1326"/>
              <a:gd name="T30" fmla="*/ 1324 w 1325"/>
              <a:gd name="T31" fmla="*/ 663 h 1326"/>
              <a:gd name="T32" fmla="*/ 1324 w 1325"/>
              <a:gd name="T33" fmla="*/ 663 h 1326"/>
              <a:gd name="T34" fmla="*/ 661 w 1325"/>
              <a:gd name="T35" fmla="*/ 1325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25" h="1326">
                <a:moveTo>
                  <a:pt x="661" y="51"/>
                </a:moveTo>
                <a:lnTo>
                  <a:pt x="661" y="51"/>
                </a:lnTo>
                <a:cubicBezTo>
                  <a:pt x="325" y="51"/>
                  <a:pt x="50" y="326"/>
                  <a:pt x="50" y="663"/>
                </a:cubicBezTo>
                <a:lnTo>
                  <a:pt x="50" y="663"/>
                </a:lnTo>
                <a:cubicBezTo>
                  <a:pt x="50" y="1000"/>
                  <a:pt x="325" y="1274"/>
                  <a:pt x="661" y="1274"/>
                </a:cubicBezTo>
                <a:lnTo>
                  <a:pt x="661" y="1274"/>
                </a:lnTo>
                <a:cubicBezTo>
                  <a:pt x="999" y="1274"/>
                  <a:pt x="1273" y="1000"/>
                  <a:pt x="1273" y="663"/>
                </a:cubicBezTo>
                <a:lnTo>
                  <a:pt x="1273" y="663"/>
                </a:lnTo>
                <a:cubicBezTo>
                  <a:pt x="1273" y="326"/>
                  <a:pt x="999" y="51"/>
                  <a:pt x="661" y="51"/>
                </a:cubicBezTo>
                <a:close/>
                <a:moveTo>
                  <a:pt x="661" y="1325"/>
                </a:moveTo>
                <a:lnTo>
                  <a:pt x="661" y="1325"/>
                </a:lnTo>
                <a:cubicBezTo>
                  <a:pt x="296" y="1325"/>
                  <a:pt x="0" y="1028"/>
                  <a:pt x="0" y="663"/>
                </a:cubicBezTo>
                <a:lnTo>
                  <a:pt x="0" y="663"/>
                </a:lnTo>
                <a:cubicBezTo>
                  <a:pt x="0" y="297"/>
                  <a:pt x="296" y="0"/>
                  <a:pt x="661" y="0"/>
                </a:cubicBezTo>
                <a:lnTo>
                  <a:pt x="661" y="0"/>
                </a:lnTo>
                <a:cubicBezTo>
                  <a:pt x="1027" y="0"/>
                  <a:pt x="1324" y="297"/>
                  <a:pt x="1324" y="663"/>
                </a:cubicBezTo>
                <a:lnTo>
                  <a:pt x="1324" y="663"/>
                </a:lnTo>
                <a:cubicBezTo>
                  <a:pt x="1324" y="1028"/>
                  <a:pt x="1027" y="1325"/>
                  <a:pt x="661" y="1325"/>
                </a:cubicBezTo>
                <a:close/>
              </a:path>
            </a:pathLst>
          </a:custGeom>
          <a:solidFill>
            <a:srgbClr val="80A25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Freeform 203">
            <a:extLst>
              <a:ext uri="{FF2B5EF4-FFF2-40B4-BE49-F238E27FC236}">
                <a16:creationId xmlns:a16="http://schemas.microsoft.com/office/drawing/2014/main" id="{E3794118-D443-4398-BC68-342ED9FF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583" y="1737547"/>
            <a:ext cx="1871987" cy="84239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CCE2A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Freeform 208">
            <a:extLst>
              <a:ext uri="{FF2B5EF4-FFF2-40B4-BE49-F238E27FC236}">
                <a16:creationId xmlns:a16="http://schemas.microsoft.com/office/drawing/2014/main" id="{B119674D-14C4-412C-914C-1E386089C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443" y="1094974"/>
            <a:ext cx="595371" cy="595370"/>
          </a:xfrm>
          <a:custGeom>
            <a:avLst/>
            <a:gdLst>
              <a:gd name="T0" fmla="*/ 637 w 1275"/>
              <a:gd name="T1" fmla="*/ 0 h 1275"/>
              <a:gd name="T2" fmla="*/ 637 w 1275"/>
              <a:gd name="T3" fmla="*/ 0 h 1275"/>
              <a:gd name="T4" fmla="*/ 1274 w 1275"/>
              <a:gd name="T5" fmla="*/ 637 h 1275"/>
              <a:gd name="T6" fmla="*/ 1274 w 1275"/>
              <a:gd name="T7" fmla="*/ 637 h 1275"/>
              <a:gd name="T8" fmla="*/ 637 w 1275"/>
              <a:gd name="T9" fmla="*/ 1274 h 1275"/>
              <a:gd name="T10" fmla="*/ 637 w 1275"/>
              <a:gd name="T11" fmla="*/ 1274 h 1275"/>
              <a:gd name="T12" fmla="*/ 0 w 1275"/>
              <a:gd name="T13" fmla="*/ 637 h 1275"/>
              <a:gd name="T14" fmla="*/ 0 w 1275"/>
              <a:gd name="T15" fmla="*/ 637 h 1275"/>
              <a:gd name="T16" fmla="*/ 637 w 1275"/>
              <a:gd name="T17" fmla="*/ 0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5" h="1275">
                <a:moveTo>
                  <a:pt x="637" y="0"/>
                </a:moveTo>
                <a:lnTo>
                  <a:pt x="637" y="0"/>
                </a:lnTo>
                <a:cubicBezTo>
                  <a:pt x="989" y="0"/>
                  <a:pt x="1274" y="285"/>
                  <a:pt x="1274" y="637"/>
                </a:cubicBezTo>
                <a:lnTo>
                  <a:pt x="1274" y="637"/>
                </a:lnTo>
                <a:cubicBezTo>
                  <a:pt x="1274" y="988"/>
                  <a:pt x="989" y="1274"/>
                  <a:pt x="637" y="1274"/>
                </a:cubicBezTo>
                <a:lnTo>
                  <a:pt x="637" y="1274"/>
                </a:lnTo>
                <a:cubicBezTo>
                  <a:pt x="285" y="1274"/>
                  <a:pt x="0" y="988"/>
                  <a:pt x="0" y="637"/>
                </a:cubicBezTo>
                <a:lnTo>
                  <a:pt x="0" y="637"/>
                </a:lnTo>
                <a:cubicBezTo>
                  <a:pt x="0" y="285"/>
                  <a:pt x="285" y="0"/>
                  <a:pt x="637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Freeform 209">
            <a:extLst>
              <a:ext uri="{FF2B5EF4-FFF2-40B4-BE49-F238E27FC236}">
                <a16:creationId xmlns:a16="http://schemas.microsoft.com/office/drawing/2014/main" id="{F619C800-0956-44B9-80DC-CE07D2CEB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081" y="1084672"/>
            <a:ext cx="620093" cy="620093"/>
          </a:xfrm>
          <a:custGeom>
            <a:avLst/>
            <a:gdLst>
              <a:gd name="T0" fmla="*/ 663 w 1327"/>
              <a:gd name="T1" fmla="*/ 51 h 1326"/>
              <a:gd name="T2" fmla="*/ 663 w 1327"/>
              <a:gd name="T3" fmla="*/ 51 h 1326"/>
              <a:gd name="T4" fmla="*/ 51 w 1327"/>
              <a:gd name="T5" fmla="*/ 663 h 1326"/>
              <a:gd name="T6" fmla="*/ 51 w 1327"/>
              <a:gd name="T7" fmla="*/ 663 h 1326"/>
              <a:gd name="T8" fmla="*/ 663 w 1327"/>
              <a:gd name="T9" fmla="*/ 1274 h 1326"/>
              <a:gd name="T10" fmla="*/ 663 w 1327"/>
              <a:gd name="T11" fmla="*/ 1274 h 1326"/>
              <a:gd name="T12" fmla="*/ 1274 w 1327"/>
              <a:gd name="T13" fmla="*/ 663 h 1326"/>
              <a:gd name="T14" fmla="*/ 1274 w 1327"/>
              <a:gd name="T15" fmla="*/ 663 h 1326"/>
              <a:gd name="T16" fmla="*/ 663 w 1327"/>
              <a:gd name="T17" fmla="*/ 51 h 1326"/>
              <a:gd name="T18" fmla="*/ 663 w 1327"/>
              <a:gd name="T19" fmla="*/ 1325 h 1326"/>
              <a:gd name="T20" fmla="*/ 663 w 1327"/>
              <a:gd name="T21" fmla="*/ 1325 h 1326"/>
              <a:gd name="T22" fmla="*/ 0 w 1327"/>
              <a:gd name="T23" fmla="*/ 663 h 1326"/>
              <a:gd name="T24" fmla="*/ 0 w 1327"/>
              <a:gd name="T25" fmla="*/ 663 h 1326"/>
              <a:gd name="T26" fmla="*/ 663 w 1327"/>
              <a:gd name="T27" fmla="*/ 0 h 1326"/>
              <a:gd name="T28" fmla="*/ 663 w 1327"/>
              <a:gd name="T29" fmla="*/ 0 h 1326"/>
              <a:gd name="T30" fmla="*/ 1326 w 1327"/>
              <a:gd name="T31" fmla="*/ 663 h 1326"/>
              <a:gd name="T32" fmla="*/ 1326 w 1327"/>
              <a:gd name="T33" fmla="*/ 663 h 1326"/>
              <a:gd name="T34" fmla="*/ 663 w 1327"/>
              <a:gd name="T35" fmla="*/ 1325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27" h="1326">
                <a:moveTo>
                  <a:pt x="663" y="51"/>
                </a:moveTo>
                <a:lnTo>
                  <a:pt x="663" y="51"/>
                </a:lnTo>
                <a:cubicBezTo>
                  <a:pt x="326" y="51"/>
                  <a:pt x="51" y="326"/>
                  <a:pt x="51" y="663"/>
                </a:cubicBezTo>
                <a:lnTo>
                  <a:pt x="51" y="663"/>
                </a:lnTo>
                <a:cubicBezTo>
                  <a:pt x="51" y="1000"/>
                  <a:pt x="326" y="1274"/>
                  <a:pt x="663" y="1274"/>
                </a:cubicBezTo>
                <a:lnTo>
                  <a:pt x="663" y="1274"/>
                </a:lnTo>
                <a:cubicBezTo>
                  <a:pt x="1000" y="1274"/>
                  <a:pt x="1274" y="1000"/>
                  <a:pt x="1274" y="663"/>
                </a:cubicBezTo>
                <a:lnTo>
                  <a:pt x="1274" y="663"/>
                </a:lnTo>
                <a:cubicBezTo>
                  <a:pt x="1274" y="326"/>
                  <a:pt x="1000" y="51"/>
                  <a:pt x="663" y="51"/>
                </a:cubicBezTo>
                <a:close/>
                <a:moveTo>
                  <a:pt x="663" y="1325"/>
                </a:moveTo>
                <a:lnTo>
                  <a:pt x="663" y="1325"/>
                </a:lnTo>
                <a:cubicBezTo>
                  <a:pt x="298" y="1325"/>
                  <a:pt x="0" y="1028"/>
                  <a:pt x="0" y="663"/>
                </a:cubicBezTo>
                <a:lnTo>
                  <a:pt x="0" y="663"/>
                </a:lnTo>
                <a:cubicBezTo>
                  <a:pt x="0" y="297"/>
                  <a:pt x="298" y="0"/>
                  <a:pt x="663" y="0"/>
                </a:cubicBezTo>
                <a:lnTo>
                  <a:pt x="663" y="0"/>
                </a:lnTo>
                <a:cubicBezTo>
                  <a:pt x="1029" y="0"/>
                  <a:pt x="1326" y="297"/>
                  <a:pt x="1326" y="663"/>
                </a:cubicBezTo>
                <a:lnTo>
                  <a:pt x="1326" y="663"/>
                </a:lnTo>
                <a:cubicBezTo>
                  <a:pt x="1326" y="1028"/>
                  <a:pt x="1029" y="1325"/>
                  <a:pt x="663" y="13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Freeform 203">
            <a:extLst>
              <a:ext uri="{FF2B5EF4-FFF2-40B4-BE49-F238E27FC236}">
                <a16:creationId xmlns:a16="http://schemas.microsoft.com/office/drawing/2014/main" id="{69B4E781-B08D-4F09-881B-3C5E30D53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102" y="1737547"/>
            <a:ext cx="2155664" cy="84239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CCE2A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Freeform 208">
            <a:extLst>
              <a:ext uri="{FF2B5EF4-FFF2-40B4-BE49-F238E27FC236}">
                <a16:creationId xmlns:a16="http://schemas.microsoft.com/office/drawing/2014/main" id="{1824B1DC-5C29-416B-8F3B-68E067ED4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4726" y="1094974"/>
            <a:ext cx="595371" cy="595370"/>
          </a:xfrm>
          <a:custGeom>
            <a:avLst/>
            <a:gdLst>
              <a:gd name="T0" fmla="*/ 637 w 1275"/>
              <a:gd name="T1" fmla="*/ 0 h 1275"/>
              <a:gd name="T2" fmla="*/ 637 w 1275"/>
              <a:gd name="T3" fmla="*/ 0 h 1275"/>
              <a:gd name="T4" fmla="*/ 1274 w 1275"/>
              <a:gd name="T5" fmla="*/ 637 h 1275"/>
              <a:gd name="T6" fmla="*/ 1274 w 1275"/>
              <a:gd name="T7" fmla="*/ 637 h 1275"/>
              <a:gd name="T8" fmla="*/ 637 w 1275"/>
              <a:gd name="T9" fmla="*/ 1274 h 1275"/>
              <a:gd name="T10" fmla="*/ 637 w 1275"/>
              <a:gd name="T11" fmla="*/ 1274 h 1275"/>
              <a:gd name="T12" fmla="*/ 0 w 1275"/>
              <a:gd name="T13" fmla="*/ 637 h 1275"/>
              <a:gd name="T14" fmla="*/ 0 w 1275"/>
              <a:gd name="T15" fmla="*/ 637 h 1275"/>
              <a:gd name="T16" fmla="*/ 637 w 1275"/>
              <a:gd name="T17" fmla="*/ 0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5" h="1275">
                <a:moveTo>
                  <a:pt x="637" y="0"/>
                </a:moveTo>
                <a:lnTo>
                  <a:pt x="637" y="0"/>
                </a:lnTo>
                <a:cubicBezTo>
                  <a:pt x="989" y="0"/>
                  <a:pt x="1274" y="285"/>
                  <a:pt x="1274" y="637"/>
                </a:cubicBezTo>
                <a:lnTo>
                  <a:pt x="1274" y="637"/>
                </a:lnTo>
                <a:cubicBezTo>
                  <a:pt x="1274" y="988"/>
                  <a:pt x="989" y="1274"/>
                  <a:pt x="637" y="1274"/>
                </a:cubicBezTo>
                <a:lnTo>
                  <a:pt x="637" y="1274"/>
                </a:lnTo>
                <a:cubicBezTo>
                  <a:pt x="285" y="1274"/>
                  <a:pt x="0" y="988"/>
                  <a:pt x="0" y="637"/>
                </a:cubicBezTo>
                <a:lnTo>
                  <a:pt x="0" y="637"/>
                </a:lnTo>
                <a:cubicBezTo>
                  <a:pt x="0" y="285"/>
                  <a:pt x="285" y="0"/>
                  <a:pt x="637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Freeform 209">
            <a:extLst>
              <a:ext uri="{FF2B5EF4-FFF2-40B4-BE49-F238E27FC236}">
                <a16:creationId xmlns:a16="http://schemas.microsoft.com/office/drawing/2014/main" id="{6F905EAF-34A2-44B0-89F7-1BCD8B66D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365" y="1084672"/>
            <a:ext cx="620093" cy="620093"/>
          </a:xfrm>
          <a:custGeom>
            <a:avLst/>
            <a:gdLst>
              <a:gd name="T0" fmla="*/ 663 w 1327"/>
              <a:gd name="T1" fmla="*/ 51 h 1326"/>
              <a:gd name="T2" fmla="*/ 663 w 1327"/>
              <a:gd name="T3" fmla="*/ 51 h 1326"/>
              <a:gd name="T4" fmla="*/ 51 w 1327"/>
              <a:gd name="T5" fmla="*/ 663 h 1326"/>
              <a:gd name="T6" fmla="*/ 51 w 1327"/>
              <a:gd name="T7" fmla="*/ 663 h 1326"/>
              <a:gd name="T8" fmla="*/ 663 w 1327"/>
              <a:gd name="T9" fmla="*/ 1274 h 1326"/>
              <a:gd name="T10" fmla="*/ 663 w 1327"/>
              <a:gd name="T11" fmla="*/ 1274 h 1326"/>
              <a:gd name="T12" fmla="*/ 1274 w 1327"/>
              <a:gd name="T13" fmla="*/ 663 h 1326"/>
              <a:gd name="T14" fmla="*/ 1274 w 1327"/>
              <a:gd name="T15" fmla="*/ 663 h 1326"/>
              <a:gd name="T16" fmla="*/ 663 w 1327"/>
              <a:gd name="T17" fmla="*/ 51 h 1326"/>
              <a:gd name="T18" fmla="*/ 663 w 1327"/>
              <a:gd name="T19" fmla="*/ 1325 h 1326"/>
              <a:gd name="T20" fmla="*/ 663 w 1327"/>
              <a:gd name="T21" fmla="*/ 1325 h 1326"/>
              <a:gd name="T22" fmla="*/ 0 w 1327"/>
              <a:gd name="T23" fmla="*/ 663 h 1326"/>
              <a:gd name="T24" fmla="*/ 0 w 1327"/>
              <a:gd name="T25" fmla="*/ 663 h 1326"/>
              <a:gd name="T26" fmla="*/ 663 w 1327"/>
              <a:gd name="T27" fmla="*/ 0 h 1326"/>
              <a:gd name="T28" fmla="*/ 663 w 1327"/>
              <a:gd name="T29" fmla="*/ 0 h 1326"/>
              <a:gd name="T30" fmla="*/ 1326 w 1327"/>
              <a:gd name="T31" fmla="*/ 663 h 1326"/>
              <a:gd name="T32" fmla="*/ 1326 w 1327"/>
              <a:gd name="T33" fmla="*/ 663 h 1326"/>
              <a:gd name="T34" fmla="*/ 663 w 1327"/>
              <a:gd name="T35" fmla="*/ 1325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27" h="1326">
                <a:moveTo>
                  <a:pt x="663" y="51"/>
                </a:moveTo>
                <a:lnTo>
                  <a:pt x="663" y="51"/>
                </a:lnTo>
                <a:cubicBezTo>
                  <a:pt x="326" y="51"/>
                  <a:pt x="51" y="326"/>
                  <a:pt x="51" y="663"/>
                </a:cubicBezTo>
                <a:lnTo>
                  <a:pt x="51" y="663"/>
                </a:lnTo>
                <a:cubicBezTo>
                  <a:pt x="51" y="1000"/>
                  <a:pt x="326" y="1274"/>
                  <a:pt x="663" y="1274"/>
                </a:cubicBezTo>
                <a:lnTo>
                  <a:pt x="663" y="1274"/>
                </a:lnTo>
                <a:cubicBezTo>
                  <a:pt x="1000" y="1274"/>
                  <a:pt x="1274" y="1000"/>
                  <a:pt x="1274" y="663"/>
                </a:cubicBezTo>
                <a:lnTo>
                  <a:pt x="1274" y="663"/>
                </a:lnTo>
                <a:cubicBezTo>
                  <a:pt x="1274" y="326"/>
                  <a:pt x="1000" y="51"/>
                  <a:pt x="663" y="51"/>
                </a:cubicBezTo>
                <a:close/>
                <a:moveTo>
                  <a:pt x="663" y="1325"/>
                </a:moveTo>
                <a:lnTo>
                  <a:pt x="663" y="1325"/>
                </a:lnTo>
                <a:cubicBezTo>
                  <a:pt x="298" y="1325"/>
                  <a:pt x="0" y="1028"/>
                  <a:pt x="0" y="663"/>
                </a:cubicBezTo>
                <a:lnTo>
                  <a:pt x="0" y="663"/>
                </a:lnTo>
                <a:cubicBezTo>
                  <a:pt x="0" y="297"/>
                  <a:pt x="298" y="0"/>
                  <a:pt x="663" y="0"/>
                </a:cubicBezTo>
                <a:lnTo>
                  <a:pt x="663" y="0"/>
                </a:lnTo>
                <a:cubicBezTo>
                  <a:pt x="1029" y="0"/>
                  <a:pt x="1326" y="297"/>
                  <a:pt x="1326" y="663"/>
                </a:cubicBezTo>
                <a:lnTo>
                  <a:pt x="1326" y="663"/>
                </a:lnTo>
                <a:cubicBezTo>
                  <a:pt x="1326" y="1028"/>
                  <a:pt x="1029" y="1325"/>
                  <a:pt x="663" y="13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" name="TextBox 45">
            <a:extLst>
              <a:ext uri="{FF2B5EF4-FFF2-40B4-BE49-F238E27FC236}">
                <a16:creationId xmlns:a16="http://schemas.microsoft.com/office/drawing/2014/main" id="{BE100CA3-7494-4C3A-8830-1382E37C80A6}"/>
              </a:ext>
            </a:extLst>
          </p:cNvPr>
          <p:cNvSpPr txBox="1"/>
          <p:nvPr/>
        </p:nvSpPr>
        <p:spPr>
          <a:xfrm>
            <a:off x="913221" y="1876724"/>
            <a:ext cx="1853147" cy="5655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105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UVODNE </a:t>
            </a:r>
          </a:p>
          <a:p>
            <a:pPr algn="ctr"/>
            <a:r>
              <a:rPr lang="sl-SI" sz="105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AKTIVNOSTI</a:t>
            </a:r>
          </a:p>
          <a:p>
            <a:pPr algn="ctr"/>
            <a:r>
              <a:rPr lang="sl-SI" sz="975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avgust </a:t>
            </a:r>
            <a:r>
              <a:rPr lang="sl-SI" sz="80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- </a:t>
            </a:r>
            <a:r>
              <a:rPr lang="sl-SI" sz="975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november </a:t>
            </a:r>
            <a:r>
              <a:rPr lang="en-US" sz="975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202</a:t>
            </a:r>
            <a:r>
              <a:rPr lang="sl-SI" sz="975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1</a:t>
            </a:r>
            <a:endParaRPr lang="en-US" sz="975" b="1" dirty="0">
              <a:latin typeface="Segoe UI Black" panose="020B0A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TextBox 47">
            <a:extLst>
              <a:ext uri="{FF2B5EF4-FFF2-40B4-BE49-F238E27FC236}">
                <a16:creationId xmlns:a16="http://schemas.microsoft.com/office/drawing/2014/main" id="{49D1A1B4-1E5B-44AE-A015-E39E6FCCD206}"/>
              </a:ext>
            </a:extLst>
          </p:cNvPr>
          <p:cNvSpPr txBox="1"/>
          <p:nvPr/>
        </p:nvSpPr>
        <p:spPr>
          <a:xfrm>
            <a:off x="4858537" y="1836598"/>
            <a:ext cx="1732513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105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OSNUTEK</a:t>
            </a:r>
          </a:p>
          <a:p>
            <a:pPr algn="ctr"/>
            <a:r>
              <a:rPr lang="sl-SI" sz="105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OKOLJSKEGA </a:t>
            </a:r>
            <a:r>
              <a:rPr lang="sl-SI" sz="1050" b="1" dirty="0" smtClean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POROČILA</a:t>
            </a:r>
            <a:endParaRPr lang="sl-SI" sz="1050" b="1" dirty="0">
              <a:solidFill>
                <a:srgbClr val="6D6D6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TextBox 48">
            <a:extLst>
              <a:ext uri="{FF2B5EF4-FFF2-40B4-BE49-F238E27FC236}">
                <a16:creationId xmlns:a16="http://schemas.microsoft.com/office/drawing/2014/main" id="{97B8860B-3312-48A2-8C7F-FEED1C6688AE}"/>
              </a:ext>
            </a:extLst>
          </p:cNvPr>
          <p:cNvSpPr txBox="1"/>
          <p:nvPr/>
        </p:nvSpPr>
        <p:spPr>
          <a:xfrm>
            <a:off x="6804796" y="1845648"/>
            <a:ext cx="2078929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5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J</a:t>
            </a:r>
            <a:r>
              <a:rPr lang="sl-SI" sz="105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AVNA OBRAVNAVA IN </a:t>
            </a:r>
          </a:p>
          <a:p>
            <a:pPr algn="ctr"/>
            <a:r>
              <a:rPr lang="sl-SI" sz="105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DOPOLNITEV </a:t>
            </a:r>
          </a:p>
          <a:p>
            <a:pPr algn="ctr">
              <a:spcAft>
                <a:spcPts val="225"/>
              </a:spcAft>
            </a:pPr>
            <a:r>
              <a:rPr lang="sl-SI" sz="105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OKOLJSKEGA </a:t>
            </a:r>
            <a:r>
              <a:rPr lang="sl-SI" sz="1050" b="1" dirty="0" smtClean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POROČILA</a:t>
            </a:r>
            <a:endParaRPr lang="sl-SI" sz="1050" b="1" dirty="0">
              <a:solidFill>
                <a:srgbClr val="6D6D6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5" name="TextBox 50">
            <a:extLst>
              <a:ext uri="{FF2B5EF4-FFF2-40B4-BE49-F238E27FC236}">
                <a16:creationId xmlns:a16="http://schemas.microsoft.com/office/drawing/2014/main" id="{A378D757-45B2-4306-BD31-162AFABD5C10}"/>
              </a:ext>
            </a:extLst>
          </p:cNvPr>
          <p:cNvSpPr txBox="1"/>
          <p:nvPr/>
        </p:nvSpPr>
        <p:spPr>
          <a:xfrm>
            <a:off x="1090356" y="2651124"/>
            <a:ext cx="1562765" cy="56938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sl-SI" sz="1200" dirty="0">
                <a:solidFill>
                  <a:schemeClr val="tx2"/>
                </a:solidFill>
                <a:latin typeface="Segoe UI Semilight" panose="020B0402040204020203" pitchFamily="34" charset="0"/>
                <a:ea typeface="League Spartan" charset="0"/>
                <a:cs typeface="Segoe UI Semilight" panose="020B0402040204020203" pitchFamily="34" charset="0"/>
              </a:rPr>
              <a:t>Uvodni sestanek</a:t>
            </a:r>
          </a:p>
          <a:p>
            <a:endParaRPr lang="sl-SI" sz="700" dirty="0">
              <a:solidFill>
                <a:srgbClr val="6D6D6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sl-SI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Prejem dokumenta</a:t>
            </a:r>
            <a:endParaRPr lang="en-US" sz="120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6" name="Freeform 1034">
            <a:extLst>
              <a:ext uri="{FF2B5EF4-FFF2-40B4-BE49-F238E27FC236}">
                <a16:creationId xmlns:a16="http://schemas.microsoft.com/office/drawing/2014/main" id="{7BA47FF2-9845-40B0-A490-4FCC83A93D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43542" y="1257584"/>
            <a:ext cx="270150" cy="270150"/>
          </a:xfrm>
          <a:custGeom>
            <a:avLst/>
            <a:gdLst>
              <a:gd name="T0" fmla="*/ 20947437 w 290153"/>
              <a:gd name="T1" fmla="*/ 60966791 h 290152"/>
              <a:gd name="T2" fmla="*/ 41895148 w 290153"/>
              <a:gd name="T3" fmla="*/ 55253643 h 290152"/>
              <a:gd name="T4" fmla="*/ 1953829 w 290153"/>
              <a:gd name="T5" fmla="*/ 47661876 h 290152"/>
              <a:gd name="T6" fmla="*/ 4767533 w 290153"/>
              <a:gd name="T7" fmla="*/ 53375016 h 290152"/>
              <a:gd name="T8" fmla="*/ 60966886 w 290153"/>
              <a:gd name="T9" fmla="*/ 50479660 h 290152"/>
              <a:gd name="T10" fmla="*/ 1953829 w 290153"/>
              <a:gd name="T11" fmla="*/ 47661876 h 290152"/>
              <a:gd name="T12" fmla="*/ 52681382 w 290153"/>
              <a:gd name="T13" fmla="*/ 38113832 h 290152"/>
              <a:gd name="T14" fmla="*/ 60966886 w 290153"/>
              <a:gd name="T15" fmla="*/ 29896602 h 290152"/>
              <a:gd name="T16" fmla="*/ 33684088 w 290153"/>
              <a:gd name="T17" fmla="*/ 25509295 h 290152"/>
              <a:gd name="T18" fmla="*/ 42283252 w 290153"/>
              <a:gd name="T19" fmla="*/ 37985822 h 290152"/>
              <a:gd name="T20" fmla="*/ 52681382 w 290153"/>
              <a:gd name="T21" fmla="*/ 19644127 h 290152"/>
              <a:gd name="T22" fmla="*/ 60966886 w 290153"/>
              <a:gd name="T23" fmla="*/ 27939797 h 290152"/>
              <a:gd name="T24" fmla="*/ 52681382 w 290153"/>
              <a:gd name="T25" fmla="*/ 19644127 h 290152"/>
              <a:gd name="T26" fmla="*/ 9528306 w 290153"/>
              <a:gd name="T27" fmla="*/ 29953634 h 290152"/>
              <a:gd name="T28" fmla="*/ 22739430 w 290153"/>
              <a:gd name="T29" fmla="*/ 37985822 h 290152"/>
              <a:gd name="T30" fmla="*/ 16798059 w 290153"/>
              <a:gd name="T31" fmla="*/ 19504764 h 290152"/>
              <a:gd name="T32" fmla="*/ 28034182 w 290153"/>
              <a:gd name="T33" fmla="*/ 16831035 h 290152"/>
              <a:gd name="T34" fmla="*/ 32477052 w 290153"/>
              <a:gd name="T35" fmla="*/ 16831035 h 290152"/>
              <a:gd name="T36" fmla="*/ 30216784 w 290153"/>
              <a:gd name="T37" fmla="*/ 12737749 h 290152"/>
              <a:gd name="T38" fmla="*/ 30216784 w 290153"/>
              <a:gd name="T39" fmla="*/ 20922938 h 290152"/>
              <a:gd name="T40" fmla="*/ 30216784 w 290153"/>
              <a:gd name="T41" fmla="*/ 12737749 h 290152"/>
              <a:gd name="T42" fmla="*/ 52681382 w 290153"/>
              <a:gd name="T43" fmla="*/ 17765495 h 290152"/>
              <a:gd name="T44" fmla="*/ 60966886 w 290153"/>
              <a:gd name="T45" fmla="*/ 9469542 h 290152"/>
              <a:gd name="T46" fmla="*/ 9528306 w 290153"/>
              <a:gd name="T47" fmla="*/ 9445023 h 290152"/>
              <a:gd name="T48" fmla="*/ 16016596 w 290153"/>
              <a:gd name="T49" fmla="*/ 17243235 h 290152"/>
              <a:gd name="T50" fmla="*/ 27351872 w 290153"/>
              <a:gd name="T51" fmla="*/ 31357837 h 290152"/>
              <a:gd name="T52" fmla="*/ 34544077 w 290153"/>
              <a:gd name="T53" fmla="*/ 23325608 h 290152"/>
              <a:gd name="T54" fmla="*/ 43221520 w 290153"/>
              <a:gd name="T55" fmla="*/ 9445023 h 290152"/>
              <a:gd name="T56" fmla="*/ 8589351 w 290153"/>
              <a:gd name="T57" fmla="*/ 7574355 h 290152"/>
              <a:gd name="T58" fmla="*/ 45019651 w 290153"/>
              <a:gd name="T59" fmla="*/ 8509747 h 290152"/>
              <a:gd name="T60" fmla="*/ 44159556 w 290153"/>
              <a:gd name="T61" fmla="*/ 39857490 h 290152"/>
              <a:gd name="T62" fmla="*/ 7573433 w 290153"/>
              <a:gd name="T63" fmla="*/ 38921725 h 290152"/>
              <a:gd name="T64" fmla="*/ 8589351 w 290153"/>
              <a:gd name="T65" fmla="*/ 7574355 h 290152"/>
              <a:gd name="T66" fmla="*/ 1953829 w 290153"/>
              <a:gd name="T67" fmla="*/ 4695766 h 290152"/>
              <a:gd name="T68" fmla="*/ 60966886 w 290153"/>
              <a:gd name="T69" fmla="*/ 45783705 h 290152"/>
              <a:gd name="T70" fmla="*/ 51743497 w 290153"/>
              <a:gd name="T71" fmla="*/ 39992226 h 290152"/>
              <a:gd name="T72" fmla="*/ 50805558 w 290153"/>
              <a:gd name="T73" fmla="*/ 8530455 h 290152"/>
              <a:gd name="T74" fmla="*/ 60966886 w 290153"/>
              <a:gd name="T75" fmla="*/ 7592014 h 290152"/>
              <a:gd name="T76" fmla="*/ 58074782 w 290153"/>
              <a:gd name="T77" fmla="*/ 1878494 h 290152"/>
              <a:gd name="T78" fmla="*/ 4767533 w 290153"/>
              <a:gd name="T79" fmla="*/ 0 h 290152"/>
              <a:gd name="T80" fmla="*/ 62920713 w 290153"/>
              <a:gd name="T81" fmla="*/ 4695766 h 290152"/>
              <a:gd name="T82" fmla="*/ 58074782 w 290153"/>
              <a:gd name="T83" fmla="*/ 55253643 h 290152"/>
              <a:gd name="T84" fmla="*/ 43849164 w 290153"/>
              <a:gd name="T85" fmla="*/ 60966791 h 290152"/>
              <a:gd name="T86" fmla="*/ 51430826 w 290153"/>
              <a:gd name="T87" fmla="*/ 61905742 h 290152"/>
              <a:gd name="T88" fmla="*/ 12349712 w 290153"/>
              <a:gd name="T89" fmla="*/ 62923024 h 290152"/>
              <a:gd name="T90" fmla="*/ 12349712 w 290153"/>
              <a:gd name="T91" fmla="*/ 60966791 h 290152"/>
              <a:gd name="T92" fmla="*/ 18993374 w 290153"/>
              <a:gd name="T93" fmla="*/ 55253643 h 290152"/>
              <a:gd name="T94" fmla="*/ 0 w 290153"/>
              <a:gd name="T95" fmla="*/ 50479660 h 290152"/>
              <a:gd name="T96" fmla="*/ 4767533 w 290153"/>
              <a:gd name="T97" fmla="*/ 0 h 29015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90153" h="290152">
                <a:moveTo>
                  <a:pt x="96597" y="254786"/>
                </a:moveTo>
                <a:lnTo>
                  <a:pt x="96597" y="281130"/>
                </a:lnTo>
                <a:lnTo>
                  <a:pt x="193195" y="281130"/>
                </a:lnTo>
                <a:lnTo>
                  <a:pt x="193195" y="254786"/>
                </a:lnTo>
                <a:lnTo>
                  <a:pt x="96597" y="254786"/>
                </a:lnTo>
                <a:close/>
                <a:moveTo>
                  <a:pt x="9011" y="219780"/>
                </a:moveTo>
                <a:lnTo>
                  <a:pt x="9011" y="232772"/>
                </a:lnTo>
                <a:cubicBezTo>
                  <a:pt x="9011" y="240350"/>
                  <a:pt x="14778" y="246124"/>
                  <a:pt x="21987" y="246124"/>
                </a:cubicBezTo>
                <a:lnTo>
                  <a:pt x="267806" y="246124"/>
                </a:lnTo>
                <a:cubicBezTo>
                  <a:pt x="275014" y="246124"/>
                  <a:pt x="281142" y="240350"/>
                  <a:pt x="281142" y="232772"/>
                </a:cubicBezTo>
                <a:lnTo>
                  <a:pt x="281142" y="219780"/>
                </a:lnTo>
                <a:lnTo>
                  <a:pt x="9011" y="219780"/>
                </a:lnTo>
                <a:close/>
                <a:moveTo>
                  <a:pt x="242935" y="137859"/>
                </a:moveTo>
                <a:lnTo>
                  <a:pt x="242935" y="175752"/>
                </a:lnTo>
                <a:lnTo>
                  <a:pt x="281142" y="175752"/>
                </a:lnTo>
                <a:lnTo>
                  <a:pt x="281142" y="137859"/>
                </a:lnTo>
                <a:lnTo>
                  <a:pt x="242935" y="137859"/>
                </a:lnTo>
                <a:close/>
                <a:moveTo>
                  <a:pt x="155331" y="117628"/>
                </a:moveTo>
                <a:lnTo>
                  <a:pt x="115676" y="175161"/>
                </a:lnTo>
                <a:lnTo>
                  <a:pt x="194985" y="175161"/>
                </a:lnTo>
                <a:lnTo>
                  <a:pt x="155331" y="117628"/>
                </a:lnTo>
                <a:close/>
                <a:moveTo>
                  <a:pt x="242935" y="90583"/>
                </a:moveTo>
                <a:lnTo>
                  <a:pt x="242935" y="128836"/>
                </a:lnTo>
                <a:lnTo>
                  <a:pt x="281142" y="128836"/>
                </a:lnTo>
                <a:lnTo>
                  <a:pt x="281142" y="90583"/>
                </a:lnTo>
                <a:lnTo>
                  <a:pt x="242935" y="90583"/>
                </a:lnTo>
                <a:close/>
                <a:moveTo>
                  <a:pt x="77463" y="89941"/>
                </a:moveTo>
                <a:lnTo>
                  <a:pt x="43937" y="138124"/>
                </a:lnTo>
                <a:lnTo>
                  <a:pt x="43937" y="175161"/>
                </a:lnTo>
                <a:lnTo>
                  <a:pt x="104861" y="175161"/>
                </a:lnTo>
                <a:lnTo>
                  <a:pt x="120723" y="152148"/>
                </a:lnTo>
                <a:lnTo>
                  <a:pt x="77463" y="89941"/>
                </a:lnTo>
                <a:close/>
                <a:moveTo>
                  <a:pt x="139341" y="67284"/>
                </a:moveTo>
                <a:cubicBezTo>
                  <a:pt x="133949" y="67284"/>
                  <a:pt x="129277" y="71913"/>
                  <a:pt x="129277" y="77610"/>
                </a:cubicBezTo>
                <a:cubicBezTo>
                  <a:pt x="129277" y="82951"/>
                  <a:pt x="133949" y="87580"/>
                  <a:pt x="139341" y="87580"/>
                </a:cubicBezTo>
                <a:cubicBezTo>
                  <a:pt x="145092" y="87580"/>
                  <a:pt x="149764" y="82951"/>
                  <a:pt x="149764" y="77610"/>
                </a:cubicBezTo>
                <a:cubicBezTo>
                  <a:pt x="149764" y="71913"/>
                  <a:pt x="145092" y="67284"/>
                  <a:pt x="139341" y="67284"/>
                </a:cubicBezTo>
                <a:close/>
                <a:moveTo>
                  <a:pt x="139341" y="58738"/>
                </a:moveTo>
                <a:cubicBezTo>
                  <a:pt x="150124" y="58738"/>
                  <a:pt x="158391" y="67284"/>
                  <a:pt x="158391" y="77610"/>
                </a:cubicBezTo>
                <a:cubicBezTo>
                  <a:pt x="158391" y="87936"/>
                  <a:pt x="150124" y="96482"/>
                  <a:pt x="139341" y="96482"/>
                </a:cubicBezTo>
                <a:cubicBezTo>
                  <a:pt x="129277" y="96482"/>
                  <a:pt x="120650" y="87936"/>
                  <a:pt x="120650" y="77610"/>
                </a:cubicBezTo>
                <a:cubicBezTo>
                  <a:pt x="120650" y="67284"/>
                  <a:pt x="129277" y="58738"/>
                  <a:pt x="139341" y="58738"/>
                </a:cubicBezTo>
                <a:close/>
                <a:moveTo>
                  <a:pt x="242935" y="43667"/>
                </a:moveTo>
                <a:lnTo>
                  <a:pt x="242935" y="81921"/>
                </a:lnTo>
                <a:lnTo>
                  <a:pt x="281142" y="81921"/>
                </a:lnTo>
                <a:lnTo>
                  <a:pt x="281142" y="43667"/>
                </a:lnTo>
                <a:lnTo>
                  <a:pt x="242935" y="43667"/>
                </a:lnTo>
                <a:close/>
                <a:moveTo>
                  <a:pt x="43937" y="43555"/>
                </a:moveTo>
                <a:lnTo>
                  <a:pt x="43937" y="122662"/>
                </a:lnTo>
                <a:lnTo>
                  <a:pt x="73858" y="79513"/>
                </a:lnTo>
                <a:cubicBezTo>
                  <a:pt x="75300" y="76996"/>
                  <a:pt x="79626" y="76996"/>
                  <a:pt x="81068" y="79513"/>
                </a:cubicBezTo>
                <a:lnTo>
                  <a:pt x="126131" y="144597"/>
                </a:lnTo>
                <a:lnTo>
                  <a:pt x="151726" y="107560"/>
                </a:lnTo>
                <a:cubicBezTo>
                  <a:pt x="153528" y="105043"/>
                  <a:pt x="157494" y="105043"/>
                  <a:pt x="159296" y="107560"/>
                </a:cubicBezTo>
                <a:lnTo>
                  <a:pt x="199311" y="165452"/>
                </a:lnTo>
                <a:lnTo>
                  <a:pt x="199311" y="43555"/>
                </a:lnTo>
                <a:lnTo>
                  <a:pt x="43937" y="43555"/>
                </a:lnTo>
                <a:close/>
                <a:moveTo>
                  <a:pt x="39611" y="34925"/>
                </a:moveTo>
                <a:lnTo>
                  <a:pt x="203637" y="34925"/>
                </a:lnTo>
                <a:cubicBezTo>
                  <a:pt x="205800" y="34925"/>
                  <a:pt x="207603" y="36723"/>
                  <a:pt x="207603" y="39240"/>
                </a:cubicBezTo>
                <a:lnTo>
                  <a:pt x="207603" y="179476"/>
                </a:lnTo>
                <a:cubicBezTo>
                  <a:pt x="207603" y="181993"/>
                  <a:pt x="205800" y="183791"/>
                  <a:pt x="203637" y="183791"/>
                </a:cubicBezTo>
                <a:lnTo>
                  <a:pt x="39611" y="183791"/>
                </a:lnTo>
                <a:cubicBezTo>
                  <a:pt x="37088" y="183791"/>
                  <a:pt x="34925" y="181993"/>
                  <a:pt x="34925" y="179476"/>
                </a:cubicBezTo>
                <a:lnTo>
                  <a:pt x="34925" y="39240"/>
                </a:lnTo>
                <a:cubicBezTo>
                  <a:pt x="34925" y="36723"/>
                  <a:pt x="37088" y="34925"/>
                  <a:pt x="39611" y="34925"/>
                </a:cubicBezTo>
                <a:close/>
                <a:moveTo>
                  <a:pt x="21987" y="8661"/>
                </a:moveTo>
                <a:cubicBezTo>
                  <a:pt x="14778" y="8661"/>
                  <a:pt x="9011" y="14435"/>
                  <a:pt x="9011" y="21653"/>
                </a:cubicBezTo>
                <a:lnTo>
                  <a:pt x="9011" y="211118"/>
                </a:lnTo>
                <a:lnTo>
                  <a:pt x="281142" y="211118"/>
                </a:lnTo>
                <a:lnTo>
                  <a:pt x="281142" y="184413"/>
                </a:lnTo>
                <a:lnTo>
                  <a:pt x="238610" y="184413"/>
                </a:lnTo>
                <a:cubicBezTo>
                  <a:pt x="236087" y="184413"/>
                  <a:pt x="234285" y="182608"/>
                  <a:pt x="234285" y="180082"/>
                </a:cubicBezTo>
                <a:lnTo>
                  <a:pt x="234285" y="39336"/>
                </a:lnTo>
                <a:cubicBezTo>
                  <a:pt x="234285" y="36810"/>
                  <a:pt x="236087" y="35006"/>
                  <a:pt x="238610" y="35006"/>
                </a:cubicBezTo>
                <a:lnTo>
                  <a:pt x="281142" y="35006"/>
                </a:lnTo>
                <a:lnTo>
                  <a:pt x="281142" y="21653"/>
                </a:lnTo>
                <a:cubicBezTo>
                  <a:pt x="281142" y="14435"/>
                  <a:pt x="275014" y="8661"/>
                  <a:pt x="267806" y="8661"/>
                </a:cubicBezTo>
                <a:lnTo>
                  <a:pt x="21987" y="8661"/>
                </a:lnTo>
                <a:close/>
                <a:moveTo>
                  <a:pt x="21987" y="0"/>
                </a:moveTo>
                <a:lnTo>
                  <a:pt x="267806" y="0"/>
                </a:lnTo>
                <a:cubicBezTo>
                  <a:pt x="280060" y="0"/>
                  <a:pt x="290153" y="9744"/>
                  <a:pt x="290153" y="21653"/>
                </a:cubicBezTo>
                <a:lnTo>
                  <a:pt x="290153" y="232772"/>
                </a:lnTo>
                <a:cubicBezTo>
                  <a:pt x="290153" y="245042"/>
                  <a:pt x="280060" y="254786"/>
                  <a:pt x="267806" y="254786"/>
                </a:cubicBezTo>
                <a:lnTo>
                  <a:pt x="202206" y="254786"/>
                </a:lnTo>
                <a:lnTo>
                  <a:pt x="202206" y="281130"/>
                </a:lnTo>
                <a:lnTo>
                  <a:pt x="232843" y="281130"/>
                </a:lnTo>
                <a:cubicBezTo>
                  <a:pt x="235006" y="281130"/>
                  <a:pt x="237168" y="283296"/>
                  <a:pt x="237168" y="285461"/>
                </a:cubicBezTo>
                <a:cubicBezTo>
                  <a:pt x="237168" y="288348"/>
                  <a:pt x="235006" y="290152"/>
                  <a:pt x="232843" y="290152"/>
                </a:cubicBezTo>
                <a:lnTo>
                  <a:pt x="56949" y="290152"/>
                </a:lnTo>
                <a:cubicBezTo>
                  <a:pt x="54786" y="290152"/>
                  <a:pt x="52624" y="288348"/>
                  <a:pt x="52624" y="285461"/>
                </a:cubicBezTo>
                <a:cubicBezTo>
                  <a:pt x="52624" y="283296"/>
                  <a:pt x="54786" y="281130"/>
                  <a:pt x="56949" y="281130"/>
                </a:cubicBezTo>
                <a:lnTo>
                  <a:pt x="87586" y="281130"/>
                </a:lnTo>
                <a:lnTo>
                  <a:pt x="87586" y="254786"/>
                </a:lnTo>
                <a:lnTo>
                  <a:pt x="21987" y="254786"/>
                </a:lnTo>
                <a:cubicBezTo>
                  <a:pt x="9732" y="254786"/>
                  <a:pt x="0" y="245042"/>
                  <a:pt x="0" y="232772"/>
                </a:cubicBezTo>
                <a:lnTo>
                  <a:pt x="0" y="21653"/>
                </a:lnTo>
                <a:cubicBezTo>
                  <a:pt x="0" y="9744"/>
                  <a:pt x="9732" y="0"/>
                  <a:pt x="21987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80A25D"/>
            </a:solidFill>
          </a:ln>
          <a:effectLst/>
        </p:spPr>
        <p:txBody>
          <a:bodyPr anchor="ctr"/>
          <a:lstStyle/>
          <a:p>
            <a:endParaRPr lang="en-US" sz="675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7" name="Freeform 1033">
            <a:extLst>
              <a:ext uri="{FF2B5EF4-FFF2-40B4-BE49-F238E27FC236}">
                <a16:creationId xmlns:a16="http://schemas.microsoft.com/office/drawing/2014/main" id="{4A9AE93F-9365-4C1E-942E-5221878EBF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03677" y="1276299"/>
            <a:ext cx="270149" cy="232720"/>
          </a:xfrm>
          <a:custGeom>
            <a:avLst/>
            <a:gdLst>
              <a:gd name="T0" fmla="*/ 44610316 w 290152"/>
              <a:gd name="T1" fmla="*/ 43543067 h 250467"/>
              <a:gd name="T2" fmla="*/ 24261540 w 290152"/>
              <a:gd name="T3" fmla="*/ 43543067 h 250467"/>
              <a:gd name="T4" fmla="*/ 5869932 w 290152"/>
              <a:gd name="T5" fmla="*/ 51582464 h 250467"/>
              <a:gd name="T6" fmla="*/ 1956269 w 290152"/>
              <a:gd name="T7" fmla="*/ 47601133 h 250467"/>
              <a:gd name="T8" fmla="*/ 62923742 w 290152"/>
              <a:gd name="T9" fmla="*/ 47601133 h 250467"/>
              <a:gd name="T10" fmla="*/ 47641867 w 290152"/>
              <a:gd name="T11" fmla="*/ 25353693 h 250467"/>
              <a:gd name="T12" fmla="*/ 49881259 w 290152"/>
              <a:gd name="T13" fmla="*/ 29422458 h 250467"/>
              <a:gd name="T14" fmla="*/ 46911515 w 290152"/>
              <a:gd name="T15" fmla="*/ 19215497 h 250467"/>
              <a:gd name="T16" fmla="*/ 43498583 w 290152"/>
              <a:gd name="T17" fmla="*/ 23229919 h 250467"/>
              <a:gd name="T18" fmla="*/ 43498583 w 290152"/>
              <a:gd name="T19" fmla="*/ 27630461 h 250467"/>
              <a:gd name="T20" fmla="*/ 46989349 w 290152"/>
              <a:gd name="T21" fmla="*/ 31645088 h 250467"/>
              <a:gd name="T22" fmla="*/ 52263952 w 290152"/>
              <a:gd name="T23" fmla="*/ 31953782 h 250467"/>
              <a:gd name="T24" fmla="*/ 56297327 w 290152"/>
              <a:gd name="T25" fmla="*/ 28479865 h 250467"/>
              <a:gd name="T26" fmla="*/ 57460822 w 290152"/>
              <a:gd name="T27" fmla="*/ 23847895 h 250467"/>
              <a:gd name="T28" fmla="*/ 54125420 w 290152"/>
              <a:gd name="T29" fmla="*/ 19138185 h 250467"/>
              <a:gd name="T30" fmla="*/ 48075059 w 290152"/>
              <a:gd name="T31" fmla="*/ 13116259 h 250467"/>
              <a:gd name="T32" fmla="*/ 57383023 w 290152"/>
              <a:gd name="T33" fmla="*/ 15278161 h 250467"/>
              <a:gd name="T34" fmla="*/ 62424996 w 290152"/>
              <a:gd name="T35" fmla="*/ 23384395 h 250467"/>
              <a:gd name="T36" fmla="*/ 60253274 w 290152"/>
              <a:gd name="T37" fmla="*/ 32726172 h 250467"/>
              <a:gd name="T38" fmla="*/ 52108465 w 290152"/>
              <a:gd name="T39" fmla="*/ 37744348 h 250467"/>
              <a:gd name="T40" fmla="*/ 43886513 w 290152"/>
              <a:gd name="T41" fmla="*/ 35582449 h 250467"/>
              <a:gd name="T42" fmla="*/ 38456736 w 290152"/>
              <a:gd name="T43" fmla="*/ 28248191 h 250467"/>
              <a:gd name="T44" fmla="*/ 41947443 w 290152"/>
              <a:gd name="T45" fmla="*/ 22072019 h 250467"/>
              <a:gd name="T46" fmla="*/ 46756691 w 290152"/>
              <a:gd name="T47" fmla="*/ 17285472 h 250467"/>
              <a:gd name="T48" fmla="*/ 25916885 w 290152"/>
              <a:gd name="T49" fmla="*/ 18271320 h 250467"/>
              <a:gd name="T50" fmla="*/ 18590774 w 290152"/>
              <a:gd name="T51" fmla="*/ 9155015 h 250467"/>
              <a:gd name="T52" fmla="*/ 49922188 w 290152"/>
              <a:gd name="T53" fmla="*/ 8929091 h 250467"/>
              <a:gd name="T54" fmla="*/ 17262916 w 290152"/>
              <a:gd name="T55" fmla="*/ 1846001 h 250467"/>
              <a:gd name="T56" fmla="*/ 9060858 w 290152"/>
              <a:gd name="T57" fmla="*/ 4692919 h 250467"/>
              <a:gd name="T58" fmla="*/ 3514646 w 290152"/>
              <a:gd name="T59" fmla="*/ 11155311 h 250467"/>
              <a:gd name="T60" fmla="*/ 1952567 w 290152"/>
              <a:gd name="T61" fmla="*/ 19540754 h 250467"/>
              <a:gd name="T62" fmla="*/ 4843141 w 290152"/>
              <a:gd name="T63" fmla="*/ 27618573 h 250467"/>
              <a:gd name="T64" fmla="*/ 11404611 w 290152"/>
              <a:gd name="T65" fmla="*/ 33080833 h 250467"/>
              <a:gd name="T66" fmla="*/ 17341043 w 290152"/>
              <a:gd name="T67" fmla="*/ 34696634 h 250467"/>
              <a:gd name="T68" fmla="*/ 25855195 w 290152"/>
              <a:gd name="T69" fmla="*/ 33157754 h 250467"/>
              <a:gd name="T70" fmla="*/ 32416445 w 290152"/>
              <a:gd name="T71" fmla="*/ 27541718 h 250467"/>
              <a:gd name="T72" fmla="*/ 35306984 w 290152"/>
              <a:gd name="T73" fmla="*/ 19463671 h 250467"/>
              <a:gd name="T74" fmla="*/ 33666187 w 290152"/>
              <a:gd name="T75" fmla="*/ 11078074 h 250467"/>
              <a:gd name="T76" fmla="*/ 28042323 w 290152"/>
              <a:gd name="T77" fmla="*/ 4538860 h 250467"/>
              <a:gd name="T78" fmla="*/ 19840519 w 290152"/>
              <a:gd name="T79" fmla="*/ 1769704 h 250467"/>
              <a:gd name="T80" fmla="*/ 37707911 w 290152"/>
              <a:gd name="T81" fmla="*/ 5873922 h 250467"/>
              <a:gd name="T82" fmla="*/ 19918687 w 290152"/>
              <a:gd name="T83" fmla="*/ 0 h 250467"/>
              <a:gd name="T84" fmla="*/ 28979629 w 290152"/>
              <a:gd name="T85" fmla="*/ 3077794 h 250467"/>
              <a:gd name="T86" fmla="*/ 32807044 w 290152"/>
              <a:gd name="T87" fmla="*/ 7154649 h 250467"/>
              <a:gd name="T88" fmla="*/ 33744834 w 290152"/>
              <a:gd name="T89" fmla="*/ 15155629 h 250467"/>
              <a:gd name="T90" fmla="*/ 33275795 w 290152"/>
              <a:gd name="T91" fmla="*/ 23002722 h 250467"/>
              <a:gd name="T92" fmla="*/ 31479527 w 290152"/>
              <a:gd name="T93" fmla="*/ 29157210 h 250467"/>
              <a:gd name="T94" fmla="*/ 26714463 w 290152"/>
              <a:gd name="T95" fmla="*/ 34696634 h 250467"/>
              <a:gd name="T96" fmla="*/ 17262916 w 290152"/>
              <a:gd name="T97" fmla="*/ 36542700 h 250467"/>
              <a:gd name="T98" fmla="*/ 8124061 w 290152"/>
              <a:gd name="T99" fmla="*/ 33388376 h 250467"/>
              <a:gd name="T100" fmla="*/ 3202091 w 290152"/>
              <a:gd name="T101" fmla="*/ 28541671 h 250467"/>
              <a:gd name="T102" fmla="*/ 1796166 w 290152"/>
              <a:gd name="T103" fmla="*/ 21387201 h 250467"/>
              <a:gd name="T104" fmla="*/ 2499070 w 290152"/>
              <a:gd name="T105" fmla="*/ 12693632 h 250467"/>
              <a:gd name="T106" fmla="*/ 8280430 w 290152"/>
              <a:gd name="T107" fmla="*/ 6846985 h 250467"/>
              <a:gd name="T108" fmla="*/ 13747607 w 290152"/>
              <a:gd name="T109" fmla="*/ 3769430 h 2504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0152" h="250467">
                <a:moveTo>
                  <a:pt x="205705" y="203866"/>
                </a:moveTo>
                <a:lnTo>
                  <a:pt x="167451" y="241505"/>
                </a:lnTo>
                <a:lnTo>
                  <a:pt x="262364" y="241505"/>
                </a:lnTo>
                <a:cubicBezTo>
                  <a:pt x="272830" y="241505"/>
                  <a:pt x="281491" y="233260"/>
                  <a:pt x="281491" y="222865"/>
                </a:cubicBezTo>
                <a:cubicBezTo>
                  <a:pt x="281491" y="212470"/>
                  <a:pt x="272830" y="203866"/>
                  <a:pt x="262364" y="203866"/>
                </a:cubicBezTo>
                <a:lnTo>
                  <a:pt x="205705" y="203866"/>
                </a:lnTo>
                <a:close/>
                <a:moveTo>
                  <a:pt x="158790" y="203866"/>
                </a:moveTo>
                <a:lnTo>
                  <a:pt x="120536" y="241505"/>
                </a:lnTo>
                <a:lnTo>
                  <a:pt x="155181" y="241505"/>
                </a:lnTo>
                <a:lnTo>
                  <a:pt x="193435" y="203866"/>
                </a:lnTo>
                <a:lnTo>
                  <a:pt x="158790" y="203866"/>
                </a:lnTo>
                <a:close/>
                <a:moveTo>
                  <a:pt x="111874" y="203866"/>
                </a:moveTo>
                <a:lnTo>
                  <a:pt x="73621" y="241505"/>
                </a:lnTo>
                <a:lnTo>
                  <a:pt x="107905" y="241505"/>
                </a:lnTo>
                <a:lnTo>
                  <a:pt x="146159" y="203866"/>
                </a:lnTo>
                <a:lnTo>
                  <a:pt x="111874" y="203866"/>
                </a:lnTo>
                <a:close/>
                <a:moveTo>
                  <a:pt x="64959" y="203866"/>
                </a:moveTo>
                <a:lnTo>
                  <a:pt x="27066" y="241505"/>
                </a:lnTo>
                <a:cubicBezTo>
                  <a:pt x="27427" y="241505"/>
                  <a:pt x="27427" y="241505"/>
                  <a:pt x="27788" y="241505"/>
                </a:cubicBezTo>
                <a:lnTo>
                  <a:pt x="61350" y="241505"/>
                </a:lnTo>
                <a:lnTo>
                  <a:pt x="99243" y="203866"/>
                </a:lnTo>
                <a:lnTo>
                  <a:pt x="64959" y="203866"/>
                </a:lnTo>
                <a:close/>
                <a:moveTo>
                  <a:pt x="27788" y="203866"/>
                </a:moveTo>
                <a:cubicBezTo>
                  <a:pt x="17322" y="203866"/>
                  <a:pt x="9022" y="212470"/>
                  <a:pt x="9022" y="222865"/>
                </a:cubicBezTo>
                <a:cubicBezTo>
                  <a:pt x="9022" y="229317"/>
                  <a:pt x="12270" y="235053"/>
                  <a:pt x="17683" y="238637"/>
                </a:cubicBezTo>
                <a:lnTo>
                  <a:pt x="52689" y="203866"/>
                </a:lnTo>
                <a:lnTo>
                  <a:pt x="27788" y="203866"/>
                </a:lnTo>
                <a:close/>
                <a:moveTo>
                  <a:pt x="27788" y="195263"/>
                </a:moveTo>
                <a:lnTo>
                  <a:pt x="262364" y="195263"/>
                </a:lnTo>
                <a:cubicBezTo>
                  <a:pt x="277882" y="195263"/>
                  <a:pt x="290152" y="207451"/>
                  <a:pt x="290152" y="222865"/>
                </a:cubicBezTo>
                <a:cubicBezTo>
                  <a:pt x="290152" y="237921"/>
                  <a:pt x="277882" y="250467"/>
                  <a:pt x="262364" y="250467"/>
                </a:cubicBezTo>
                <a:lnTo>
                  <a:pt x="27788" y="250467"/>
                </a:lnTo>
                <a:cubicBezTo>
                  <a:pt x="12631" y="250467"/>
                  <a:pt x="0" y="237921"/>
                  <a:pt x="0" y="222865"/>
                </a:cubicBezTo>
                <a:cubicBezTo>
                  <a:pt x="0" y="207451"/>
                  <a:pt x="12631" y="195263"/>
                  <a:pt x="27788" y="195263"/>
                </a:cubicBezTo>
                <a:close/>
                <a:moveTo>
                  <a:pt x="230010" y="108640"/>
                </a:moveTo>
                <a:cubicBezTo>
                  <a:pt x="224313" y="108640"/>
                  <a:pt x="219684" y="113312"/>
                  <a:pt x="219684" y="118704"/>
                </a:cubicBezTo>
                <a:cubicBezTo>
                  <a:pt x="219684" y="124455"/>
                  <a:pt x="224313" y="129127"/>
                  <a:pt x="230010" y="129127"/>
                </a:cubicBezTo>
                <a:cubicBezTo>
                  <a:pt x="235351" y="129127"/>
                  <a:pt x="239980" y="124455"/>
                  <a:pt x="239980" y="118704"/>
                </a:cubicBezTo>
                <a:cubicBezTo>
                  <a:pt x="239980" y="113312"/>
                  <a:pt x="235351" y="108640"/>
                  <a:pt x="230010" y="108640"/>
                </a:cubicBezTo>
                <a:close/>
                <a:moveTo>
                  <a:pt x="230010" y="100013"/>
                </a:moveTo>
                <a:cubicBezTo>
                  <a:pt x="240336" y="100013"/>
                  <a:pt x="248882" y="108280"/>
                  <a:pt x="248882" y="118704"/>
                </a:cubicBezTo>
                <a:cubicBezTo>
                  <a:pt x="248882" y="129487"/>
                  <a:pt x="240336" y="137754"/>
                  <a:pt x="230010" y="137754"/>
                </a:cubicBezTo>
                <a:cubicBezTo>
                  <a:pt x="219684" y="137754"/>
                  <a:pt x="211138" y="129487"/>
                  <a:pt x="211138" y="118704"/>
                </a:cubicBezTo>
                <a:cubicBezTo>
                  <a:pt x="211138" y="108280"/>
                  <a:pt x="219684" y="100013"/>
                  <a:pt x="230010" y="100013"/>
                </a:cubicBezTo>
                <a:close/>
                <a:moveTo>
                  <a:pt x="225974" y="69723"/>
                </a:moveTo>
                <a:lnTo>
                  <a:pt x="223470" y="84905"/>
                </a:lnTo>
                <a:cubicBezTo>
                  <a:pt x="223470" y="86350"/>
                  <a:pt x="222397" y="87796"/>
                  <a:pt x="220609" y="88519"/>
                </a:cubicBezTo>
                <a:cubicBezTo>
                  <a:pt x="219178" y="88881"/>
                  <a:pt x="218105" y="89604"/>
                  <a:pt x="216317" y="89965"/>
                </a:cubicBezTo>
                <a:cubicBezTo>
                  <a:pt x="215244" y="90688"/>
                  <a:pt x="213456" y="90688"/>
                  <a:pt x="212025" y="89604"/>
                </a:cubicBezTo>
                <a:lnTo>
                  <a:pt x="199864" y="80929"/>
                </a:lnTo>
                <a:cubicBezTo>
                  <a:pt x="197360" y="82736"/>
                  <a:pt x="195214" y="85266"/>
                  <a:pt x="193068" y="87796"/>
                </a:cubicBezTo>
                <a:lnTo>
                  <a:pt x="201652" y="100086"/>
                </a:lnTo>
                <a:cubicBezTo>
                  <a:pt x="202725" y="101170"/>
                  <a:pt x="202725" y="103339"/>
                  <a:pt x="202368" y="104424"/>
                </a:cubicBezTo>
                <a:cubicBezTo>
                  <a:pt x="201652" y="105869"/>
                  <a:pt x="200937" y="107315"/>
                  <a:pt x="200579" y="108761"/>
                </a:cubicBezTo>
                <a:cubicBezTo>
                  <a:pt x="200221" y="110207"/>
                  <a:pt x="198791" y="111653"/>
                  <a:pt x="197360" y="111653"/>
                </a:cubicBezTo>
                <a:lnTo>
                  <a:pt x="181980" y="114183"/>
                </a:lnTo>
                <a:cubicBezTo>
                  <a:pt x="181980" y="115629"/>
                  <a:pt x="181980" y="117436"/>
                  <a:pt x="181980" y="118882"/>
                </a:cubicBezTo>
                <a:cubicBezTo>
                  <a:pt x="181980" y="120689"/>
                  <a:pt x="181980" y="122497"/>
                  <a:pt x="181980" y="123942"/>
                </a:cubicBezTo>
                <a:lnTo>
                  <a:pt x="197002" y="126473"/>
                </a:lnTo>
                <a:cubicBezTo>
                  <a:pt x="198791" y="126473"/>
                  <a:pt x="200221" y="127919"/>
                  <a:pt x="200579" y="129364"/>
                </a:cubicBezTo>
                <a:cubicBezTo>
                  <a:pt x="200937" y="130810"/>
                  <a:pt x="201652" y="132256"/>
                  <a:pt x="202368" y="133340"/>
                </a:cubicBezTo>
                <a:cubicBezTo>
                  <a:pt x="202725" y="134786"/>
                  <a:pt x="202725" y="136955"/>
                  <a:pt x="201652" y="138039"/>
                </a:cubicBezTo>
                <a:lnTo>
                  <a:pt x="193068" y="150329"/>
                </a:lnTo>
                <a:cubicBezTo>
                  <a:pt x="195214" y="152859"/>
                  <a:pt x="197360" y="155390"/>
                  <a:pt x="199864" y="157558"/>
                </a:cubicBezTo>
                <a:lnTo>
                  <a:pt x="212025" y="148522"/>
                </a:lnTo>
                <a:cubicBezTo>
                  <a:pt x="213456" y="147437"/>
                  <a:pt x="215244" y="147437"/>
                  <a:pt x="216675" y="148160"/>
                </a:cubicBezTo>
                <a:cubicBezTo>
                  <a:pt x="218105" y="148522"/>
                  <a:pt x="219178" y="149245"/>
                  <a:pt x="220609" y="149606"/>
                </a:cubicBezTo>
                <a:cubicBezTo>
                  <a:pt x="222397" y="150329"/>
                  <a:pt x="223470" y="151775"/>
                  <a:pt x="223470" y="153221"/>
                </a:cubicBezTo>
                <a:lnTo>
                  <a:pt x="225974" y="168402"/>
                </a:lnTo>
                <a:cubicBezTo>
                  <a:pt x="229193" y="168764"/>
                  <a:pt x="232412" y="168764"/>
                  <a:pt x="235989" y="168402"/>
                </a:cubicBezTo>
                <a:lnTo>
                  <a:pt x="238135" y="153221"/>
                </a:lnTo>
                <a:cubicBezTo>
                  <a:pt x="238493" y="151775"/>
                  <a:pt x="239566" y="150329"/>
                  <a:pt x="240997" y="149606"/>
                </a:cubicBezTo>
                <a:cubicBezTo>
                  <a:pt x="242427" y="149245"/>
                  <a:pt x="243858" y="148522"/>
                  <a:pt x="245289" y="148160"/>
                </a:cubicBezTo>
                <a:cubicBezTo>
                  <a:pt x="246719" y="147437"/>
                  <a:pt x="248508" y="147437"/>
                  <a:pt x="249581" y="148522"/>
                </a:cubicBezTo>
                <a:lnTo>
                  <a:pt x="262099" y="157558"/>
                </a:lnTo>
                <a:cubicBezTo>
                  <a:pt x="264603" y="155390"/>
                  <a:pt x="266749" y="152859"/>
                  <a:pt x="268895" y="150329"/>
                </a:cubicBezTo>
                <a:lnTo>
                  <a:pt x="259953" y="138039"/>
                </a:lnTo>
                <a:cubicBezTo>
                  <a:pt x="258880" y="136955"/>
                  <a:pt x="258880" y="134786"/>
                  <a:pt x="259596" y="133340"/>
                </a:cubicBezTo>
                <a:cubicBezTo>
                  <a:pt x="260311" y="132256"/>
                  <a:pt x="261026" y="130810"/>
                  <a:pt x="261384" y="129364"/>
                </a:cubicBezTo>
                <a:cubicBezTo>
                  <a:pt x="262099" y="127919"/>
                  <a:pt x="263172" y="126473"/>
                  <a:pt x="264961" y="126473"/>
                </a:cubicBezTo>
                <a:lnTo>
                  <a:pt x="279626" y="123942"/>
                </a:lnTo>
                <a:cubicBezTo>
                  <a:pt x="279983" y="122497"/>
                  <a:pt x="279983" y="120689"/>
                  <a:pt x="279983" y="118882"/>
                </a:cubicBezTo>
                <a:cubicBezTo>
                  <a:pt x="279983" y="117436"/>
                  <a:pt x="279983" y="115629"/>
                  <a:pt x="279626" y="114183"/>
                </a:cubicBezTo>
                <a:lnTo>
                  <a:pt x="264961" y="111653"/>
                </a:lnTo>
                <a:cubicBezTo>
                  <a:pt x="263172" y="111653"/>
                  <a:pt x="262099" y="110207"/>
                  <a:pt x="261384" y="108761"/>
                </a:cubicBezTo>
                <a:cubicBezTo>
                  <a:pt x="261026" y="107315"/>
                  <a:pt x="260311" y="105869"/>
                  <a:pt x="259596" y="104424"/>
                </a:cubicBezTo>
                <a:cubicBezTo>
                  <a:pt x="258880" y="103339"/>
                  <a:pt x="258880" y="101170"/>
                  <a:pt x="259953" y="100086"/>
                </a:cubicBezTo>
                <a:lnTo>
                  <a:pt x="268895" y="87435"/>
                </a:lnTo>
                <a:cubicBezTo>
                  <a:pt x="266749" y="85266"/>
                  <a:pt x="264603" y="82736"/>
                  <a:pt x="262099" y="80929"/>
                </a:cubicBezTo>
                <a:lnTo>
                  <a:pt x="249581" y="89604"/>
                </a:lnTo>
                <a:cubicBezTo>
                  <a:pt x="248508" y="90688"/>
                  <a:pt x="246719" y="90688"/>
                  <a:pt x="244931" y="89965"/>
                </a:cubicBezTo>
                <a:cubicBezTo>
                  <a:pt x="243858" y="89604"/>
                  <a:pt x="242427" y="88881"/>
                  <a:pt x="240997" y="88519"/>
                </a:cubicBezTo>
                <a:cubicBezTo>
                  <a:pt x="239566" y="87796"/>
                  <a:pt x="238493" y="86350"/>
                  <a:pt x="238135" y="84905"/>
                </a:cubicBezTo>
                <a:lnTo>
                  <a:pt x="235989" y="69723"/>
                </a:lnTo>
                <a:cubicBezTo>
                  <a:pt x="232770" y="69362"/>
                  <a:pt x="229193" y="69362"/>
                  <a:pt x="225974" y="69723"/>
                </a:cubicBezTo>
                <a:close/>
                <a:moveTo>
                  <a:pt x="221682" y="61410"/>
                </a:moveTo>
                <a:cubicBezTo>
                  <a:pt x="227763" y="60325"/>
                  <a:pt x="234201" y="60325"/>
                  <a:pt x="240281" y="61410"/>
                </a:cubicBezTo>
                <a:cubicBezTo>
                  <a:pt x="242070" y="61771"/>
                  <a:pt x="243500" y="63217"/>
                  <a:pt x="243858" y="65024"/>
                </a:cubicBezTo>
                <a:lnTo>
                  <a:pt x="246362" y="80929"/>
                </a:lnTo>
                <a:cubicBezTo>
                  <a:pt x="246719" y="80929"/>
                  <a:pt x="246719" y="80929"/>
                  <a:pt x="246719" y="80929"/>
                </a:cubicBezTo>
                <a:lnTo>
                  <a:pt x="259596" y="71531"/>
                </a:lnTo>
                <a:cubicBezTo>
                  <a:pt x="261026" y="70808"/>
                  <a:pt x="263172" y="70808"/>
                  <a:pt x="264603" y="71531"/>
                </a:cubicBezTo>
                <a:cubicBezTo>
                  <a:pt x="269611" y="75507"/>
                  <a:pt x="274260" y="79844"/>
                  <a:pt x="277837" y="84905"/>
                </a:cubicBezTo>
                <a:cubicBezTo>
                  <a:pt x="278910" y="86350"/>
                  <a:pt x="278910" y="88519"/>
                  <a:pt x="277837" y="89965"/>
                </a:cubicBezTo>
                <a:lnTo>
                  <a:pt x="268538" y="102978"/>
                </a:lnTo>
                <a:cubicBezTo>
                  <a:pt x="268538" y="103339"/>
                  <a:pt x="268538" y="103339"/>
                  <a:pt x="268538" y="103701"/>
                </a:cubicBezTo>
                <a:lnTo>
                  <a:pt x="284275" y="105869"/>
                </a:lnTo>
                <a:cubicBezTo>
                  <a:pt x="286421" y="106231"/>
                  <a:pt x="287494" y="107677"/>
                  <a:pt x="287852" y="109484"/>
                </a:cubicBezTo>
                <a:cubicBezTo>
                  <a:pt x="288210" y="112737"/>
                  <a:pt x="288567" y="115629"/>
                  <a:pt x="288567" y="118882"/>
                </a:cubicBezTo>
                <a:cubicBezTo>
                  <a:pt x="288567" y="122135"/>
                  <a:pt x="288210" y="125388"/>
                  <a:pt x="287852" y="128641"/>
                </a:cubicBezTo>
                <a:cubicBezTo>
                  <a:pt x="287494" y="130449"/>
                  <a:pt x="286421" y="131895"/>
                  <a:pt x="284275" y="132256"/>
                </a:cubicBezTo>
                <a:lnTo>
                  <a:pt x="268538" y="134786"/>
                </a:lnTo>
                <a:lnTo>
                  <a:pt x="277837" y="147799"/>
                </a:lnTo>
                <a:cubicBezTo>
                  <a:pt x="278910" y="149606"/>
                  <a:pt x="278910" y="151414"/>
                  <a:pt x="277837" y="153221"/>
                </a:cubicBezTo>
                <a:cubicBezTo>
                  <a:pt x="274260" y="158281"/>
                  <a:pt x="269611" y="162619"/>
                  <a:pt x="264603" y="166595"/>
                </a:cubicBezTo>
                <a:cubicBezTo>
                  <a:pt x="263172" y="167679"/>
                  <a:pt x="261026" y="167679"/>
                  <a:pt x="259596" y="166595"/>
                </a:cubicBezTo>
                <a:lnTo>
                  <a:pt x="246719" y="156835"/>
                </a:lnTo>
                <a:cubicBezTo>
                  <a:pt x="246719" y="157197"/>
                  <a:pt x="246719" y="157197"/>
                  <a:pt x="246362" y="157197"/>
                </a:cubicBezTo>
                <a:lnTo>
                  <a:pt x="243858" y="173101"/>
                </a:lnTo>
                <a:cubicBezTo>
                  <a:pt x="243500" y="174909"/>
                  <a:pt x="242070" y="176354"/>
                  <a:pt x="240281" y="176716"/>
                </a:cubicBezTo>
                <a:cubicBezTo>
                  <a:pt x="237420" y="177077"/>
                  <a:pt x="233843" y="177439"/>
                  <a:pt x="230982" y="177439"/>
                </a:cubicBezTo>
                <a:cubicBezTo>
                  <a:pt x="227763" y="177439"/>
                  <a:pt x="224543" y="177077"/>
                  <a:pt x="221682" y="176716"/>
                </a:cubicBezTo>
                <a:cubicBezTo>
                  <a:pt x="219536" y="176354"/>
                  <a:pt x="218105" y="174909"/>
                  <a:pt x="218105" y="173101"/>
                </a:cubicBezTo>
                <a:lnTo>
                  <a:pt x="215602" y="157197"/>
                </a:lnTo>
                <a:cubicBezTo>
                  <a:pt x="215244" y="157197"/>
                  <a:pt x="215244" y="157197"/>
                  <a:pt x="215244" y="156835"/>
                </a:cubicBezTo>
                <a:lnTo>
                  <a:pt x="202368" y="166595"/>
                </a:lnTo>
                <a:cubicBezTo>
                  <a:pt x="200937" y="167679"/>
                  <a:pt x="198791" y="167679"/>
                  <a:pt x="197360" y="166595"/>
                </a:cubicBezTo>
                <a:cubicBezTo>
                  <a:pt x="191995" y="162619"/>
                  <a:pt x="187703" y="158281"/>
                  <a:pt x="183768" y="153221"/>
                </a:cubicBezTo>
                <a:cubicBezTo>
                  <a:pt x="183053" y="151414"/>
                  <a:pt x="183053" y="149606"/>
                  <a:pt x="183768" y="147799"/>
                </a:cubicBezTo>
                <a:lnTo>
                  <a:pt x="193426" y="134786"/>
                </a:lnTo>
                <a:cubicBezTo>
                  <a:pt x="193068" y="134786"/>
                  <a:pt x="193068" y="134786"/>
                  <a:pt x="193068" y="134786"/>
                </a:cubicBezTo>
                <a:lnTo>
                  <a:pt x="177330" y="132256"/>
                </a:lnTo>
                <a:cubicBezTo>
                  <a:pt x="175900" y="131895"/>
                  <a:pt x="174469" y="130449"/>
                  <a:pt x="173753" y="128641"/>
                </a:cubicBezTo>
                <a:cubicBezTo>
                  <a:pt x="173396" y="125388"/>
                  <a:pt x="173038" y="122135"/>
                  <a:pt x="173038" y="118882"/>
                </a:cubicBezTo>
                <a:cubicBezTo>
                  <a:pt x="173038" y="115629"/>
                  <a:pt x="173396" y="112737"/>
                  <a:pt x="173753" y="109484"/>
                </a:cubicBezTo>
                <a:cubicBezTo>
                  <a:pt x="174469" y="107677"/>
                  <a:pt x="175900" y="106231"/>
                  <a:pt x="177330" y="105869"/>
                </a:cubicBezTo>
                <a:lnTo>
                  <a:pt x="193068" y="103701"/>
                </a:lnTo>
                <a:cubicBezTo>
                  <a:pt x="193068" y="103339"/>
                  <a:pt x="193068" y="103339"/>
                  <a:pt x="193426" y="103339"/>
                </a:cubicBezTo>
                <a:lnTo>
                  <a:pt x="183768" y="89965"/>
                </a:lnTo>
                <a:cubicBezTo>
                  <a:pt x="183053" y="88519"/>
                  <a:pt x="183053" y="86350"/>
                  <a:pt x="183768" y="84905"/>
                </a:cubicBezTo>
                <a:cubicBezTo>
                  <a:pt x="187345" y="79844"/>
                  <a:pt x="191995" y="75507"/>
                  <a:pt x="197360" y="71531"/>
                </a:cubicBezTo>
                <a:cubicBezTo>
                  <a:pt x="198791" y="70808"/>
                  <a:pt x="200937" y="70808"/>
                  <a:pt x="202368" y="71531"/>
                </a:cubicBezTo>
                <a:lnTo>
                  <a:pt x="215244" y="80929"/>
                </a:lnTo>
                <a:lnTo>
                  <a:pt x="215602" y="80929"/>
                </a:lnTo>
                <a:lnTo>
                  <a:pt x="218105" y="65024"/>
                </a:lnTo>
                <a:cubicBezTo>
                  <a:pt x="218105" y="63217"/>
                  <a:pt x="219536" y="61771"/>
                  <a:pt x="221682" y="61410"/>
                </a:cubicBezTo>
                <a:close/>
                <a:moveTo>
                  <a:pt x="85725" y="51906"/>
                </a:moveTo>
                <a:cubicBezTo>
                  <a:pt x="66837" y="51906"/>
                  <a:pt x="51581" y="67098"/>
                  <a:pt x="51581" y="85545"/>
                </a:cubicBezTo>
                <a:cubicBezTo>
                  <a:pt x="51581" y="104354"/>
                  <a:pt x="66837" y="119546"/>
                  <a:pt x="85725" y="119546"/>
                </a:cubicBezTo>
                <a:cubicBezTo>
                  <a:pt x="104251" y="119546"/>
                  <a:pt x="119507" y="104354"/>
                  <a:pt x="119507" y="85545"/>
                </a:cubicBezTo>
                <a:cubicBezTo>
                  <a:pt x="119507" y="67098"/>
                  <a:pt x="104251" y="51906"/>
                  <a:pt x="85725" y="51906"/>
                </a:cubicBezTo>
                <a:close/>
                <a:moveTo>
                  <a:pt x="85725" y="42863"/>
                </a:moveTo>
                <a:cubicBezTo>
                  <a:pt x="109336" y="42863"/>
                  <a:pt x="128225" y="62034"/>
                  <a:pt x="128225" y="85545"/>
                </a:cubicBezTo>
                <a:cubicBezTo>
                  <a:pt x="128225" y="109056"/>
                  <a:pt x="109336" y="128227"/>
                  <a:pt x="85725" y="128227"/>
                </a:cubicBezTo>
                <a:cubicBezTo>
                  <a:pt x="62115" y="128227"/>
                  <a:pt x="42863" y="109056"/>
                  <a:pt x="42863" y="85545"/>
                </a:cubicBezTo>
                <a:cubicBezTo>
                  <a:pt x="42863" y="62034"/>
                  <a:pt x="62115" y="42863"/>
                  <a:pt x="85725" y="42863"/>
                </a:cubicBezTo>
                <a:close/>
                <a:moveTo>
                  <a:pt x="230200" y="33338"/>
                </a:moveTo>
                <a:cubicBezTo>
                  <a:pt x="250968" y="33338"/>
                  <a:pt x="270663" y="40747"/>
                  <a:pt x="286777" y="54152"/>
                </a:cubicBezTo>
                <a:cubicBezTo>
                  <a:pt x="288209" y="55563"/>
                  <a:pt x="288567" y="58385"/>
                  <a:pt x="287135" y="60149"/>
                </a:cubicBezTo>
                <a:cubicBezTo>
                  <a:pt x="286060" y="61208"/>
                  <a:pt x="284986" y="61560"/>
                  <a:pt x="283554" y="61560"/>
                </a:cubicBezTo>
                <a:cubicBezTo>
                  <a:pt x="282480" y="61560"/>
                  <a:pt x="281405" y="61208"/>
                  <a:pt x="280689" y="60502"/>
                </a:cubicBezTo>
                <a:cubicBezTo>
                  <a:pt x="266724" y="48508"/>
                  <a:pt x="248820" y="41805"/>
                  <a:pt x="230200" y="41805"/>
                </a:cubicBezTo>
                <a:cubicBezTo>
                  <a:pt x="219815" y="41805"/>
                  <a:pt x="209789" y="43922"/>
                  <a:pt x="200479" y="47802"/>
                </a:cubicBezTo>
                <a:cubicBezTo>
                  <a:pt x="198330" y="48508"/>
                  <a:pt x="195824" y="47449"/>
                  <a:pt x="194749" y="45333"/>
                </a:cubicBezTo>
                <a:cubicBezTo>
                  <a:pt x="193675" y="43216"/>
                  <a:pt x="194749" y="40747"/>
                  <a:pt x="196898" y="39688"/>
                </a:cubicBezTo>
                <a:cubicBezTo>
                  <a:pt x="207640" y="35455"/>
                  <a:pt x="218741" y="33338"/>
                  <a:pt x="230200" y="33338"/>
                </a:cubicBezTo>
                <a:close/>
                <a:moveTo>
                  <a:pt x="91488" y="8285"/>
                </a:moveTo>
                <a:lnTo>
                  <a:pt x="79602" y="8645"/>
                </a:lnTo>
                <a:lnTo>
                  <a:pt x="79962" y="19450"/>
                </a:lnTo>
                <a:cubicBezTo>
                  <a:pt x="79962" y="21251"/>
                  <a:pt x="78161" y="23052"/>
                  <a:pt x="76360" y="23773"/>
                </a:cubicBezTo>
                <a:cubicBezTo>
                  <a:pt x="71677" y="24133"/>
                  <a:pt x="67355" y="25574"/>
                  <a:pt x="62673" y="27375"/>
                </a:cubicBezTo>
                <a:cubicBezTo>
                  <a:pt x="60872" y="27735"/>
                  <a:pt x="58711" y="27375"/>
                  <a:pt x="57630" y="25213"/>
                </a:cubicBezTo>
                <a:lnTo>
                  <a:pt x="51867" y="15849"/>
                </a:lnTo>
                <a:lnTo>
                  <a:pt x="41782" y="21972"/>
                </a:lnTo>
                <a:lnTo>
                  <a:pt x="47545" y="30977"/>
                </a:lnTo>
                <a:cubicBezTo>
                  <a:pt x="48625" y="32777"/>
                  <a:pt x="48265" y="35299"/>
                  <a:pt x="46464" y="36740"/>
                </a:cubicBezTo>
                <a:cubicBezTo>
                  <a:pt x="42862" y="39261"/>
                  <a:pt x="39981" y="42863"/>
                  <a:pt x="36739" y="46104"/>
                </a:cubicBezTo>
                <a:cubicBezTo>
                  <a:pt x="35659" y="48266"/>
                  <a:pt x="33137" y="48626"/>
                  <a:pt x="31336" y="47185"/>
                </a:cubicBezTo>
                <a:lnTo>
                  <a:pt x="21971" y="42142"/>
                </a:lnTo>
                <a:lnTo>
                  <a:pt x="16208" y="52228"/>
                </a:lnTo>
                <a:lnTo>
                  <a:pt x="25573" y="57270"/>
                </a:lnTo>
                <a:cubicBezTo>
                  <a:pt x="27374" y="58351"/>
                  <a:pt x="28095" y="60872"/>
                  <a:pt x="27374" y="62673"/>
                </a:cubicBezTo>
                <a:cubicBezTo>
                  <a:pt x="25573" y="66995"/>
                  <a:pt x="24493" y="71318"/>
                  <a:pt x="23772" y="76000"/>
                </a:cubicBezTo>
                <a:cubicBezTo>
                  <a:pt x="23412" y="78161"/>
                  <a:pt x="21611" y="79602"/>
                  <a:pt x="19450" y="79602"/>
                </a:cubicBezTo>
                <a:lnTo>
                  <a:pt x="8284" y="79602"/>
                </a:lnTo>
                <a:lnTo>
                  <a:pt x="9005" y="91488"/>
                </a:lnTo>
                <a:lnTo>
                  <a:pt x="19450" y="91128"/>
                </a:lnTo>
                <a:cubicBezTo>
                  <a:pt x="21611" y="91128"/>
                  <a:pt x="23412" y="92929"/>
                  <a:pt x="23772" y="94730"/>
                </a:cubicBezTo>
                <a:cubicBezTo>
                  <a:pt x="24493" y="99412"/>
                  <a:pt x="25573" y="103735"/>
                  <a:pt x="27374" y="108057"/>
                </a:cubicBezTo>
                <a:cubicBezTo>
                  <a:pt x="28095" y="110218"/>
                  <a:pt x="27374" y="112379"/>
                  <a:pt x="25573" y="113460"/>
                </a:cubicBezTo>
                <a:lnTo>
                  <a:pt x="16208" y="118863"/>
                </a:lnTo>
                <a:lnTo>
                  <a:pt x="22332" y="129308"/>
                </a:lnTo>
                <a:lnTo>
                  <a:pt x="31336" y="123545"/>
                </a:lnTo>
                <a:cubicBezTo>
                  <a:pt x="33137" y="122465"/>
                  <a:pt x="35659" y="122825"/>
                  <a:pt x="36739" y="124626"/>
                </a:cubicBezTo>
                <a:cubicBezTo>
                  <a:pt x="39981" y="128228"/>
                  <a:pt x="42862" y="131469"/>
                  <a:pt x="46464" y="134351"/>
                </a:cubicBezTo>
                <a:cubicBezTo>
                  <a:pt x="48265" y="135792"/>
                  <a:pt x="48625" y="137953"/>
                  <a:pt x="47545" y="140114"/>
                </a:cubicBezTo>
                <a:lnTo>
                  <a:pt x="42142" y="149479"/>
                </a:lnTo>
                <a:lnTo>
                  <a:pt x="52587" y="154882"/>
                </a:lnTo>
                <a:lnTo>
                  <a:pt x="57630" y="145517"/>
                </a:lnTo>
                <a:cubicBezTo>
                  <a:pt x="58351" y="144076"/>
                  <a:pt x="59791" y="143716"/>
                  <a:pt x="61232" y="143716"/>
                </a:cubicBezTo>
                <a:cubicBezTo>
                  <a:pt x="61952" y="143716"/>
                  <a:pt x="62313" y="143716"/>
                  <a:pt x="62673" y="143716"/>
                </a:cubicBezTo>
                <a:cubicBezTo>
                  <a:pt x="67355" y="145517"/>
                  <a:pt x="71677" y="146597"/>
                  <a:pt x="76360" y="147318"/>
                </a:cubicBezTo>
                <a:cubicBezTo>
                  <a:pt x="78161" y="147678"/>
                  <a:pt x="79962" y="149479"/>
                  <a:pt x="79962" y="151640"/>
                </a:cubicBezTo>
                <a:lnTo>
                  <a:pt x="79962" y="162446"/>
                </a:lnTo>
                <a:lnTo>
                  <a:pt x="91848" y="162085"/>
                </a:lnTo>
                <a:lnTo>
                  <a:pt x="91488" y="151640"/>
                </a:lnTo>
                <a:cubicBezTo>
                  <a:pt x="91488" y="149479"/>
                  <a:pt x="92929" y="147678"/>
                  <a:pt x="95090" y="147318"/>
                </a:cubicBezTo>
                <a:cubicBezTo>
                  <a:pt x="99772" y="146597"/>
                  <a:pt x="104095" y="145517"/>
                  <a:pt x="108417" y="143716"/>
                </a:cubicBezTo>
                <a:cubicBezTo>
                  <a:pt x="110578" y="142995"/>
                  <a:pt x="112739" y="143716"/>
                  <a:pt x="113820" y="145517"/>
                </a:cubicBezTo>
                <a:lnTo>
                  <a:pt x="119222" y="155242"/>
                </a:lnTo>
                <a:lnTo>
                  <a:pt x="129308" y="148758"/>
                </a:lnTo>
                <a:lnTo>
                  <a:pt x="123905" y="140114"/>
                </a:lnTo>
                <a:cubicBezTo>
                  <a:pt x="122824" y="137953"/>
                  <a:pt x="123185" y="135792"/>
                  <a:pt x="124985" y="134351"/>
                </a:cubicBezTo>
                <a:cubicBezTo>
                  <a:pt x="128587" y="131469"/>
                  <a:pt x="131469" y="128228"/>
                  <a:pt x="134711" y="124626"/>
                </a:cubicBezTo>
                <a:cubicBezTo>
                  <a:pt x="135791" y="122825"/>
                  <a:pt x="138312" y="122465"/>
                  <a:pt x="140113" y="123545"/>
                </a:cubicBezTo>
                <a:lnTo>
                  <a:pt x="149478" y="128948"/>
                </a:lnTo>
                <a:lnTo>
                  <a:pt x="155241" y="118502"/>
                </a:lnTo>
                <a:lnTo>
                  <a:pt x="145876" y="113460"/>
                </a:lnTo>
                <a:cubicBezTo>
                  <a:pt x="144075" y="112379"/>
                  <a:pt x="143355" y="110218"/>
                  <a:pt x="144075" y="108057"/>
                </a:cubicBezTo>
                <a:cubicBezTo>
                  <a:pt x="145516" y="104095"/>
                  <a:pt x="146957" y="99412"/>
                  <a:pt x="147317" y="94730"/>
                </a:cubicBezTo>
                <a:cubicBezTo>
                  <a:pt x="147677" y="92929"/>
                  <a:pt x="149839" y="91128"/>
                  <a:pt x="152000" y="91128"/>
                </a:cubicBezTo>
                <a:lnTo>
                  <a:pt x="162805" y="91128"/>
                </a:lnTo>
                <a:lnTo>
                  <a:pt x="162445" y="79602"/>
                </a:lnTo>
                <a:lnTo>
                  <a:pt x="152000" y="79602"/>
                </a:lnTo>
                <a:cubicBezTo>
                  <a:pt x="149839" y="79602"/>
                  <a:pt x="147677" y="78161"/>
                  <a:pt x="147317" y="76000"/>
                </a:cubicBezTo>
                <a:cubicBezTo>
                  <a:pt x="146957" y="71318"/>
                  <a:pt x="145516" y="66995"/>
                  <a:pt x="144075" y="62673"/>
                </a:cubicBezTo>
                <a:cubicBezTo>
                  <a:pt x="143355" y="60872"/>
                  <a:pt x="144075" y="58351"/>
                  <a:pt x="145876" y="57270"/>
                </a:cubicBezTo>
                <a:lnTo>
                  <a:pt x="155241" y="51867"/>
                </a:lnTo>
                <a:lnTo>
                  <a:pt x="149118" y="41782"/>
                </a:lnTo>
                <a:lnTo>
                  <a:pt x="140113" y="47185"/>
                </a:lnTo>
                <a:cubicBezTo>
                  <a:pt x="138312" y="48626"/>
                  <a:pt x="135791" y="48266"/>
                  <a:pt x="134711" y="46104"/>
                </a:cubicBezTo>
                <a:cubicBezTo>
                  <a:pt x="131469" y="42863"/>
                  <a:pt x="128587" y="39261"/>
                  <a:pt x="124985" y="36740"/>
                </a:cubicBezTo>
                <a:cubicBezTo>
                  <a:pt x="123185" y="35299"/>
                  <a:pt x="122824" y="32777"/>
                  <a:pt x="123905" y="30977"/>
                </a:cubicBezTo>
                <a:lnTo>
                  <a:pt x="129308" y="21251"/>
                </a:lnTo>
                <a:lnTo>
                  <a:pt x="118502" y="15849"/>
                </a:lnTo>
                <a:lnTo>
                  <a:pt x="113820" y="25213"/>
                </a:lnTo>
                <a:cubicBezTo>
                  <a:pt x="112739" y="27375"/>
                  <a:pt x="110578" y="28095"/>
                  <a:pt x="108417" y="27375"/>
                </a:cubicBezTo>
                <a:cubicBezTo>
                  <a:pt x="104095" y="25574"/>
                  <a:pt x="99772" y="24133"/>
                  <a:pt x="95090" y="23773"/>
                </a:cubicBezTo>
                <a:cubicBezTo>
                  <a:pt x="92929" y="23052"/>
                  <a:pt x="91488" y="21251"/>
                  <a:pt x="91488" y="19450"/>
                </a:cubicBezTo>
                <a:lnTo>
                  <a:pt x="91488" y="8285"/>
                </a:lnTo>
                <a:close/>
                <a:moveTo>
                  <a:pt x="229949" y="3175"/>
                </a:moveTo>
                <a:cubicBezTo>
                  <a:pt x="239294" y="3175"/>
                  <a:pt x="248639" y="4248"/>
                  <a:pt x="257625" y="6395"/>
                </a:cubicBezTo>
                <a:cubicBezTo>
                  <a:pt x="260141" y="7110"/>
                  <a:pt x="261579" y="9257"/>
                  <a:pt x="261219" y="11761"/>
                </a:cubicBezTo>
                <a:cubicBezTo>
                  <a:pt x="260500" y="13908"/>
                  <a:pt x="257984" y="15339"/>
                  <a:pt x="255468" y="14981"/>
                </a:cubicBezTo>
                <a:cubicBezTo>
                  <a:pt x="247201" y="12834"/>
                  <a:pt x="238575" y="11761"/>
                  <a:pt x="229949" y="11761"/>
                </a:cubicBezTo>
                <a:cubicBezTo>
                  <a:pt x="210180" y="11761"/>
                  <a:pt x="190770" y="17127"/>
                  <a:pt x="173877" y="27502"/>
                </a:cubicBezTo>
                <a:cubicBezTo>
                  <a:pt x="173158" y="27860"/>
                  <a:pt x="172439" y="28218"/>
                  <a:pt x="171361" y="28218"/>
                </a:cubicBezTo>
                <a:cubicBezTo>
                  <a:pt x="169923" y="28218"/>
                  <a:pt x="168845" y="27502"/>
                  <a:pt x="167766" y="26071"/>
                </a:cubicBezTo>
                <a:cubicBezTo>
                  <a:pt x="166688" y="23925"/>
                  <a:pt x="167407" y="21420"/>
                  <a:pt x="169204" y="20347"/>
                </a:cubicBezTo>
                <a:cubicBezTo>
                  <a:pt x="187535" y="8899"/>
                  <a:pt x="208382" y="3175"/>
                  <a:pt x="229949" y="3175"/>
                </a:cubicBezTo>
                <a:close/>
                <a:moveTo>
                  <a:pt x="79602" y="0"/>
                </a:moveTo>
                <a:lnTo>
                  <a:pt x="91848" y="0"/>
                </a:lnTo>
                <a:cubicBezTo>
                  <a:pt x="96531" y="0"/>
                  <a:pt x="100132" y="3602"/>
                  <a:pt x="100132" y="8285"/>
                </a:cubicBezTo>
                <a:lnTo>
                  <a:pt x="100132" y="15488"/>
                </a:lnTo>
                <a:cubicBezTo>
                  <a:pt x="102654" y="16209"/>
                  <a:pt x="105535" y="16929"/>
                  <a:pt x="107696" y="17650"/>
                </a:cubicBezTo>
                <a:lnTo>
                  <a:pt x="111658" y="11166"/>
                </a:lnTo>
                <a:cubicBezTo>
                  <a:pt x="114180" y="7204"/>
                  <a:pt x="119222" y="6123"/>
                  <a:pt x="123185" y="8285"/>
                </a:cubicBezTo>
                <a:lnTo>
                  <a:pt x="133630" y="14408"/>
                </a:lnTo>
                <a:cubicBezTo>
                  <a:pt x="135431" y="15488"/>
                  <a:pt x="136872" y="17289"/>
                  <a:pt x="137592" y="19450"/>
                </a:cubicBezTo>
                <a:cubicBezTo>
                  <a:pt x="138312" y="21612"/>
                  <a:pt x="137952" y="24133"/>
                  <a:pt x="136872" y="25934"/>
                </a:cubicBezTo>
                <a:lnTo>
                  <a:pt x="132910" y="32057"/>
                </a:lnTo>
                <a:cubicBezTo>
                  <a:pt x="135071" y="33858"/>
                  <a:pt x="136872" y="35659"/>
                  <a:pt x="138673" y="37820"/>
                </a:cubicBezTo>
                <a:lnTo>
                  <a:pt x="145156" y="34218"/>
                </a:lnTo>
                <a:cubicBezTo>
                  <a:pt x="146957" y="33138"/>
                  <a:pt x="149478" y="32777"/>
                  <a:pt x="151279" y="33498"/>
                </a:cubicBezTo>
                <a:cubicBezTo>
                  <a:pt x="153801" y="33858"/>
                  <a:pt x="155602" y="35299"/>
                  <a:pt x="156682" y="37460"/>
                </a:cubicBezTo>
                <a:lnTo>
                  <a:pt x="162805" y="47905"/>
                </a:lnTo>
                <a:cubicBezTo>
                  <a:pt x="163886" y="49706"/>
                  <a:pt x="164246" y="52228"/>
                  <a:pt x="163886" y="54029"/>
                </a:cubicBezTo>
                <a:cubicBezTo>
                  <a:pt x="163166" y="56550"/>
                  <a:pt x="161725" y="58351"/>
                  <a:pt x="159564" y="59431"/>
                </a:cubicBezTo>
                <a:lnTo>
                  <a:pt x="153440" y="63033"/>
                </a:lnTo>
                <a:cubicBezTo>
                  <a:pt x="154161" y="65555"/>
                  <a:pt x="154881" y="68076"/>
                  <a:pt x="155602" y="70957"/>
                </a:cubicBezTo>
                <a:lnTo>
                  <a:pt x="162805" y="70957"/>
                </a:lnTo>
                <a:cubicBezTo>
                  <a:pt x="167488" y="70957"/>
                  <a:pt x="171090" y="74920"/>
                  <a:pt x="171090" y="79242"/>
                </a:cubicBezTo>
                <a:lnTo>
                  <a:pt x="171090" y="91488"/>
                </a:lnTo>
                <a:cubicBezTo>
                  <a:pt x="171090" y="96171"/>
                  <a:pt x="167488" y="100133"/>
                  <a:pt x="162805" y="100133"/>
                </a:cubicBezTo>
                <a:lnTo>
                  <a:pt x="155602" y="100133"/>
                </a:lnTo>
                <a:cubicBezTo>
                  <a:pt x="154881" y="102654"/>
                  <a:pt x="154161" y="105175"/>
                  <a:pt x="153440" y="107697"/>
                </a:cubicBezTo>
                <a:lnTo>
                  <a:pt x="159564" y="111299"/>
                </a:lnTo>
                <a:cubicBezTo>
                  <a:pt x="161725" y="112739"/>
                  <a:pt x="163166" y="114540"/>
                  <a:pt x="163886" y="116341"/>
                </a:cubicBezTo>
                <a:cubicBezTo>
                  <a:pt x="164246" y="118863"/>
                  <a:pt x="163886" y="121024"/>
                  <a:pt x="162805" y="122825"/>
                </a:cubicBezTo>
                <a:lnTo>
                  <a:pt x="156682" y="133630"/>
                </a:lnTo>
                <a:cubicBezTo>
                  <a:pt x="155602" y="135431"/>
                  <a:pt x="153801" y="136872"/>
                  <a:pt x="151639" y="137232"/>
                </a:cubicBezTo>
                <a:cubicBezTo>
                  <a:pt x="149478" y="137953"/>
                  <a:pt x="146957" y="137953"/>
                  <a:pt x="145156" y="136512"/>
                </a:cubicBezTo>
                <a:lnTo>
                  <a:pt x="138673" y="132910"/>
                </a:lnTo>
                <a:cubicBezTo>
                  <a:pt x="136872" y="135071"/>
                  <a:pt x="135071" y="136872"/>
                  <a:pt x="132910" y="138673"/>
                </a:cubicBezTo>
                <a:lnTo>
                  <a:pt x="136872" y="145156"/>
                </a:lnTo>
                <a:cubicBezTo>
                  <a:pt x="137952" y="146957"/>
                  <a:pt x="138312" y="149119"/>
                  <a:pt x="137592" y="151280"/>
                </a:cubicBezTo>
                <a:cubicBezTo>
                  <a:pt x="136872" y="153441"/>
                  <a:pt x="135431" y="155242"/>
                  <a:pt x="133630" y="156322"/>
                </a:cubicBezTo>
                <a:lnTo>
                  <a:pt x="123185" y="162446"/>
                </a:lnTo>
                <a:cubicBezTo>
                  <a:pt x="119222" y="164967"/>
                  <a:pt x="114180" y="163526"/>
                  <a:pt x="111658" y="159564"/>
                </a:cubicBezTo>
                <a:lnTo>
                  <a:pt x="107696" y="153081"/>
                </a:lnTo>
                <a:cubicBezTo>
                  <a:pt x="105535" y="154161"/>
                  <a:pt x="102654" y="154882"/>
                  <a:pt x="100132" y="155242"/>
                </a:cubicBezTo>
                <a:lnTo>
                  <a:pt x="100132" y="162446"/>
                </a:lnTo>
                <a:cubicBezTo>
                  <a:pt x="100132" y="167128"/>
                  <a:pt x="96531" y="171090"/>
                  <a:pt x="91848" y="171090"/>
                </a:cubicBezTo>
                <a:lnTo>
                  <a:pt x="79602" y="171090"/>
                </a:lnTo>
                <a:cubicBezTo>
                  <a:pt x="74919" y="171090"/>
                  <a:pt x="70957" y="167128"/>
                  <a:pt x="70957" y="162446"/>
                </a:cubicBezTo>
                <a:lnTo>
                  <a:pt x="70957" y="155242"/>
                </a:lnTo>
                <a:cubicBezTo>
                  <a:pt x="68436" y="154882"/>
                  <a:pt x="65914" y="154161"/>
                  <a:pt x="63393" y="153081"/>
                </a:cubicBezTo>
                <a:lnTo>
                  <a:pt x="59791" y="159564"/>
                </a:lnTo>
                <a:cubicBezTo>
                  <a:pt x="57270" y="163526"/>
                  <a:pt x="52227" y="164967"/>
                  <a:pt x="48265" y="162446"/>
                </a:cubicBezTo>
                <a:lnTo>
                  <a:pt x="37460" y="156322"/>
                </a:lnTo>
                <a:cubicBezTo>
                  <a:pt x="35659" y="155242"/>
                  <a:pt x="34218" y="153441"/>
                  <a:pt x="33497" y="151280"/>
                </a:cubicBezTo>
                <a:cubicBezTo>
                  <a:pt x="33137" y="149119"/>
                  <a:pt x="33497" y="146957"/>
                  <a:pt x="34578" y="145156"/>
                </a:cubicBezTo>
                <a:lnTo>
                  <a:pt x="38180" y="138673"/>
                </a:lnTo>
                <a:cubicBezTo>
                  <a:pt x="36379" y="136872"/>
                  <a:pt x="34218" y="135071"/>
                  <a:pt x="32417" y="132910"/>
                </a:cubicBezTo>
                <a:lnTo>
                  <a:pt x="26294" y="136512"/>
                </a:lnTo>
                <a:cubicBezTo>
                  <a:pt x="21971" y="139033"/>
                  <a:pt x="16929" y="137592"/>
                  <a:pt x="14768" y="133630"/>
                </a:cubicBezTo>
                <a:lnTo>
                  <a:pt x="8284" y="122825"/>
                </a:lnTo>
                <a:cubicBezTo>
                  <a:pt x="7564" y="121024"/>
                  <a:pt x="6843" y="118863"/>
                  <a:pt x="7564" y="116341"/>
                </a:cubicBezTo>
                <a:cubicBezTo>
                  <a:pt x="8284" y="114540"/>
                  <a:pt x="9725" y="112739"/>
                  <a:pt x="11526" y="111299"/>
                </a:cubicBezTo>
                <a:lnTo>
                  <a:pt x="17649" y="107697"/>
                </a:lnTo>
                <a:cubicBezTo>
                  <a:pt x="16929" y="105175"/>
                  <a:pt x="16208" y="102654"/>
                  <a:pt x="15848" y="100133"/>
                </a:cubicBezTo>
                <a:lnTo>
                  <a:pt x="8284" y="100133"/>
                </a:lnTo>
                <a:cubicBezTo>
                  <a:pt x="3962" y="100133"/>
                  <a:pt x="0" y="96171"/>
                  <a:pt x="0" y="91488"/>
                </a:cubicBezTo>
                <a:lnTo>
                  <a:pt x="0" y="79242"/>
                </a:lnTo>
                <a:cubicBezTo>
                  <a:pt x="0" y="74920"/>
                  <a:pt x="3962" y="70957"/>
                  <a:pt x="8284" y="70957"/>
                </a:cubicBezTo>
                <a:lnTo>
                  <a:pt x="15848" y="70957"/>
                </a:lnTo>
                <a:cubicBezTo>
                  <a:pt x="16208" y="68076"/>
                  <a:pt x="16929" y="65555"/>
                  <a:pt x="17649" y="63033"/>
                </a:cubicBezTo>
                <a:lnTo>
                  <a:pt x="11526" y="59431"/>
                </a:lnTo>
                <a:cubicBezTo>
                  <a:pt x="9725" y="58351"/>
                  <a:pt x="8284" y="56550"/>
                  <a:pt x="7564" y="54029"/>
                </a:cubicBezTo>
                <a:cubicBezTo>
                  <a:pt x="6843" y="52228"/>
                  <a:pt x="7564" y="49706"/>
                  <a:pt x="8284" y="47905"/>
                </a:cubicBezTo>
                <a:lnTo>
                  <a:pt x="14768" y="37460"/>
                </a:lnTo>
                <a:cubicBezTo>
                  <a:pt x="16929" y="33138"/>
                  <a:pt x="22332" y="32057"/>
                  <a:pt x="25933" y="34218"/>
                </a:cubicBezTo>
                <a:lnTo>
                  <a:pt x="32417" y="37820"/>
                </a:lnTo>
                <a:cubicBezTo>
                  <a:pt x="34218" y="35659"/>
                  <a:pt x="36379" y="33858"/>
                  <a:pt x="38180" y="32057"/>
                </a:cubicBezTo>
                <a:lnTo>
                  <a:pt x="34578" y="25934"/>
                </a:lnTo>
                <a:cubicBezTo>
                  <a:pt x="33497" y="24133"/>
                  <a:pt x="33137" y="21612"/>
                  <a:pt x="33497" y="19450"/>
                </a:cubicBezTo>
                <a:cubicBezTo>
                  <a:pt x="34218" y="17289"/>
                  <a:pt x="35659" y="15488"/>
                  <a:pt x="37460" y="14408"/>
                </a:cubicBezTo>
                <a:lnTo>
                  <a:pt x="48265" y="8285"/>
                </a:lnTo>
                <a:cubicBezTo>
                  <a:pt x="52227" y="6123"/>
                  <a:pt x="57270" y="7204"/>
                  <a:pt x="59791" y="11166"/>
                </a:cubicBezTo>
                <a:lnTo>
                  <a:pt x="63393" y="17650"/>
                </a:lnTo>
                <a:cubicBezTo>
                  <a:pt x="65914" y="16929"/>
                  <a:pt x="68436" y="16209"/>
                  <a:pt x="70957" y="15488"/>
                </a:cubicBezTo>
                <a:lnTo>
                  <a:pt x="70957" y="8285"/>
                </a:lnTo>
                <a:cubicBezTo>
                  <a:pt x="70957" y="3602"/>
                  <a:pt x="74919" y="0"/>
                  <a:pt x="79602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80A25D"/>
            </a:solidFill>
          </a:ln>
          <a:effectLst/>
        </p:spPr>
        <p:txBody>
          <a:bodyPr anchor="ctr"/>
          <a:lstStyle/>
          <a:p>
            <a:endParaRPr lang="en-US" sz="675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Freeform 1032">
            <a:extLst>
              <a:ext uri="{FF2B5EF4-FFF2-40B4-BE49-F238E27FC236}">
                <a16:creationId xmlns:a16="http://schemas.microsoft.com/office/drawing/2014/main" id="{4248E1A2-12E7-49BE-B977-B9FCC2B378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37336" y="1284843"/>
            <a:ext cx="270150" cy="215632"/>
          </a:xfrm>
          <a:custGeom>
            <a:avLst/>
            <a:gdLst>
              <a:gd name="T0" fmla="*/ 32386367 w 289591"/>
              <a:gd name="T1" fmla="*/ 20153230 h 231415"/>
              <a:gd name="T2" fmla="*/ 26836022 w 289591"/>
              <a:gd name="T3" fmla="*/ 25606381 h 231415"/>
              <a:gd name="T4" fmla="*/ 32386367 w 289591"/>
              <a:gd name="T5" fmla="*/ 31059800 h 231415"/>
              <a:gd name="T6" fmla="*/ 37936740 w 289591"/>
              <a:gd name="T7" fmla="*/ 25606381 h 231415"/>
              <a:gd name="T8" fmla="*/ 37856570 w 289591"/>
              <a:gd name="T9" fmla="*/ 25211216 h 231415"/>
              <a:gd name="T10" fmla="*/ 37614959 w 289591"/>
              <a:gd name="T11" fmla="*/ 25211216 h 231415"/>
              <a:gd name="T12" fmla="*/ 32707865 w 289591"/>
              <a:gd name="T13" fmla="*/ 20469672 h 231415"/>
              <a:gd name="T14" fmla="*/ 32707865 w 289591"/>
              <a:gd name="T15" fmla="*/ 20153230 h 231415"/>
              <a:gd name="T16" fmla="*/ 32386367 w 289591"/>
              <a:gd name="T17" fmla="*/ 20153230 h 231415"/>
              <a:gd name="T18" fmla="*/ 37614959 w 289591"/>
              <a:gd name="T19" fmla="*/ 17545367 h 231415"/>
              <a:gd name="T20" fmla="*/ 34638688 w 289591"/>
              <a:gd name="T21" fmla="*/ 20469672 h 231415"/>
              <a:gd name="T22" fmla="*/ 37614959 w 289591"/>
              <a:gd name="T23" fmla="*/ 23314569 h 231415"/>
              <a:gd name="T24" fmla="*/ 40591202 w 289591"/>
              <a:gd name="T25" fmla="*/ 20469672 h 231415"/>
              <a:gd name="T26" fmla="*/ 37614959 w 289591"/>
              <a:gd name="T27" fmla="*/ 17545367 h 231415"/>
              <a:gd name="T28" fmla="*/ 37614959 w 289591"/>
              <a:gd name="T29" fmla="*/ 15648366 h 231415"/>
              <a:gd name="T30" fmla="*/ 42521326 w 289591"/>
              <a:gd name="T31" fmla="*/ 20469672 h 231415"/>
              <a:gd name="T32" fmla="*/ 39786865 w 289591"/>
              <a:gd name="T33" fmla="*/ 24737372 h 231415"/>
              <a:gd name="T34" fmla="*/ 39947928 w 289591"/>
              <a:gd name="T35" fmla="*/ 25606381 h 231415"/>
              <a:gd name="T36" fmla="*/ 32386367 w 289591"/>
              <a:gd name="T37" fmla="*/ 32956336 h 231415"/>
              <a:gd name="T38" fmla="*/ 24825030 w 289591"/>
              <a:gd name="T39" fmla="*/ 25606381 h 231415"/>
              <a:gd name="T40" fmla="*/ 32386367 w 289591"/>
              <a:gd name="T41" fmla="*/ 18177365 h 231415"/>
              <a:gd name="T42" fmla="*/ 33271218 w 289591"/>
              <a:gd name="T43" fmla="*/ 18256445 h 231415"/>
              <a:gd name="T44" fmla="*/ 37614959 w 289591"/>
              <a:gd name="T45" fmla="*/ 15648366 h 231415"/>
              <a:gd name="T46" fmla="*/ 32291515 w 289591"/>
              <a:gd name="T47" fmla="*/ 9550110 h 231415"/>
              <a:gd name="T48" fmla="*/ 16182541 w 289591"/>
              <a:gd name="T49" fmla="*/ 25385128 h 231415"/>
              <a:gd name="T50" fmla="*/ 32291515 w 289591"/>
              <a:gd name="T51" fmla="*/ 41140584 h 231415"/>
              <a:gd name="T52" fmla="*/ 48400271 w 289591"/>
              <a:gd name="T53" fmla="*/ 25385128 h 231415"/>
              <a:gd name="T54" fmla="*/ 32291515 w 289591"/>
              <a:gd name="T55" fmla="*/ 9550110 h 231415"/>
              <a:gd name="T56" fmla="*/ 32291515 w 289591"/>
              <a:gd name="T57" fmla="*/ 7650248 h 231415"/>
              <a:gd name="T58" fmla="*/ 50343351 w 289591"/>
              <a:gd name="T59" fmla="*/ 25385128 h 231415"/>
              <a:gd name="T60" fmla="*/ 32291515 w 289591"/>
              <a:gd name="T61" fmla="*/ 43041033 h 231415"/>
              <a:gd name="T62" fmla="*/ 14158907 w 289591"/>
              <a:gd name="T63" fmla="*/ 25385128 h 231415"/>
              <a:gd name="T64" fmla="*/ 32291515 w 289591"/>
              <a:gd name="T65" fmla="*/ 7650248 h 231415"/>
              <a:gd name="T66" fmla="*/ 32428867 w 289591"/>
              <a:gd name="T67" fmla="*/ 1895101 h 231415"/>
              <a:gd name="T68" fmla="*/ 4920643 w 289591"/>
              <a:gd name="T69" fmla="*/ 17528691 h 231415"/>
              <a:gd name="T70" fmla="*/ 4920643 w 289591"/>
              <a:gd name="T71" fmla="*/ 33083363 h 231415"/>
              <a:gd name="T72" fmla="*/ 32428867 w 289591"/>
              <a:gd name="T73" fmla="*/ 48717349 h 231415"/>
              <a:gd name="T74" fmla="*/ 59937017 w 289591"/>
              <a:gd name="T75" fmla="*/ 33083363 h 231415"/>
              <a:gd name="T76" fmla="*/ 59937017 w 289591"/>
              <a:gd name="T77" fmla="*/ 17528691 h 231415"/>
              <a:gd name="T78" fmla="*/ 32428867 w 289591"/>
              <a:gd name="T79" fmla="*/ 1895101 h 231415"/>
              <a:gd name="T80" fmla="*/ 32428867 w 289591"/>
              <a:gd name="T81" fmla="*/ 0 h 231415"/>
              <a:gd name="T82" fmla="*/ 61469906 w 289591"/>
              <a:gd name="T83" fmla="*/ 16265708 h 231415"/>
              <a:gd name="T84" fmla="*/ 61469906 w 289591"/>
              <a:gd name="T85" fmla="*/ 34346823 h 231415"/>
              <a:gd name="T86" fmla="*/ 32428867 w 289591"/>
              <a:gd name="T87" fmla="*/ 50691305 h 231415"/>
              <a:gd name="T88" fmla="*/ 3387845 w 289591"/>
              <a:gd name="T89" fmla="*/ 34346823 h 231415"/>
              <a:gd name="T90" fmla="*/ 3387845 w 289591"/>
              <a:gd name="T91" fmla="*/ 16265708 h 231415"/>
              <a:gd name="T92" fmla="*/ 32428867 w 289591"/>
              <a:gd name="T93" fmla="*/ 0 h 23141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9591" h="231415">
                <a:moveTo>
                  <a:pt x="144606" y="92004"/>
                </a:moveTo>
                <a:cubicBezTo>
                  <a:pt x="130957" y="92004"/>
                  <a:pt x="119823" y="102827"/>
                  <a:pt x="119823" y="116898"/>
                </a:cubicBezTo>
                <a:cubicBezTo>
                  <a:pt x="119823" y="130609"/>
                  <a:pt x="130957" y="141793"/>
                  <a:pt x="144606" y="141793"/>
                </a:cubicBezTo>
                <a:cubicBezTo>
                  <a:pt x="158254" y="141793"/>
                  <a:pt x="169388" y="130609"/>
                  <a:pt x="169388" y="116898"/>
                </a:cubicBezTo>
                <a:cubicBezTo>
                  <a:pt x="169388" y="116177"/>
                  <a:pt x="169388" y="115816"/>
                  <a:pt x="169029" y="115094"/>
                </a:cubicBezTo>
                <a:cubicBezTo>
                  <a:pt x="168669" y="115094"/>
                  <a:pt x="168310" y="115094"/>
                  <a:pt x="167951" y="115094"/>
                </a:cubicBezTo>
                <a:cubicBezTo>
                  <a:pt x="155740" y="115094"/>
                  <a:pt x="146042" y="105714"/>
                  <a:pt x="146042" y="93447"/>
                </a:cubicBezTo>
                <a:cubicBezTo>
                  <a:pt x="146042" y="92725"/>
                  <a:pt x="146042" y="92364"/>
                  <a:pt x="146042" y="92004"/>
                </a:cubicBezTo>
                <a:cubicBezTo>
                  <a:pt x="145683" y="92004"/>
                  <a:pt x="144965" y="92004"/>
                  <a:pt x="144606" y="92004"/>
                </a:cubicBezTo>
                <a:close/>
                <a:moveTo>
                  <a:pt x="167951" y="80097"/>
                </a:moveTo>
                <a:cubicBezTo>
                  <a:pt x="160768" y="80097"/>
                  <a:pt x="154662" y="85870"/>
                  <a:pt x="154662" y="93447"/>
                </a:cubicBezTo>
                <a:cubicBezTo>
                  <a:pt x="154662" y="100663"/>
                  <a:pt x="160768" y="106435"/>
                  <a:pt x="167951" y="106435"/>
                </a:cubicBezTo>
                <a:cubicBezTo>
                  <a:pt x="175134" y="106435"/>
                  <a:pt x="181240" y="100663"/>
                  <a:pt x="181240" y="93447"/>
                </a:cubicBezTo>
                <a:cubicBezTo>
                  <a:pt x="181240" y="85870"/>
                  <a:pt x="175134" y="80097"/>
                  <a:pt x="167951" y="80097"/>
                </a:cubicBezTo>
                <a:close/>
                <a:moveTo>
                  <a:pt x="167951" y="71438"/>
                </a:moveTo>
                <a:cubicBezTo>
                  <a:pt x="180163" y="71438"/>
                  <a:pt x="189860" y="81180"/>
                  <a:pt x="189860" y="93447"/>
                </a:cubicBezTo>
                <a:cubicBezTo>
                  <a:pt x="189860" y="102106"/>
                  <a:pt x="184832" y="109322"/>
                  <a:pt x="177649" y="112930"/>
                </a:cubicBezTo>
                <a:cubicBezTo>
                  <a:pt x="178008" y="114012"/>
                  <a:pt x="178367" y="115455"/>
                  <a:pt x="178367" y="116898"/>
                </a:cubicBezTo>
                <a:cubicBezTo>
                  <a:pt x="178367" y="135299"/>
                  <a:pt x="162923" y="150452"/>
                  <a:pt x="144606" y="150452"/>
                </a:cubicBezTo>
                <a:cubicBezTo>
                  <a:pt x="125929" y="150452"/>
                  <a:pt x="110844" y="135299"/>
                  <a:pt x="110844" y="116898"/>
                </a:cubicBezTo>
                <a:cubicBezTo>
                  <a:pt x="110844" y="98498"/>
                  <a:pt x="125929" y="82984"/>
                  <a:pt x="144606" y="82984"/>
                </a:cubicBezTo>
                <a:cubicBezTo>
                  <a:pt x="146042" y="82984"/>
                  <a:pt x="147120" y="83344"/>
                  <a:pt x="148556" y="83344"/>
                </a:cubicBezTo>
                <a:cubicBezTo>
                  <a:pt x="152148" y="76129"/>
                  <a:pt x="159331" y="71438"/>
                  <a:pt x="167951" y="71438"/>
                </a:cubicBezTo>
                <a:close/>
                <a:moveTo>
                  <a:pt x="144182" y="43599"/>
                </a:moveTo>
                <a:cubicBezTo>
                  <a:pt x="104423" y="43599"/>
                  <a:pt x="72255" y="76129"/>
                  <a:pt x="72255" y="115888"/>
                </a:cubicBezTo>
                <a:cubicBezTo>
                  <a:pt x="72255" y="155285"/>
                  <a:pt x="104423" y="187814"/>
                  <a:pt x="144182" y="187814"/>
                </a:cubicBezTo>
                <a:cubicBezTo>
                  <a:pt x="183940" y="187814"/>
                  <a:pt x="216108" y="155285"/>
                  <a:pt x="216108" y="115888"/>
                </a:cubicBezTo>
                <a:cubicBezTo>
                  <a:pt x="216108" y="76129"/>
                  <a:pt x="183940" y="43599"/>
                  <a:pt x="144182" y="43599"/>
                </a:cubicBezTo>
                <a:close/>
                <a:moveTo>
                  <a:pt x="144182" y="34925"/>
                </a:moveTo>
                <a:cubicBezTo>
                  <a:pt x="188639" y="34925"/>
                  <a:pt x="224783" y="71069"/>
                  <a:pt x="224783" y="115888"/>
                </a:cubicBezTo>
                <a:cubicBezTo>
                  <a:pt x="224783" y="160345"/>
                  <a:pt x="188639" y="196489"/>
                  <a:pt x="144182" y="196489"/>
                </a:cubicBezTo>
                <a:cubicBezTo>
                  <a:pt x="99724" y="196489"/>
                  <a:pt x="63219" y="160345"/>
                  <a:pt x="63219" y="115888"/>
                </a:cubicBezTo>
                <a:cubicBezTo>
                  <a:pt x="63219" y="71069"/>
                  <a:pt x="99724" y="34925"/>
                  <a:pt x="144182" y="34925"/>
                </a:cubicBezTo>
                <a:close/>
                <a:moveTo>
                  <a:pt x="144796" y="8651"/>
                </a:moveTo>
                <a:cubicBezTo>
                  <a:pt x="95089" y="8651"/>
                  <a:pt x="50426" y="47580"/>
                  <a:pt x="21971" y="80022"/>
                </a:cubicBezTo>
                <a:cubicBezTo>
                  <a:pt x="4322" y="100208"/>
                  <a:pt x="4322" y="131207"/>
                  <a:pt x="21971" y="151032"/>
                </a:cubicBezTo>
                <a:cubicBezTo>
                  <a:pt x="50426" y="183834"/>
                  <a:pt x="95089" y="222403"/>
                  <a:pt x="144796" y="222403"/>
                </a:cubicBezTo>
                <a:cubicBezTo>
                  <a:pt x="194502" y="222403"/>
                  <a:pt x="239165" y="183834"/>
                  <a:pt x="267620" y="151032"/>
                </a:cubicBezTo>
                <a:cubicBezTo>
                  <a:pt x="285269" y="131207"/>
                  <a:pt x="285269" y="100208"/>
                  <a:pt x="267620" y="80022"/>
                </a:cubicBezTo>
                <a:cubicBezTo>
                  <a:pt x="239165" y="47580"/>
                  <a:pt x="194502" y="8651"/>
                  <a:pt x="144796" y="8651"/>
                </a:cubicBezTo>
                <a:close/>
                <a:moveTo>
                  <a:pt x="144796" y="0"/>
                </a:moveTo>
                <a:cubicBezTo>
                  <a:pt x="198104" y="0"/>
                  <a:pt x="244568" y="40371"/>
                  <a:pt x="274463" y="74255"/>
                </a:cubicBezTo>
                <a:cubicBezTo>
                  <a:pt x="294634" y="97685"/>
                  <a:pt x="294634" y="133730"/>
                  <a:pt x="274463" y="156800"/>
                </a:cubicBezTo>
                <a:cubicBezTo>
                  <a:pt x="244568" y="191043"/>
                  <a:pt x="198104" y="231415"/>
                  <a:pt x="144796" y="231415"/>
                </a:cubicBezTo>
                <a:cubicBezTo>
                  <a:pt x="91847" y="231415"/>
                  <a:pt x="45023" y="191043"/>
                  <a:pt x="15127" y="156800"/>
                </a:cubicBezTo>
                <a:cubicBezTo>
                  <a:pt x="-5043" y="133730"/>
                  <a:pt x="-5043" y="97685"/>
                  <a:pt x="15127" y="74255"/>
                </a:cubicBezTo>
                <a:cubicBezTo>
                  <a:pt x="45023" y="40371"/>
                  <a:pt x="91847" y="0"/>
                  <a:pt x="144796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D2E9A6"/>
            </a:solidFill>
          </a:ln>
          <a:effectLst/>
        </p:spPr>
        <p:txBody>
          <a:bodyPr anchor="ctr"/>
          <a:lstStyle/>
          <a:p>
            <a:endParaRPr lang="en-US" sz="675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9" name="Freeform 814">
            <a:extLst>
              <a:ext uri="{FF2B5EF4-FFF2-40B4-BE49-F238E27FC236}">
                <a16:creationId xmlns:a16="http://schemas.microsoft.com/office/drawing/2014/main" id="{47338A3F-7831-4B08-865C-4E1BCEF225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9741" y="1257584"/>
            <a:ext cx="270150" cy="270150"/>
          </a:xfrm>
          <a:custGeom>
            <a:avLst/>
            <a:gdLst>
              <a:gd name="T0" fmla="*/ 2147483646 w 805"/>
              <a:gd name="T1" fmla="*/ 2147483646 h 805"/>
              <a:gd name="T2" fmla="*/ 2147483646 w 805"/>
              <a:gd name="T3" fmla="*/ 2147483646 h 805"/>
              <a:gd name="T4" fmla="*/ 2147483646 w 805"/>
              <a:gd name="T5" fmla="*/ 2147483646 h 805"/>
              <a:gd name="T6" fmla="*/ 2147483646 w 805"/>
              <a:gd name="T7" fmla="*/ 2147483646 h 805"/>
              <a:gd name="T8" fmla="*/ 2147483646 w 805"/>
              <a:gd name="T9" fmla="*/ 2147483646 h 805"/>
              <a:gd name="T10" fmla="*/ 2147483646 w 805"/>
              <a:gd name="T11" fmla="*/ 2147483646 h 805"/>
              <a:gd name="T12" fmla="*/ 2147483646 w 805"/>
              <a:gd name="T13" fmla="*/ 2147483646 h 805"/>
              <a:gd name="T14" fmla="*/ 2147483646 w 805"/>
              <a:gd name="T15" fmla="*/ 2147483646 h 805"/>
              <a:gd name="T16" fmla="*/ 2147483646 w 805"/>
              <a:gd name="T17" fmla="*/ 2147483646 h 805"/>
              <a:gd name="T18" fmla="*/ 2147483646 w 805"/>
              <a:gd name="T19" fmla="*/ 2147483646 h 805"/>
              <a:gd name="T20" fmla="*/ 2147483646 w 805"/>
              <a:gd name="T21" fmla="*/ 2147483646 h 805"/>
              <a:gd name="T22" fmla="*/ 2147483646 w 805"/>
              <a:gd name="T23" fmla="*/ 2147483646 h 805"/>
              <a:gd name="T24" fmla="*/ 2147483646 w 805"/>
              <a:gd name="T25" fmla="*/ 2147483646 h 805"/>
              <a:gd name="T26" fmla="*/ 2147483646 w 805"/>
              <a:gd name="T27" fmla="*/ 2147483646 h 805"/>
              <a:gd name="T28" fmla="*/ 2147483646 w 805"/>
              <a:gd name="T29" fmla="*/ 2147483646 h 805"/>
              <a:gd name="T30" fmla="*/ 2147483646 w 805"/>
              <a:gd name="T31" fmla="*/ 2147483646 h 805"/>
              <a:gd name="T32" fmla="*/ 2147483646 w 805"/>
              <a:gd name="T33" fmla="*/ 2147483646 h 805"/>
              <a:gd name="T34" fmla="*/ 2147483646 w 805"/>
              <a:gd name="T35" fmla="*/ 2147483646 h 805"/>
              <a:gd name="T36" fmla="*/ 2147483646 w 805"/>
              <a:gd name="T37" fmla="*/ 2147483646 h 805"/>
              <a:gd name="T38" fmla="*/ 2147483646 w 805"/>
              <a:gd name="T39" fmla="*/ 2147483646 h 805"/>
              <a:gd name="T40" fmla="*/ 2147483646 w 805"/>
              <a:gd name="T41" fmla="*/ 2147483646 h 805"/>
              <a:gd name="T42" fmla="*/ 2147483646 w 805"/>
              <a:gd name="T43" fmla="*/ 2147483646 h 805"/>
              <a:gd name="T44" fmla="*/ 2147483646 w 805"/>
              <a:gd name="T45" fmla="*/ 2147483646 h 805"/>
              <a:gd name="T46" fmla="*/ 2147483646 w 805"/>
              <a:gd name="T47" fmla="*/ 2147483646 h 805"/>
              <a:gd name="T48" fmla="*/ 2147483646 w 805"/>
              <a:gd name="T49" fmla="*/ 2147483646 h 805"/>
              <a:gd name="T50" fmla="*/ 2147483646 w 805"/>
              <a:gd name="T51" fmla="*/ 2147483646 h 805"/>
              <a:gd name="T52" fmla="*/ 2147483646 w 805"/>
              <a:gd name="T53" fmla="*/ 2147483646 h 805"/>
              <a:gd name="T54" fmla="*/ 2147483646 w 805"/>
              <a:gd name="T55" fmla="*/ 0 h 805"/>
              <a:gd name="T56" fmla="*/ 2147483646 w 805"/>
              <a:gd name="T57" fmla="*/ 2147483646 h 805"/>
              <a:gd name="T58" fmla="*/ 2147483646 w 805"/>
              <a:gd name="T59" fmla="*/ 0 h 805"/>
              <a:gd name="T60" fmla="*/ 2147483646 w 805"/>
              <a:gd name="T61" fmla="*/ 2147483646 h 805"/>
              <a:gd name="T62" fmla="*/ 0 w 805"/>
              <a:gd name="T63" fmla="*/ 2147483646 h 805"/>
              <a:gd name="T64" fmla="*/ 2147483646 w 805"/>
              <a:gd name="T65" fmla="*/ 2147483646 h 805"/>
              <a:gd name="T66" fmla="*/ 2147483646 w 805"/>
              <a:gd name="T67" fmla="*/ 2147483646 h 805"/>
              <a:gd name="T68" fmla="*/ 2147483646 w 805"/>
              <a:gd name="T69" fmla="*/ 2147483646 h 805"/>
              <a:gd name="T70" fmla="*/ 2147483646 w 805"/>
              <a:gd name="T71" fmla="*/ 2147483646 h 805"/>
              <a:gd name="T72" fmla="*/ 2147483646 w 805"/>
              <a:gd name="T73" fmla="*/ 2147483646 h 805"/>
              <a:gd name="T74" fmla="*/ 2147483646 w 805"/>
              <a:gd name="T75" fmla="*/ 2147483646 h 805"/>
              <a:gd name="T76" fmla="*/ 2147483646 w 805"/>
              <a:gd name="T77" fmla="*/ 2147483646 h 805"/>
              <a:gd name="T78" fmla="*/ 2147483646 w 805"/>
              <a:gd name="T79" fmla="*/ 2147483646 h 805"/>
              <a:gd name="T80" fmla="*/ 0 w 805"/>
              <a:gd name="T81" fmla="*/ 2147483646 h 805"/>
              <a:gd name="T82" fmla="*/ 2147483646 w 805"/>
              <a:gd name="T83" fmla="*/ 2147483646 h 805"/>
              <a:gd name="T84" fmla="*/ 2147483646 w 805"/>
              <a:gd name="T85" fmla="*/ 2147483646 h 805"/>
              <a:gd name="T86" fmla="*/ 2147483646 w 805"/>
              <a:gd name="T87" fmla="*/ 2147483646 h 805"/>
              <a:gd name="T88" fmla="*/ 2147483646 w 805"/>
              <a:gd name="T89" fmla="*/ 2147483646 h 805"/>
              <a:gd name="T90" fmla="*/ 2147483646 w 805"/>
              <a:gd name="T91" fmla="*/ 2147483646 h 805"/>
              <a:gd name="T92" fmla="*/ 2147483646 w 805"/>
              <a:gd name="T93" fmla="*/ 2147483646 h 805"/>
              <a:gd name="T94" fmla="*/ 2147483646 w 805"/>
              <a:gd name="T95" fmla="*/ 2147483646 h 805"/>
              <a:gd name="T96" fmla="*/ 2147483646 w 805"/>
              <a:gd name="T97" fmla="*/ 2147483646 h 805"/>
              <a:gd name="T98" fmla="*/ 2147483646 w 805"/>
              <a:gd name="T99" fmla="*/ 2147483646 h 805"/>
              <a:gd name="T100" fmla="*/ 2147483646 w 805"/>
              <a:gd name="T101" fmla="*/ 2147483646 h 805"/>
              <a:gd name="T102" fmla="*/ 0 w 805"/>
              <a:gd name="T103" fmla="*/ 2147483646 h 805"/>
              <a:gd name="T104" fmla="*/ 2147483646 w 805"/>
              <a:gd name="T105" fmla="*/ 2147483646 h 805"/>
              <a:gd name="T106" fmla="*/ 2147483646 w 805"/>
              <a:gd name="T107" fmla="*/ 2147483646 h 805"/>
              <a:gd name="T108" fmla="*/ 2147483646 w 805"/>
              <a:gd name="T109" fmla="*/ 2147483646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05" h="805">
                <a:moveTo>
                  <a:pt x="105" y="454"/>
                </a:moveTo>
                <a:lnTo>
                  <a:pt x="105" y="406"/>
                </a:lnTo>
                <a:lnTo>
                  <a:pt x="649" y="406"/>
                </a:lnTo>
                <a:lnTo>
                  <a:pt x="649" y="454"/>
                </a:lnTo>
                <a:lnTo>
                  <a:pt x="105" y="454"/>
                </a:lnTo>
                <a:close/>
                <a:moveTo>
                  <a:pt x="105" y="333"/>
                </a:moveTo>
                <a:lnTo>
                  <a:pt x="649" y="333"/>
                </a:lnTo>
                <a:lnTo>
                  <a:pt x="649" y="382"/>
                </a:lnTo>
                <a:lnTo>
                  <a:pt x="105" y="382"/>
                </a:lnTo>
                <a:lnTo>
                  <a:pt x="105" y="333"/>
                </a:lnTo>
                <a:close/>
                <a:moveTo>
                  <a:pt x="81" y="454"/>
                </a:moveTo>
                <a:lnTo>
                  <a:pt x="45" y="455"/>
                </a:lnTo>
                <a:cubicBezTo>
                  <a:pt x="39" y="455"/>
                  <a:pt x="34" y="453"/>
                  <a:pt x="30" y="448"/>
                </a:cubicBezTo>
                <a:cubicBezTo>
                  <a:pt x="26" y="445"/>
                  <a:pt x="24" y="440"/>
                  <a:pt x="24" y="434"/>
                </a:cubicBezTo>
                <a:lnTo>
                  <a:pt x="24" y="354"/>
                </a:lnTo>
                <a:cubicBezTo>
                  <a:pt x="24" y="342"/>
                  <a:pt x="33" y="333"/>
                  <a:pt x="45" y="333"/>
                </a:cubicBezTo>
                <a:lnTo>
                  <a:pt x="81" y="333"/>
                </a:lnTo>
                <a:lnTo>
                  <a:pt x="81" y="454"/>
                </a:lnTo>
                <a:close/>
                <a:moveTo>
                  <a:pt x="674" y="342"/>
                </a:moveTo>
                <a:lnTo>
                  <a:pt x="767" y="393"/>
                </a:lnTo>
                <a:lnTo>
                  <a:pt x="674" y="446"/>
                </a:lnTo>
                <a:lnTo>
                  <a:pt x="674" y="342"/>
                </a:lnTo>
                <a:close/>
                <a:moveTo>
                  <a:pt x="792" y="446"/>
                </a:moveTo>
                <a:lnTo>
                  <a:pt x="792" y="446"/>
                </a:lnTo>
                <a:cubicBezTo>
                  <a:pt x="785" y="446"/>
                  <a:pt x="779" y="452"/>
                  <a:pt x="779" y="458"/>
                </a:cubicBezTo>
                <a:lnTo>
                  <a:pt x="779" y="779"/>
                </a:lnTo>
                <a:lnTo>
                  <a:pt x="414" y="779"/>
                </a:lnTo>
                <a:lnTo>
                  <a:pt x="414" y="759"/>
                </a:lnTo>
                <a:cubicBezTo>
                  <a:pt x="414" y="736"/>
                  <a:pt x="433" y="718"/>
                  <a:pt x="456" y="718"/>
                </a:cubicBezTo>
                <a:lnTo>
                  <a:pt x="710" y="718"/>
                </a:lnTo>
                <a:cubicBezTo>
                  <a:pt x="717" y="718"/>
                  <a:pt x="722" y="712"/>
                  <a:pt x="722" y="705"/>
                </a:cubicBezTo>
                <a:lnTo>
                  <a:pt x="722" y="504"/>
                </a:lnTo>
                <a:cubicBezTo>
                  <a:pt x="722" y="497"/>
                  <a:pt x="717" y="492"/>
                  <a:pt x="710" y="492"/>
                </a:cubicBezTo>
                <a:cubicBezTo>
                  <a:pt x="704" y="492"/>
                  <a:pt x="698" y="497"/>
                  <a:pt x="698" y="504"/>
                </a:cubicBezTo>
                <a:lnTo>
                  <a:pt x="698" y="693"/>
                </a:lnTo>
                <a:lnTo>
                  <a:pt x="456" y="693"/>
                </a:lnTo>
                <a:cubicBezTo>
                  <a:pt x="440" y="693"/>
                  <a:pt x="425" y="699"/>
                  <a:pt x="414" y="708"/>
                </a:cubicBezTo>
                <a:lnTo>
                  <a:pt x="414" y="479"/>
                </a:lnTo>
                <a:lnTo>
                  <a:pt x="662" y="478"/>
                </a:lnTo>
                <a:cubicBezTo>
                  <a:pt x="664" y="478"/>
                  <a:pt x="666" y="478"/>
                  <a:pt x="668" y="477"/>
                </a:cubicBezTo>
                <a:lnTo>
                  <a:pt x="798" y="404"/>
                </a:lnTo>
                <a:cubicBezTo>
                  <a:pt x="801" y="402"/>
                  <a:pt x="804" y="398"/>
                  <a:pt x="804" y="393"/>
                </a:cubicBezTo>
                <a:cubicBezTo>
                  <a:pt x="804" y="389"/>
                  <a:pt x="801" y="385"/>
                  <a:pt x="798" y="383"/>
                </a:cubicBezTo>
                <a:lnTo>
                  <a:pt x="668" y="310"/>
                </a:lnTo>
                <a:cubicBezTo>
                  <a:pt x="665" y="309"/>
                  <a:pt x="664" y="309"/>
                  <a:pt x="661" y="309"/>
                </a:cubicBezTo>
                <a:lnTo>
                  <a:pt x="414" y="309"/>
                </a:lnTo>
                <a:lnTo>
                  <a:pt x="414" y="66"/>
                </a:lnTo>
                <a:cubicBezTo>
                  <a:pt x="414" y="43"/>
                  <a:pt x="433" y="24"/>
                  <a:pt x="456" y="24"/>
                </a:cubicBezTo>
                <a:lnTo>
                  <a:pt x="698" y="24"/>
                </a:lnTo>
                <a:lnTo>
                  <a:pt x="698" y="283"/>
                </a:lnTo>
                <a:cubicBezTo>
                  <a:pt x="698" y="290"/>
                  <a:pt x="704" y="295"/>
                  <a:pt x="710" y="295"/>
                </a:cubicBezTo>
                <a:cubicBezTo>
                  <a:pt x="717" y="295"/>
                  <a:pt x="722" y="290"/>
                  <a:pt x="722" y="283"/>
                </a:cubicBezTo>
                <a:lnTo>
                  <a:pt x="722" y="105"/>
                </a:lnTo>
                <a:lnTo>
                  <a:pt x="779" y="105"/>
                </a:lnTo>
                <a:lnTo>
                  <a:pt x="779" y="329"/>
                </a:lnTo>
                <a:cubicBezTo>
                  <a:pt x="779" y="335"/>
                  <a:pt x="785" y="341"/>
                  <a:pt x="792" y="341"/>
                </a:cubicBezTo>
                <a:cubicBezTo>
                  <a:pt x="799" y="341"/>
                  <a:pt x="804" y="335"/>
                  <a:pt x="804" y="329"/>
                </a:cubicBezTo>
                <a:lnTo>
                  <a:pt x="804" y="93"/>
                </a:lnTo>
                <a:cubicBezTo>
                  <a:pt x="804" y="86"/>
                  <a:pt x="799" y="81"/>
                  <a:pt x="792" y="81"/>
                </a:cubicBezTo>
                <a:lnTo>
                  <a:pt x="722" y="81"/>
                </a:lnTo>
                <a:lnTo>
                  <a:pt x="722" y="11"/>
                </a:lnTo>
                <a:cubicBezTo>
                  <a:pt x="722" y="5"/>
                  <a:pt x="717" y="0"/>
                  <a:pt x="710" y="0"/>
                </a:cubicBezTo>
                <a:lnTo>
                  <a:pt x="456" y="0"/>
                </a:lnTo>
                <a:cubicBezTo>
                  <a:pt x="433" y="0"/>
                  <a:pt x="414" y="10"/>
                  <a:pt x="402" y="27"/>
                </a:cubicBezTo>
                <a:cubicBezTo>
                  <a:pt x="390" y="10"/>
                  <a:pt x="370" y="0"/>
                  <a:pt x="348" y="0"/>
                </a:cubicBezTo>
                <a:lnTo>
                  <a:pt x="93" y="0"/>
                </a:lnTo>
                <a:cubicBezTo>
                  <a:pt x="86" y="0"/>
                  <a:pt x="81" y="5"/>
                  <a:pt x="81" y="11"/>
                </a:cubicBezTo>
                <a:lnTo>
                  <a:pt x="81" y="81"/>
                </a:lnTo>
                <a:lnTo>
                  <a:pt x="12" y="81"/>
                </a:lnTo>
                <a:cubicBezTo>
                  <a:pt x="5" y="81"/>
                  <a:pt x="0" y="86"/>
                  <a:pt x="0" y="93"/>
                </a:cubicBezTo>
                <a:lnTo>
                  <a:pt x="0" y="281"/>
                </a:lnTo>
                <a:cubicBezTo>
                  <a:pt x="0" y="287"/>
                  <a:pt x="5" y="292"/>
                  <a:pt x="12" y="292"/>
                </a:cubicBezTo>
                <a:cubicBezTo>
                  <a:pt x="19" y="292"/>
                  <a:pt x="24" y="287"/>
                  <a:pt x="24" y="281"/>
                </a:cubicBezTo>
                <a:lnTo>
                  <a:pt x="24" y="105"/>
                </a:lnTo>
                <a:lnTo>
                  <a:pt x="81" y="105"/>
                </a:lnTo>
                <a:lnTo>
                  <a:pt x="81" y="248"/>
                </a:lnTo>
                <a:cubicBezTo>
                  <a:pt x="81" y="255"/>
                  <a:pt x="86" y="260"/>
                  <a:pt x="93" y="260"/>
                </a:cubicBezTo>
                <a:cubicBezTo>
                  <a:pt x="100" y="260"/>
                  <a:pt x="105" y="255"/>
                  <a:pt x="105" y="248"/>
                </a:cubicBezTo>
                <a:lnTo>
                  <a:pt x="105" y="24"/>
                </a:lnTo>
                <a:lnTo>
                  <a:pt x="348" y="24"/>
                </a:lnTo>
                <a:cubicBezTo>
                  <a:pt x="371" y="24"/>
                  <a:pt x="389" y="43"/>
                  <a:pt x="389" y="66"/>
                </a:cubicBezTo>
                <a:lnTo>
                  <a:pt x="389" y="309"/>
                </a:lnTo>
                <a:lnTo>
                  <a:pt x="105" y="309"/>
                </a:lnTo>
                <a:lnTo>
                  <a:pt x="105" y="304"/>
                </a:lnTo>
                <a:cubicBezTo>
                  <a:pt x="105" y="298"/>
                  <a:pt x="100" y="292"/>
                  <a:pt x="93" y="292"/>
                </a:cubicBezTo>
                <a:cubicBezTo>
                  <a:pt x="86" y="292"/>
                  <a:pt x="81" y="298"/>
                  <a:pt x="81" y="304"/>
                </a:cubicBezTo>
                <a:lnTo>
                  <a:pt x="81" y="309"/>
                </a:lnTo>
                <a:lnTo>
                  <a:pt x="45" y="309"/>
                </a:lnTo>
                <a:cubicBezTo>
                  <a:pt x="20" y="309"/>
                  <a:pt x="0" y="329"/>
                  <a:pt x="0" y="354"/>
                </a:cubicBezTo>
                <a:lnTo>
                  <a:pt x="0" y="434"/>
                </a:lnTo>
                <a:cubicBezTo>
                  <a:pt x="0" y="459"/>
                  <a:pt x="20" y="479"/>
                  <a:pt x="45" y="479"/>
                </a:cubicBezTo>
                <a:lnTo>
                  <a:pt x="81" y="479"/>
                </a:lnTo>
                <a:lnTo>
                  <a:pt x="81" y="483"/>
                </a:lnTo>
                <a:cubicBezTo>
                  <a:pt x="81" y="490"/>
                  <a:pt x="86" y="495"/>
                  <a:pt x="93" y="495"/>
                </a:cubicBezTo>
                <a:cubicBezTo>
                  <a:pt x="100" y="495"/>
                  <a:pt x="105" y="490"/>
                  <a:pt x="105" y="483"/>
                </a:cubicBezTo>
                <a:lnTo>
                  <a:pt x="105" y="479"/>
                </a:lnTo>
                <a:lnTo>
                  <a:pt x="389" y="479"/>
                </a:lnTo>
                <a:lnTo>
                  <a:pt x="389" y="708"/>
                </a:lnTo>
                <a:cubicBezTo>
                  <a:pt x="378" y="699"/>
                  <a:pt x="363" y="693"/>
                  <a:pt x="348" y="693"/>
                </a:cubicBezTo>
                <a:lnTo>
                  <a:pt x="105" y="693"/>
                </a:lnTo>
                <a:lnTo>
                  <a:pt x="105" y="540"/>
                </a:lnTo>
                <a:cubicBezTo>
                  <a:pt x="105" y="534"/>
                  <a:pt x="100" y="528"/>
                  <a:pt x="93" y="528"/>
                </a:cubicBezTo>
                <a:cubicBezTo>
                  <a:pt x="86" y="528"/>
                  <a:pt x="81" y="534"/>
                  <a:pt x="81" y="540"/>
                </a:cubicBezTo>
                <a:lnTo>
                  <a:pt x="81" y="705"/>
                </a:lnTo>
                <a:cubicBezTo>
                  <a:pt x="81" y="712"/>
                  <a:pt x="86" y="718"/>
                  <a:pt x="93" y="718"/>
                </a:cubicBezTo>
                <a:lnTo>
                  <a:pt x="348" y="718"/>
                </a:lnTo>
                <a:cubicBezTo>
                  <a:pt x="371" y="718"/>
                  <a:pt x="389" y="736"/>
                  <a:pt x="389" y="759"/>
                </a:cubicBezTo>
                <a:lnTo>
                  <a:pt x="389" y="779"/>
                </a:lnTo>
                <a:lnTo>
                  <a:pt x="24" y="779"/>
                </a:lnTo>
                <a:lnTo>
                  <a:pt x="24" y="508"/>
                </a:lnTo>
                <a:cubicBezTo>
                  <a:pt x="24" y="501"/>
                  <a:pt x="19" y="495"/>
                  <a:pt x="12" y="495"/>
                </a:cubicBezTo>
                <a:cubicBezTo>
                  <a:pt x="5" y="495"/>
                  <a:pt x="0" y="501"/>
                  <a:pt x="0" y="508"/>
                </a:cubicBezTo>
                <a:lnTo>
                  <a:pt x="0" y="791"/>
                </a:lnTo>
                <a:cubicBezTo>
                  <a:pt x="0" y="799"/>
                  <a:pt x="5" y="804"/>
                  <a:pt x="12" y="804"/>
                </a:cubicBezTo>
                <a:lnTo>
                  <a:pt x="402" y="804"/>
                </a:lnTo>
                <a:lnTo>
                  <a:pt x="792" y="804"/>
                </a:lnTo>
                <a:cubicBezTo>
                  <a:pt x="799" y="804"/>
                  <a:pt x="804" y="799"/>
                  <a:pt x="804" y="791"/>
                </a:cubicBezTo>
                <a:lnTo>
                  <a:pt x="804" y="458"/>
                </a:lnTo>
                <a:cubicBezTo>
                  <a:pt x="804" y="452"/>
                  <a:pt x="799" y="446"/>
                  <a:pt x="792" y="446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rgbClr val="D2E9A6"/>
            </a:solidFill>
          </a:ln>
          <a:effectLst/>
        </p:spPr>
        <p:txBody>
          <a:bodyPr wrap="none" anchor="ctr"/>
          <a:lstStyle/>
          <a:p>
            <a:endParaRPr lang="en-US" sz="675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0" name="TextBox 50">
            <a:extLst>
              <a:ext uri="{FF2B5EF4-FFF2-40B4-BE49-F238E27FC236}">
                <a16:creationId xmlns:a16="http://schemas.microsoft.com/office/drawing/2014/main" id="{54D0DA2A-8A75-45D4-B989-83C3CB78A943}"/>
              </a:ext>
            </a:extLst>
          </p:cNvPr>
          <p:cNvSpPr txBox="1"/>
          <p:nvPr/>
        </p:nvSpPr>
        <p:spPr>
          <a:xfrm>
            <a:off x="3065851" y="2676772"/>
            <a:ext cx="1628403" cy="1308050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>
              <a:spcAft>
                <a:spcPts val="225"/>
              </a:spcAft>
            </a:pPr>
            <a:r>
              <a:rPr lang="sl-SI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Interno </a:t>
            </a:r>
            <a:r>
              <a:rPr lang="sl-SI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vsebinjenje</a:t>
            </a:r>
            <a:endParaRPr lang="sl-SI" sz="120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Aft>
                <a:spcPts val="225"/>
              </a:spcAft>
            </a:pPr>
            <a:r>
              <a:rPr lang="sl-SI" sz="700" dirty="0">
                <a:solidFill>
                  <a:srgbClr val="6D6D6F"/>
                </a:solidFill>
                <a:latin typeface="Segoe UI Semilight" panose="020B0402040204020203" pitchFamily="34" charset="0"/>
                <a:ea typeface="League Spartan" charset="0"/>
                <a:cs typeface="Segoe UI Semilight" panose="020B0402040204020203" pitchFamily="34" charset="0"/>
              </a:rPr>
              <a:t> </a:t>
            </a:r>
          </a:p>
          <a:p>
            <a:r>
              <a:rPr lang="en-US" sz="1200" b="1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Eksterno</a:t>
            </a:r>
            <a:r>
              <a:rPr lang="en-US" sz="1200" b="1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200" b="1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vsebinjenje</a:t>
            </a:r>
            <a:endParaRPr lang="sl-SI" sz="1200" b="1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n-US" sz="1200" b="1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delavnic</a:t>
            </a:r>
            <a:r>
              <a:rPr lang="sl-SI" sz="1200" b="1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  <a:r>
              <a:rPr lang="en-US" sz="1200" b="1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endParaRPr lang="sl-SI" sz="1200" b="1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sl-SI" sz="1200" b="1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Aft>
                <a:spcPts val="225"/>
              </a:spcAft>
            </a:pPr>
            <a:endParaRPr lang="sl-SI" sz="700" dirty="0">
              <a:solidFill>
                <a:srgbClr val="6D6D6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Poročilo</a:t>
            </a:r>
            <a:r>
              <a:rPr lang="en-US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o </a:t>
            </a: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vsebinjenju</a:t>
            </a:r>
            <a:endParaRPr lang="en-US" sz="120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1" name="TextBox 50">
            <a:extLst>
              <a:ext uri="{FF2B5EF4-FFF2-40B4-BE49-F238E27FC236}">
                <a16:creationId xmlns:a16="http://schemas.microsoft.com/office/drawing/2014/main" id="{F838F63C-5168-47E3-BE2F-91F7855C9555}"/>
              </a:ext>
            </a:extLst>
          </p:cNvPr>
          <p:cNvSpPr txBox="1"/>
          <p:nvPr/>
        </p:nvSpPr>
        <p:spPr>
          <a:xfrm>
            <a:off x="4974224" y="2578700"/>
            <a:ext cx="1623146" cy="227241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spcAft>
                <a:spcPts val="225"/>
              </a:spcAft>
            </a:pPr>
            <a:r>
              <a:rPr lang="sl-SI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Osnutek okoljskega poročila</a:t>
            </a:r>
          </a:p>
          <a:p>
            <a:pPr>
              <a:spcAft>
                <a:spcPts val="225"/>
              </a:spcAft>
            </a:pPr>
            <a:r>
              <a:rPr lang="sl-SI" sz="700" dirty="0">
                <a:solidFill>
                  <a:srgbClr val="6D6D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>
              <a:spcAft>
                <a:spcPts val="225"/>
              </a:spcAft>
            </a:pP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Pridobitev</a:t>
            </a:r>
            <a:r>
              <a:rPr lang="en-US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mnenj</a:t>
            </a:r>
            <a:r>
              <a:rPr lang="en-US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varstvenih</a:t>
            </a:r>
            <a:r>
              <a:rPr lang="en-US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resorjev</a:t>
            </a:r>
            <a:r>
              <a:rPr lang="en-US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in </a:t>
            </a: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odgovor</a:t>
            </a:r>
            <a:r>
              <a:rPr lang="en-US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MOP </a:t>
            </a:r>
            <a:endParaRPr lang="sl-SI" sz="120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pl-PL" sz="700" dirty="0">
                <a:solidFill>
                  <a:srgbClr val="6D6D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>
              <a:spcAft>
                <a:spcPts val="225"/>
              </a:spcAft>
            </a:pPr>
            <a:r>
              <a:rPr lang="pl-PL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Dopolnitev osnutka okoljskega poročila</a:t>
            </a:r>
          </a:p>
          <a:p>
            <a:pPr>
              <a:spcAft>
                <a:spcPts val="225"/>
              </a:spcAft>
            </a:pPr>
            <a:r>
              <a:rPr lang="pl-PL" sz="700" dirty="0">
                <a:solidFill>
                  <a:srgbClr val="6D6D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>
              <a:spcAft>
                <a:spcPts val="225"/>
              </a:spcAft>
            </a:pPr>
            <a:r>
              <a:rPr lang="pl-PL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onovno</a:t>
            </a:r>
            <a:r>
              <a:rPr lang="en-US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pridobivanje</a:t>
            </a:r>
            <a:r>
              <a:rPr lang="en-US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sl-SI" sz="120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Aft>
                <a:spcPts val="225"/>
              </a:spcAft>
            </a:pP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mnenj</a:t>
            </a:r>
            <a:endParaRPr lang="sl-SI" sz="120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2" name="TextBox 50">
            <a:extLst>
              <a:ext uri="{FF2B5EF4-FFF2-40B4-BE49-F238E27FC236}">
                <a16:creationId xmlns:a16="http://schemas.microsoft.com/office/drawing/2014/main" id="{632E6CEE-0A1E-4D41-8BEB-790C8678978A}"/>
              </a:ext>
            </a:extLst>
          </p:cNvPr>
          <p:cNvSpPr txBox="1"/>
          <p:nvPr/>
        </p:nvSpPr>
        <p:spPr>
          <a:xfrm>
            <a:off x="6928115" y="2510574"/>
            <a:ext cx="2019027" cy="223138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spcAft>
                <a:spcPts val="225"/>
              </a:spcAft>
            </a:pPr>
            <a:r>
              <a:rPr lang="sl-SI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Javna obravnava in predstavitev</a:t>
            </a:r>
          </a:p>
          <a:p>
            <a:pPr>
              <a:spcAft>
                <a:spcPts val="225"/>
              </a:spcAft>
            </a:pPr>
            <a:endParaRPr lang="sl-SI" sz="700" dirty="0">
              <a:solidFill>
                <a:srgbClr val="6D6D6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Aft>
                <a:spcPts val="225"/>
              </a:spcAft>
            </a:pPr>
            <a:r>
              <a:rPr lang="sl-SI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Pisni odgovori na pripombe iz javne obravnave</a:t>
            </a:r>
          </a:p>
          <a:p>
            <a:pPr>
              <a:spcAft>
                <a:spcPts val="225"/>
              </a:spcAft>
            </a:pPr>
            <a:endParaRPr lang="sl-SI" sz="700" dirty="0">
              <a:solidFill>
                <a:srgbClr val="6D6D6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Aft>
                <a:spcPts val="225"/>
              </a:spcAft>
            </a:pP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Dopolnitev</a:t>
            </a:r>
            <a:r>
              <a:rPr lang="en-US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okoljskega </a:t>
            </a:r>
            <a:r>
              <a:rPr lang="en-US" sz="120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poročila</a:t>
            </a:r>
            <a:endParaRPr lang="sl-SI" sz="120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Aft>
                <a:spcPts val="225"/>
              </a:spcAft>
            </a:pPr>
            <a:endParaRPr lang="sl-SI" sz="700" dirty="0">
              <a:solidFill>
                <a:srgbClr val="6D6D6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Aft>
                <a:spcPts val="225"/>
              </a:spcAft>
            </a:pPr>
            <a:r>
              <a:rPr lang="sl-SI" sz="1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Odločba MOP o sprejemljivosti programa EKP</a:t>
            </a:r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id="{4D21156A-5EF7-4879-8F75-9551A1894FB2}"/>
              </a:ext>
            </a:extLst>
          </p:cNvPr>
          <p:cNvSpPr/>
          <p:nvPr/>
        </p:nvSpPr>
        <p:spPr>
          <a:xfrm>
            <a:off x="2966049" y="2752428"/>
            <a:ext cx="71168" cy="71168"/>
          </a:xfrm>
          <a:prstGeom prst="ellipse">
            <a:avLst/>
          </a:prstGeom>
          <a:solidFill>
            <a:srgbClr val="80A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044B9E84-23A7-420B-AD36-3E525A9E54C2}"/>
              </a:ext>
            </a:extLst>
          </p:cNvPr>
          <p:cNvCxnSpPr>
            <a:cxnSpLocks/>
            <a:stCxn id="35" idx="0"/>
            <a:endCxn id="36" idx="4"/>
          </p:cNvCxnSpPr>
          <p:nvPr/>
        </p:nvCxnSpPr>
        <p:spPr>
          <a:xfrm>
            <a:off x="1058378" y="2755122"/>
            <a:ext cx="2898" cy="373670"/>
          </a:xfrm>
          <a:prstGeom prst="line">
            <a:avLst/>
          </a:prstGeom>
          <a:ln w="38100">
            <a:solidFill>
              <a:srgbClr val="80A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a 34">
            <a:extLst>
              <a:ext uri="{FF2B5EF4-FFF2-40B4-BE49-F238E27FC236}">
                <a16:creationId xmlns:a16="http://schemas.microsoft.com/office/drawing/2014/main" id="{D18111EE-2CC5-49BD-9AEB-80090DFD66DD}"/>
              </a:ext>
            </a:extLst>
          </p:cNvPr>
          <p:cNvSpPr/>
          <p:nvPr/>
        </p:nvSpPr>
        <p:spPr>
          <a:xfrm>
            <a:off x="1013378" y="2755122"/>
            <a:ext cx="90000" cy="90000"/>
          </a:xfrm>
          <a:prstGeom prst="ellipse">
            <a:avLst/>
          </a:prstGeom>
          <a:solidFill>
            <a:srgbClr val="80A25D"/>
          </a:solidFill>
          <a:ln>
            <a:solidFill>
              <a:srgbClr val="80A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36" name="Elipsa 35">
            <a:extLst>
              <a:ext uri="{FF2B5EF4-FFF2-40B4-BE49-F238E27FC236}">
                <a16:creationId xmlns:a16="http://schemas.microsoft.com/office/drawing/2014/main" id="{19E3090A-1880-405B-A111-1085B7A42655}"/>
              </a:ext>
            </a:extLst>
          </p:cNvPr>
          <p:cNvSpPr/>
          <p:nvPr/>
        </p:nvSpPr>
        <p:spPr>
          <a:xfrm>
            <a:off x="1016276" y="3038792"/>
            <a:ext cx="90000" cy="90000"/>
          </a:xfrm>
          <a:prstGeom prst="ellipse">
            <a:avLst/>
          </a:prstGeom>
          <a:solidFill>
            <a:srgbClr val="80A25D"/>
          </a:solidFill>
          <a:ln>
            <a:solidFill>
              <a:srgbClr val="80A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37" name="TextBox 45">
            <a:extLst>
              <a:ext uri="{FF2B5EF4-FFF2-40B4-BE49-F238E27FC236}">
                <a16:creationId xmlns:a16="http://schemas.microsoft.com/office/drawing/2014/main" id="{809EC1D4-C654-4578-8854-C3159CFC0D76}"/>
              </a:ext>
            </a:extLst>
          </p:cNvPr>
          <p:cNvSpPr txBox="1"/>
          <p:nvPr/>
        </p:nvSpPr>
        <p:spPr>
          <a:xfrm>
            <a:off x="2960569" y="1971838"/>
            <a:ext cx="176924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1050" b="1" dirty="0">
                <a:solidFill>
                  <a:srgbClr val="6D6D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VSEBINJENJE</a:t>
            </a:r>
          </a:p>
          <a:p>
            <a:pPr algn="ctr"/>
            <a:r>
              <a:rPr lang="sl-SI" sz="975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november 2021 - januar </a:t>
            </a:r>
            <a:r>
              <a:rPr lang="en-US" sz="975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202</a:t>
            </a:r>
            <a:r>
              <a:rPr lang="sl-SI" sz="975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2</a:t>
            </a:r>
            <a:endParaRPr lang="en-US" sz="975" b="1" dirty="0">
              <a:latin typeface="Segoe UI Black" panose="020B0A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8" name="Raven povezovalnik 37">
            <a:extLst>
              <a:ext uri="{FF2B5EF4-FFF2-40B4-BE49-F238E27FC236}">
                <a16:creationId xmlns:a16="http://schemas.microsoft.com/office/drawing/2014/main" id="{1CA643D0-1DCD-4050-B76F-7BC23101B648}"/>
              </a:ext>
            </a:extLst>
          </p:cNvPr>
          <p:cNvCxnSpPr>
            <a:cxnSpLocks/>
            <a:stCxn id="39" idx="0"/>
            <a:endCxn id="41" idx="4"/>
          </p:cNvCxnSpPr>
          <p:nvPr/>
        </p:nvCxnSpPr>
        <p:spPr>
          <a:xfrm>
            <a:off x="3003777" y="2750986"/>
            <a:ext cx="10588" cy="1166723"/>
          </a:xfrm>
          <a:prstGeom prst="line">
            <a:avLst/>
          </a:prstGeom>
          <a:ln w="38100">
            <a:solidFill>
              <a:srgbClr val="80A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a 38">
            <a:extLst>
              <a:ext uri="{FF2B5EF4-FFF2-40B4-BE49-F238E27FC236}">
                <a16:creationId xmlns:a16="http://schemas.microsoft.com/office/drawing/2014/main" id="{C7E6668A-2FEB-432D-9BE0-AD60B88D8747}"/>
              </a:ext>
            </a:extLst>
          </p:cNvPr>
          <p:cNvSpPr/>
          <p:nvPr/>
        </p:nvSpPr>
        <p:spPr>
          <a:xfrm>
            <a:off x="2949777" y="2750986"/>
            <a:ext cx="108000" cy="108000"/>
          </a:xfrm>
          <a:prstGeom prst="ellipse">
            <a:avLst/>
          </a:prstGeom>
          <a:solidFill>
            <a:srgbClr val="80A25D"/>
          </a:solidFill>
          <a:ln>
            <a:solidFill>
              <a:srgbClr val="80A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E015B679-FB5E-4961-B33E-207E5802B092}"/>
              </a:ext>
            </a:extLst>
          </p:cNvPr>
          <p:cNvSpPr/>
          <p:nvPr/>
        </p:nvSpPr>
        <p:spPr>
          <a:xfrm>
            <a:off x="2949777" y="3119822"/>
            <a:ext cx="108000" cy="108000"/>
          </a:xfrm>
          <a:prstGeom prst="ellipse">
            <a:avLst/>
          </a:prstGeom>
          <a:solidFill>
            <a:srgbClr val="80A25D"/>
          </a:solidFill>
          <a:ln>
            <a:solidFill>
              <a:srgbClr val="80A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41" name="Elipsa 40">
            <a:extLst>
              <a:ext uri="{FF2B5EF4-FFF2-40B4-BE49-F238E27FC236}">
                <a16:creationId xmlns:a16="http://schemas.microsoft.com/office/drawing/2014/main" id="{C39B6208-0484-46AC-AC50-E82940F890AE}"/>
              </a:ext>
            </a:extLst>
          </p:cNvPr>
          <p:cNvSpPr/>
          <p:nvPr/>
        </p:nvSpPr>
        <p:spPr>
          <a:xfrm>
            <a:off x="2960365" y="3809709"/>
            <a:ext cx="108000" cy="108000"/>
          </a:xfrm>
          <a:prstGeom prst="ellipse">
            <a:avLst/>
          </a:prstGeom>
          <a:solidFill>
            <a:srgbClr val="80A25D"/>
          </a:solidFill>
          <a:ln>
            <a:solidFill>
              <a:srgbClr val="80A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cxnSp>
        <p:nvCxnSpPr>
          <p:cNvPr id="42" name="Raven povezovalnik 41">
            <a:extLst>
              <a:ext uri="{FF2B5EF4-FFF2-40B4-BE49-F238E27FC236}">
                <a16:creationId xmlns:a16="http://schemas.microsoft.com/office/drawing/2014/main" id="{EBCDA388-C198-41A6-B73F-3E73C0918FD4}"/>
              </a:ext>
            </a:extLst>
          </p:cNvPr>
          <p:cNvCxnSpPr>
            <a:cxnSpLocks/>
            <a:stCxn id="43" idx="0"/>
            <a:endCxn id="44" idx="4"/>
          </p:cNvCxnSpPr>
          <p:nvPr/>
        </p:nvCxnSpPr>
        <p:spPr>
          <a:xfrm flipH="1">
            <a:off x="4955349" y="2755122"/>
            <a:ext cx="2727" cy="596555"/>
          </a:xfrm>
          <a:prstGeom prst="line">
            <a:avLst/>
          </a:prstGeom>
          <a:ln w="38100">
            <a:solidFill>
              <a:srgbClr val="D2E9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a 42">
            <a:extLst>
              <a:ext uri="{FF2B5EF4-FFF2-40B4-BE49-F238E27FC236}">
                <a16:creationId xmlns:a16="http://schemas.microsoft.com/office/drawing/2014/main" id="{8C3A6726-ECCE-4B6B-BE69-75C166CA3C32}"/>
              </a:ext>
            </a:extLst>
          </p:cNvPr>
          <p:cNvSpPr/>
          <p:nvPr/>
        </p:nvSpPr>
        <p:spPr>
          <a:xfrm>
            <a:off x="4913076" y="2755122"/>
            <a:ext cx="90000" cy="90000"/>
          </a:xfrm>
          <a:prstGeom prst="ellipse">
            <a:avLst/>
          </a:prstGeom>
          <a:solidFill>
            <a:srgbClr val="D2E9A6"/>
          </a:solidFill>
          <a:ln>
            <a:solidFill>
              <a:srgbClr val="D2E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3EC6F765-13DC-45A6-AAA1-08A5F5BA1B2B}"/>
              </a:ext>
            </a:extLst>
          </p:cNvPr>
          <p:cNvSpPr/>
          <p:nvPr/>
        </p:nvSpPr>
        <p:spPr>
          <a:xfrm>
            <a:off x="4910349" y="3261677"/>
            <a:ext cx="90000" cy="90000"/>
          </a:xfrm>
          <a:prstGeom prst="ellipse">
            <a:avLst/>
          </a:prstGeom>
          <a:solidFill>
            <a:srgbClr val="D2E9A6"/>
          </a:solidFill>
          <a:ln>
            <a:solidFill>
              <a:srgbClr val="D2E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45" name="Elipsa 44">
            <a:extLst>
              <a:ext uri="{FF2B5EF4-FFF2-40B4-BE49-F238E27FC236}">
                <a16:creationId xmlns:a16="http://schemas.microsoft.com/office/drawing/2014/main" id="{2DBFBD3C-F5C4-4741-9414-6C18463F1FE3}"/>
              </a:ext>
            </a:extLst>
          </p:cNvPr>
          <p:cNvSpPr/>
          <p:nvPr/>
        </p:nvSpPr>
        <p:spPr>
          <a:xfrm>
            <a:off x="4921150" y="4455192"/>
            <a:ext cx="90000" cy="90000"/>
          </a:xfrm>
          <a:prstGeom prst="ellipse">
            <a:avLst/>
          </a:prstGeom>
          <a:solidFill>
            <a:srgbClr val="D2E9A6"/>
          </a:solidFill>
          <a:ln>
            <a:solidFill>
              <a:srgbClr val="D2E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cxnSp>
        <p:nvCxnSpPr>
          <p:cNvPr id="46" name="Raven povezovalnik 45">
            <a:extLst>
              <a:ext uri="{FF2B5EF4-FFF2-40B4-BE49-F238E27FC236}">
                <a16:creationId xmlns:a16="http://schemas.microsoft.com/office/drawing/2014/main" id="{BFD6362B-4582-4F0A-9EC0-65E80E815510}"/>
              </a:ext>
            </a:extLst>
          </p:cNvPr>
          <p:cNvCxnSpPr>
            <a:cxnSpLocks/>
            <a:stCxn id="44" idx="4"/>
            <a:endCxn id="45" idx="0"/>
          </p:cNvCxnSpPr>
          <p:nvPr/>
        </p:nvCxnSpPr>
        <p:spPr>
          <a:xfrm>
            <a:off x="4955349" y="3351677"/>
            <a:ext cx="10801" cy="1103515"/>
          </a:xfrm>
          <a:prstGeom prst="line">
            <a:avLst/>
          </a:prstGeom>
          <a:ln w="38100">
            <a:solidFill>
              <a:srgbClr val="D2E9A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en povezovalnik 46">
            <a:extLst>
              <a:ext uri="{FF2B5EF4-FFF2-40B4-BE49-F238E27FC236}">
                <a16:creationId xmlns:a16="http://schemas.microsoft.com/office/drawing/2014/main" id="{7FEFFA27-5770-4719-B1BE-763B15582BBD}"/>
              </a:ext>
            </a:extLst>
          </p:cNvPr>
          <p:cNvCxnSpPr>
            <a:cxnSpLocks/>
            <a:stCxn id="48" idx="0"/>
            <a:endCxn id="49" idx="4"/>
          </p:cNvCxnSpPr>
          <p:nvPr/>
        </p:nvCxnSpPr>
        <p:spPr>
          <a:xfrm>
            <a:off x="6916737" y="2734866"/>
            <a:ext cx="0" cy="1673120"/>
          </a:xfrm>
          <a:prstGeom prst="line">
            <a:avLst/>
          </a:prstGeom>
          <a:ln w="38100">
            <a:solidFill>
              <a:srgbClr val="D2E9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a 47">
            <a:extLst>
              <a:ext uri="{FF2B5EF4-FFF2-40B4-BE49-F238E27FC236}">
                <a16:creationId xmlns:a16="http://schemas.microsoft.com/office/drawing/2014/main" id="{52348DA4-E790-4E71-AC29-D16C83CF4D07}"/>
              </a:ext>
            </a:extLst>
          </p:cNvPr>
          <p:cNvSpPr/>
          <p:nvPr/>
        </p:nvSpPr>
        <p:spPr>
          <a:xfrm>
            <a:off x="6871737" y="2734866"/>
            <a:ext cx="90000" cy="90000"/>
          </a:xfrm>
          <a:prstGeom prst="ellipse">
            <a:avLst/>
          </a:prstGeom>
          <a:solidFill>
            <a:srgbClr val="D2E9A6"/>
          </a:solidFill>
          <a:ln>
            <a:solidFill>
              <a:srgbClr val="D2E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A150A8AF-D24B-4187-860F-22C8ED1BB2CF}"/>
              </a:ext>
            </a:extLst>
          </p:cNvPr>
          <p:cNvSpPr/>
          <p:nvPr/>
        </p:nvSpPr>
        <p:spPr>
          <a:xfrm>
            <a:off x="6871737" y="4317986"/>
            <a:ext cx="90000" cy="90000"/>
          </a:xfrm>
          <a:prstGeom prst="ellipse">
            <a:avLst/>
          </a:prstGeom>
          <a:solidFill>
            <a:srgbClr val="D2E9A6"/>
          </a:solidFill>
          <a:ln>
            <a:solidFill>
              <a:srgbClr val="D2E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50" name="Elipsa 49">
            <a:extLst>
              <a:ext uri="{FF2B5EF4-FFF2-40B4-BE49-F238E27FC236}">
                <a16:creationId xmlns:a16="http://schemas.microsoft.com/office/drawing/2014/main" id="{C48331F3-845D-4656-A1EB-8267511FC44C}"/>
              </a:ext>
            </a:extLst>
          </p:cNvPr>
          <p:cNvSpPr/>
          <p:nvPr/>
        </p:nvSpPr>
        <p:spPr>
          <a:xfrm>
            <a:off x="4913076" y="3939822"/>
            <a:ext cx="90000" cy="90000"/>
          </a:xfrm>
          <a:prstGeom prst="ellipse">
            <a:avLst/>
          </a:prstGeom>
          <a:solidFill>
            <a:srgbClr val="D2E9A6"/>
          </a:solidFill>
          <a:ln>
            <a:solidFill>
              <a:srgbClr val="D2E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51" name="Elipsa 50">
            <a:extLst>
              <a:ext uri="{FF2B5EF4-FFF2-40B4-BE49-F238E27FC236}">
                <a16:creationId xmlns:a16="http://schemas.microsoft.com/office/drawing/2014/main" id="{3AD26F77-312E-4021-80D9-ABE25FF08EB9}"/>
              </a:ext>
            </a:extLst>
          </p:cNvPr>
          <p:cNvSpPr/>
          <p:nvPr/>
        </p:nvSpPr>
        <p:spPr>
          <a:xfrm>
            <a:off x="6869838" y="3801928"/>
            <a:ext cx="90000" cy="90000"/>
          </a:xfrm>
          <a:prstGeom prst="ellipse">
            <a:avLst/>
          </a:prstGeom>
          <a:solidFill>
            <a:srgbClr val="D2E9A6"/>
          </a:solidFill>
          <a:ln>
            <a:solidFill>
              <a:srgbClr val="D2E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127F7468-F024-46EE-ADDB-3703CE40CE04}"/>
              </a:ext>
            </a:extLst>
          </p:cNvPr>
          <p:cNvSpPr/>
          <p:nvPr/>
        </p:nvSpPr>
        <p:spPr>
          <a:xfrm>
            <a:off x="6869838" y="3272973"/>
            <a:ext cx="90000" cy="90000"/>
          </a:xfrm>
          <a:prstGeom prst="ellipse">
            <a:avLst/>
          </a:prstGeom>
          <a:solidFill>
            <a:srgbClr val="D2E9A6"/>
          </a:solidFill>
          <a:ln>
            <a:solidFill>
              <a:srgbClr val="D2E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675"/>
          </a:p>
        </p:txBody>
      </p:sp>
    </p:spTree>
    <p:extLst>
      <p:ext uri="{BB962C8B-B14F-4D97-AF65-F5344CB8AC3E}">
        <p14:creationId xmlns:p14="http://schemas.microsoft.com/office/powerpoint/2010/main" val="425500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AEC586-898B-4685-9C6C-63C3C62C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Interno </a:t>
            </a:r>
            <a:r>
              <a:rPr lang="sl-SI" dirty="0" err="1"/>
              <a:t>vsebinjenje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C4DD5A-29F4-4598-B191-E3441686C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600" dirty="0"/>
              <a:t>Določitev vsebine okoljskega poročila – pomembni vplivi izvedbe programa na okolje</a:t>
            </a:r>
          </a:p>
          <a:p>
            <a:r>
              <a:rPr lang="sl-SI" sz="2600" dirty="0"/>
              <a:t>Podlaga za izdelavo izhodišč za pripravo okoljskega poročila: </a:t>
            </a:r>
          </a:p>
          <a:p>
            <a:pPr lvl="1"/>
            <a:r>
              <a:rPr lang="sl-SI" sz="2400" dirty="0"/>
              <a:t>Okoljski cilji in kazalci</a:t>
            </a:r>
          </a:p>
          <a:p>
            <a:pPr lvl="1"/>
            <a:r>
              <a:rPr lang="sl-SI" sz="2400" dirty="0"/>
              <a:t>Merila vrednotenja in metodologija ugotavljanja in vrednotenja vplivov programa na okolje, ohranjanje narave, varstvo človekovega zdravja in kulturno dediščino</a:t>
            </a:r>
          </a:p>
        </p:txBody>
      </p:sp>
    </p:spTree>
    <p:extLst>
      <p:ext uri="{BB962C8B-B14F-4D97-AF65-F5344CB8AC3E}">
        <p14:creationId xmlns:p14="http://schemas.microsoft.com/office/powerpoint/2010/main" val="343450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AEC586-898B-4685-9C6C-63C3C62C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Interno </a:t>
            </a:r>
            <a:r>
              <a:rPr lang="sl-SI" dirty="0" err="1"/>
              <a:t>vsebinjenje</a:t>
            </a:r>
            <a:endParaRPr lang="sl-SI" dirty="0"/>
          </a:p>
        </p:txBody>
      </p:sp>
      <p:sp>
        <p:nvSpPr>
          <p:cNvPr id="14" name="Označba mesta besedila 13">
            <a:extLst>
              <a:ext uri="{FF2B5EF4-FFF2-40B4-BE49-F238E27FC236}">
                <a16:creationId xmlns:a16="http://schemas.microsoft.com/office/drawing/2014/main" id="{6D3CB956-CC75-4130-8187-319DB1D0E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205558"/>
            <a:ext cx="3960440" cy="787599"/>
          </a:xfrm>
        </p:spPr>
        <p:txBody>
          <a:bodyPr anchor="t">
            <a:normAutofit lnSpcReduction="10000"/>
          </a:bodyPr>
          <a:lstStyle/>
          <a:p>
            <a:r>
              <a:rPr lang="sl-SI" dirty="0"/>
              <a:t>Program za izvajanje evropske kohezijske politike</a:t>
            </a:r>
            <a:r>
              <a:rPr lang="sv-SE" dirty="0"/>
              <a:t>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C4DD5A-29F4-4598-B191-E3441686C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9592" y="1993156"/>
            <a:ext cx="3960440" cy="296346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l-SI" sz="1900" dirty="0">
                <a:latin typeface="Segoe UI Semilight" panose="020B0402040204020203" pitchFamily="34" charset="0"/>
              </a:rPr>
              <a:t>Cilji politik: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l-SI" sz="17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CP1: pametna Evropa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l-SI" sz="17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CP2: zelena Evropa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l-SI" sz="17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CP3: povezana Evropa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l-SI" sz="1700" dirty="0">
                <a:latin typeface="Segoe UI Semilight" panose="020B0402040204020203" pitchFamily="34" charset="0"/>
                <a:ea typeface="Calibri" panose="020F0502020204030204" pitchFamily="34" charset="0"/>
              </a:rPr>
              <a:t>CP4: družbena Evropa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l-SI" sz="17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CP 5: Evropa, ki je bliže državljanom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7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CP 6: Evropa za pravični prehod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l-SI" sz="1700" dirty="0">
                <a:effectLst/>
                <a:latin typeface="Segoe UI Semilight" panose="020B0402040204020203" pitchFamily="34" charset="0"/>
                <a:ea typeface="Calibri" panose="020F0502020204030204" pitchFamily="34" charset="0"/>
              </a:rPr>
              <a:t>CP 7: Tehnična pomoč</a:t>
            </a:r>
          </a:p>
          <a:p>
            <a:pPr marL="0" indent="0" algn="just">
              <a:buNone/>
            </a:pPr>
            <a:endParaRPr lang="sl-SI" sz="1900" dirty="0">
              <a:latin typeface="Segoe UI Semilight" panose="020B0402040204020203" pitchFamily="34" charset="0"/>
            </a:endParaRPr>
          </a:p>
          <a:p>
            <a:r>
              <a:rPr lang="sl-SI" sz="1700" dirty="0"/>
              <a:t>Prednostne naloge</a:t>
            </a:r>
          </a:p>
          <a:p>
            <a:r>
              <a:rPr lang="sl-SI" sz="1700" dirty="0"/>
              <a:t>Specifični cilji</a:t>
            </a:r>
          </a:p>
        </p:txBody>
      </p:sp>
      <p:sp>
        <p:nvSpPr>
          <p:cNvPr id="15" name="Označba mesta besedila 14">
            <a:extLst>
              <a:ext uri="{FF2B5EF4-FFF2-40B4-BE49-F238E27FC236}">
                <a16:creationId xmlns:a16="http://schemas.microsoft.com/office/drawing/2014/main" id="{1D03402F-DBBE-4AD8-BC7A-A8C307CA0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/>
          </a:bodyPr>
          <a:lstStyle/>
          <a:p>
            <a:r>
              <a:rPr lang="sl-SI" dirty="0"/>
              <a:t>Okoljski vidiki:</a:t>
            </a:r>
          </a:p>
        </p:txBody>
      </p:sp>
      <p:sp>
        <p:nvSpPr>
          <p:cNvPr id="16" name="Označba mesta vsebine 15">
            <a:extLst>
              <a:ext uri="{FF2B5EF4-FFF2-40B4-BE49-F238E27FC236}">
                <a16:creationId xmlns:a16="http://schemas.microsoft.com/office/drawing/2014/main" id="{B44D0E03-5B73-4D87-A2E0-74E7C255E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3490" y="1922243"/>
            <a:ext cx="4041775" cy="2387178"/>
          </a:xfrm>
        </p:spPr>
        <p:txBody>
          <a:bodyPr>
            <a:normAutofit fontScale="77500" lnSpcReduction="20000"/>
          </a:bodyPr>
          <a:lstStyle/>
          <a:p>
            <a:r>
              <a:rPr lang="sl-SI" sz="1800" dirty="0"/>
              <a:t>Tla in raba zemljišč</a:t>
            </a:r>
          </a:p>
          <a:p>
            <a:r>
              <a:rPr lang="sl-SI" sz="1800" dirty="0"/>
              <a:t>Razvrednotene površine</a:t>
            </a:r>
          </a:p>
          <a:p>
            <a:r>
              <a:rPr lang="sl-SI" sz="1800" dirty="0"/>
              <a:t>Površinske in podzemne vode</a:t>
            </a:r>
          </a:p>
          <a:p>
            <a:r>
              <a:rPr lang="sl-SI" sz="1800" dirty="0"/>
              <a:t>Zrak </a:t>
            </a:r>
          </a:p>
          <a:p>
            <a:r>
              <a:rPr lang="sl-SI" sz="1800" dirty="0"/>
              <a:t>Biotska raznovrstnost in območja z naravovarstvenim statusom</a:t>
            </a:r>
          </a:p>
          <a:p>
            <a:r>
              <a:rPr lang="sl-SI" sz="1800" dirty="0"/>
              <a:t>Kulturna dediščina in arheološki potencial</a:t>
            </a:r>
          </a:p>
          <a:p>
            <a:r>
              <a:rPr lang="sl-SI" sz="1800" dirty="0"/>
              <a:t>Krajina</a:t>
            </a:r>
          </a:p>
          <a:p>
            <a:r>
              <a:rPr lang="sl-SI" sz="1800" dirty="0"/>
              <a:t>Zdravje in varnost ljudi in kakovost življenja</a:t>
            </a:r>
          </a:p>
          <a:p>
            <a:r>
              <a:rPr lang="sl-SI" sz="1800" dirty="0"/>
              <a:t>Raba virov in ravnanje z odpadki</a:t>
            </a:r>
          </a:p>
          <a:p>
            <a:r>
              <a:rPr lang="sl-SI" sz="1800" dirty="0"/>
              <a:t>Podnebne spremembe</a:t>
            </a:r>
          </a:p>
        </p:txBody>
      </p:sp>
      <p:pic>
        <p:nvPicPr>
          <p:cNvPr id="5" name="Picture 22" descr="Soil Vector Art &amp; Graphics | freevector.com">
            <a:extLst>
              <a:ext uri="{FF2B5EF4-FFF2-40B4-BE49-F238E27FC236}">
                <a16:creationId xmlns:a16="http://schemas.microsoft.com/office/drawing/2014/main" id="{E4623C79-7E6E-4556-8A28-A85570270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80" t="33201" r="29840" b="29835"/>
          <a:stretch/>
        </p:blipFill>
        <p:spPr bwMode="auto">
          <a:xfrm>
            <a:off x="6482621" y="1895312"/>
            <a:ext cx="403100" cy="3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1878C8E-D75E-4F41-B131-5AE89F70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395" y="2249608"/>
            <a:ext cx="398230" cy="398230"/>
          </a:xfrm>
          <a:prstGeom prst="rect">
            <a:avLst/>
          </a:prstGeom>
        </p:spPr>
      </p:pic>
      <p:pic>
        <p:nvPicPr>
          <p:cNvPr id="8" name="Picture 18" descr="Plants Silhouette Set Isolated On White Background Vector Royalty Free  Cliparts, Vectors, And Stock Illustration. Image 113564663.">
            <a:extLst>
              <a:ext uri="{FF2B5EF4-FFF2-40B4-BE49-F238E27FC236}">
                <a16:creationId xmlns:a16="http://schemas.microsoft.com/office/drawing/2014/main" id="{9793ABD1-D4A2-49AA-B19F-40F48528A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709825" y="2709842"/>
            <a:ext cx="231962" cy="5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Butterfly Free Vector Art - (34,483 Free Downloads)">
            <a:extLst>
              <a:ext uri="{FF2B5EF4-FFF2-40B4-BE49-F238E27FC236}">
                <a16:creationId xmlns:a16="http://schemas.microsoft.com/office/drawing/2014/main" id="{7CEDDD56-456A-4A96-A806-B41BF418A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463619" flipH="1">
            <a:off x="7853014" y="2897780"/>
            <a:ext cx="248682" cy="23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Rolling hills icons Royalty Free Vector Image - VectorStock">
            <a:extLst>
              <a:ext uri="{FF2B5EF4-FFF2-40B4-BE49-F238E27FC236}">
                <a16:creationId xmlns:a16="http://schemas.microsoft.com/office/drawing/2014/main" id="{0BB629F4-A591-469E-83FF-A77DF938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1809" y="3311237"/>
            <a:ext cx="378543" cy="3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Catholic Church Thin Line Icon. Building Vector Illustration.. Royalty Free  Cliparts, Vectors, And Stock Illustration. Image 106537266.">
            <a:extLst>
              <a:ext uri="{FF2B5EF4-FFF2-40B4-BE49-F238E27FC236}">
                <a16:creationId xmlns:a16="http://schemas.microsoft.com/office/drawing/2014/main" id="{E3E6C500-7C11-4334-A63D-58266A7D1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38" r="5234"/>
          <a:stretch/>
        </p:blipFill>
        <p:spPr bwMode="auto">
          <a:xfrm>
            <a:off x="8302749" y="3142552"/>
            <a:ext cx="340650" cy="26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Bench in park near tree and lantern one line vector | Train drawing, Line  art drawings, Line drawing">
            <a:extLst>
              <a:ext uri="{FF2B5EF4-FFF2-40B4-BE49-F238E27FC236}">
                <a16:creationId xmlns:a16="http://schemas.microsoft.com/office/drawing/2014/main" id="{F651AE4D-94E8-4D04-8870-D22AB993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3275665"/>
            <a:ext cx="729815" cy="7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lack weather icons set Royalty Free Vector Image">
            <a:extLst>
              <a:ext uri="{FF2B5EF4-FFF2-40B4-BE49-F238E27FC236}">
                <a16:creationId xmlns:a16="http://schemas.microsoft.com/office/drawing/2014/main" id="{E355D6E0-2895-4BC8-A612-32C68058D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4171" y="3989598"/>
            <a:ext cx="636172" cy="39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1FC6072-6363-4CA5-A8F2-36C7C195FD3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444" y="2583180"/>
            <a:ext cx="298730" cy="188992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5ACB2F10-C3D4-4930-A145-6A04799F002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707" y="3836588"/>
            <a:ext cx="231668" cy="21947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7060A787-DC6B-4EF0-87B1-4BDEC3D2883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864" y="1995414"/>
            <a:ext cx="422568" cy="4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3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480DD6C1-8561-4D79-9276-5822FA5795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223"/>
          <a:stretch/>
        </p:blipFill>
        <p:spPr>
          <a:xfrm>
            <a:off x="1187624" y="2279318"/>
            <a:ext cx="2203544" cy="148160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4A2A655-B389-436E-8955-532EA633F1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92" t="30958" r="39326" b="31155"/>
          <a:stretch/>
        </p:blipFill>
        <p:spPr>
          <a:xfrm>
            <a:off x="2670263" y="3330118"/>
            <a:ext cx="2207343" cy="1481606"/>
          </a:xfrm>
          <a:prstGeom prst="rect">
            <a:avLst/>
          </a:prstGeom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9F4E8D9-6C01-496F-8FB9-0149D92F0D53}"/>
              </a:ext>
            </a:extLst>
          </p:cNvPr>
          <p:cNvSpPr txBox="1"/>
          <p:nvPr/>
        </p:nvSpPr>
        <p:spPr>
          <a:xfrm>
            <a:off x="1122043" y="3560869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00" dirty="0">
                <a:solidFill>
                  <a:schemeClr val="tx1">
                    <a:lumMod val="50000"/>
                  </a:schemeClr>
                </a:solidFill>
              </a:rPr>
              <a:t>tednik.si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B14141D-A83C-4F8C-A29C-18F6F59D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263"/>
            <a:ext cx="8137028" cy="5042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Tla in raba zemljišč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0A24B7-A755-4C06-961D-8540740D2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50" y="775656"/>
            <a:ext cx="4040188" cy="358080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Stanje: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D52E692-2960-4014-A67C-C126C240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09850"/>
            <a:ext cx="4040188" cy="3746772"/>
          </a:xfrm>
        </p:spPr>
        <p:txBody>
          <a:bodyPr>
            <a:noAutofit/>
          </a:bodyPr>
          <a:lstStyle/>
          <a:p>
            <a:r>
              <a:rPr lang="sl-SI" sz="1800" dirty="0"/>
              <a:t>Onesnaženje, erozija, pozidava in zbijanje tal</a:t>
            </a:r>
          </a:p>
          <a:p>
            <a:r>
              <a:rPr lang="sl-SI" sz="1800" dirty="0"/>
              <a:t>Kmetijska zemljišča in gozd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A06C477-CF53-403E-B45E-FEB9F309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5644" y="767271"/>
            <a:ext cx="4041775" cy="358081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Program EKP: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E3C23F6-F17F-49B5-BC56-42E2C6A98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5644" y="1209850"/>
            <a:ext cx="4041775" cy="3738388"/>
          </a:xfrm>
        </p:spPr>
        <p:txBody>
          <a:bodyPr>
            <a:normAutofit/>
          </a:bodyPr>
          <a:lstStyle/>
          <a:p>
            <a:r>
              <a:rPr lang="sl-SI" sz="1800" dirty="0"/>
              <a:t>Zmanjšanje vseh oblik onesnaževanja, vzpostavitev pogojev za krožno gospodarstvo (CP2)</a:t>
            </a:r>
          </a:p>
          <a:p>
            <a:r>
              <a:rPr lang="sl-SI" sz="1800" dirty="0"/>
              <a:t>Spodbujanje lokalnega razvoja (CP6)</a:t>
            </a:r>
          </a:p>
          <a:p>
            <a:r>
              <a:rPr lang="sl-SI" sz="1800" dirty="0"/>
              <a:t>Naložbe v infrastrukturne projekte  (CP2, CP3, CP5, CP6) </a:t>
            </a:r>
          </a:p>
          <a:p>
            <a:endParaRPr lang="sl-SI" sz="1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6BC8A7A-0CB4-4B4A-AFE8-DE6AB8818F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81532"/>
            <a:ext cx="1403648" cy="7647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33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C72954-90C8-4CE9-8256-87B02234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Razvrednotene površine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8BF24F8-A9A3-4A38-A722-7604FDD56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9844" y="1714128"/>
            <a:ext cx="4040188" cy="3242493"/>
          </a:xfrm>
        </p:spPr>
        <p:txBody>
          <a:bodyPr/>
          <a:lstStyle/>
          <a:p>
            <a:r>
              <a:rPr lang="sl-SI" sz="1800" dirty="0"/>
              <a:t>Rahel porast števila funkcionalno razvrednotenih območij (FDO)</a:t>
            </a:r>
          </a:p>
          <a:p>
            <a:r>
              <a:rPr lang="sl-SI" sz="1800" dirty="0"/>
              <a:t>Prisotni pozitivni trendi oživljanja FDO</a:t>
            </a:r>
          </a:p>
          <a:p>
            <a:r>
              <a:rPr lang="sl-SI" sz="1800" dirty="0"/>
              <a:t>Problem starih </a:t>
            </a:r>
            <a:r>
              <a:rPr lang="sl-SI" sz="1800" dirty="0" err="1"/>
              <a:t>okoljskih</a:t>
            </a:r>
            <a:r>
              <a:rPr lang="sl-SI" sz="1800" dirty="0"/>
              <a:t> bremen</a:t>
            </a:r>
          </a:p>
          <a:p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2F9E165-347F-4C66-AC45-E9F35AB5D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747" y="1701967"/>
            <a:ext cx="4041775" cy="2963466"/>
          </a:xfrm>
        </p:spPr>
        <p:txBody>
          <a:bodyPr/>
          <a:lstStyle/>
          <a:p>
            <a:r>
              <a:rPr lang="sl-SI" sz="1800" dirty="0"/>
              <a:t>ukrepi</a:t>
            </a:r>
            <a:r>
              <a:rPr lang="sl-SI" dirty="0"/>
              <a:t> </a:t>
            </a:r>
            <a:r>
              <a:rPr lang="sl-SI" sz="1800" dirty="0"/>
              <a:t>za reaktivacijo razvrednotenih površin (CP2, SC 3.6)</a:t>
            </a:r>
          </a:p>
          <a:p>
            <a:r>
              <a:rPr lang="sl-SI" sz="1800" dirty="0"/>
              <a:t>revitalizacija degradiranih urbanih območij (CP 5, SC 9.1) in javnih površin za skupno uporabo (CP 5, SC 9.2)</a:t>
            </a:r>
          </a:p>
          <a:p>
            <a:r>
              <a:rPr lang="sl-SI" sz="1800" dirty="0"/>
              <a:t>prostorsko in </a:t>
            </a:r>
            <a:r>
              <a:rPr lang="sl-SI" sz="1800" dirty="0" err="1"/>
              <a:t>okoljsko</a:t>
            </a:r>
            <a:r>
              <a:rPr lang="sl-SI" sz="1800" dirty="0"/>
              <a:t> sanirana in preurejena razvrednotena območja (CP6, SC 10.1)</a:t>
            </a:r>
          </a:p>
        </p:txBody>
      </p:sp>
      <p:sp>
        <p:nvSpPr>
          <p:cNvPr id="7" name="Označba mesta besedila 2">
            <a:extLst>
              <a:ext uri="{FF2B5EF4-FFF2-40B4-BE49-F238E27FC236}">
                <a16:creationId xmlns:a16="http://schemas.microsoft.com/office/drawing/2014/main" id="{F369CDE6-1094-4445-AFFF-BE2A4EB0D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50" y="1174862"/>
            <a:ext cx="4040188" cy="358080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Stanje: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396E389-6FED-4663-98DF-5123731EA1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153" y="3335374"/>
            <a:ext cx="2269182" cy="1693159"/>
          </a:xfrm>
          <a:prstGeom prst="rect">
            <a:avLst/>
          </a:prstGeom>
        </p:spPr>
      </p:pic>
      <p:sp>
        <p:nvSpPr>
          <p:cNvPr id="9" name="Označba mesta besedila 4">
            <a:extLst>
              <a:ext uri="{FF2B5EF4-FFF2-40B4-BE49-F238E27FC236}">
                <a16:creationId xmlns:a16="http://schemas.microsoft.com/office/drawing/2014/main" id="{E9C76567-3773-47A8-9B1E-A97545403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2838" y="781162"/>
            <a:ext cx="4041775" cy="787400"/>
          </a:xfrm>
        </p:spPr>
        <p:txBody>
          <a:bodyPr>
            <a:normAutofit/>
          </a:bodyPr>
          <a:lstStyle/>
          <a:p>
            <a:r>
              <a:rPr lang="sl-SI" dirty="0"/>
              <a:t>Program EKP: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AA65D49-6887-4CDE-A99C-62F373A93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81532"/>
            <a:ext cx="1403648" cy="7647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16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14141D-A83C-4F8C-A29C-18F6F59D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263"/>
            <a:ext cx="8137028" cy="5042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Površinske in podzemne vode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0A24B7-A755-4C06-961D-8540740D2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50" y="775656"/>
            <a:ext cx="4040188" cy="358080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Stanje: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D52E692-2960-4014-A67C-C126C240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09850"/>
            <a:ext cx="4040188" cy="3746772"/>
          </a:xfrm>
        </p:spPr>
        <p:txBody>
          <a:bodyPr>
            <a:normAutofit/>
          </a:bodyPr>
          <a:lstStyle/>
          <a:p>
            <a:r>
              <a:rPr lang="sl-SI" sz="1400" dirty="0"/>
              <a:t>VTPV (večina v dobrem kemijskem stanju, polovica v slabem ekološkem)</a:t>
            </a:r>
          </a:p>
          <a:p>
            <a:r>
              <a:rPr lang="sl-SI" sz="1400" dirty="0" err="1"/>
              <a:t>VTpodV</a:t>
            </a:r>
            <a:r>
              <a:rPr lang="sl-SI" sz="1400" dirty="0"/>
              <a:t> (slabo kemijsko stanje Savinjska, Dravska in Murska kotlina, Dravska kotlina tudi slabo količinsko stanje)</a:t>
            </a:r>
          </a:p>
          <a:p>
            <a:endParaRPr lang="sl-SI" sz="1800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A06C477-CF53-403E-B45E-FEB9F309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5644" y="767271"/>
            <a:ext cx="4041775" cy="358081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Program EKP: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E3C23F6-F17F-49B5-BC56-42E2C6A98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5644" y="1209850"/>
            <a:ext cx="4041775" cy="3933650"/>
          </a:xfrm>
        </p:spPr>
        <p:txBody>
          <a:bodyPr>
            <a:normAutofit/>
          </a:bodyPr>
          <a:lstStyle/>
          <a:p>
            <a:r>
              <a:rPr lang="nb-NO" sz="1600" dirty="0"/>
              <a:t>nov</a:t>
            </a:r>
            <a:r>
              <a:rPr lang="sl-SI" sz="1600" dirty="0"/>
              <a:t>i</a:t>
            </a:r>
            <a:r>
              <a:rPr lang="nb-NO" sz="1600" dirty="0"/>
              <a:t> pritisk</a:t>
            </a:r>
            <a:r>
              <a:rPr lang="sl-SI" sz="1600" dirty="0"/>
              <a:t>i</a:t>
            </a:r>
            <a:r>
              <a:rPr lang="nb-NO" sz="1600" dirty="0"/>
              <a:t> na stanje vodnih teles</a:t>
            </a:r>
            <a:r>
              <a:rPr lang="sl-SI" sz="1600" dirty="0"/>
              <a:t> (investicije v nove tehnologije in gospodarski razvoj) (</a:t>
            </a:r>
            <a:r>
              <a:rPr lang="nb-NO" sz="1600" dirty="0"/>
              <a:t>CP 1, SC 1.3</a:t>
            </a:r>
            <a:r>
              <a:rPr lang="sl-SI" sz="1600" dirty="0"/>
              <a:t>)</a:t>
            </a:r>
          </a:p>
          <a:p>
            <a:r>
              <a:rPr lang="sl-SI" sz="1600" dirty="0"/>
              <a:t>spodbujanje OVE, predvsem izrabo geotermalne energije, financiranje predpogojev za izvedbo naložb HE, razvoja črpalnih HE (CP 2, SC 3.2 in 3.3.)</a:t>
            </a:r>
          </a:p>
          <a:p>
            <a:r>
              <a:rPr lang="sl-SI" sz="1600" dirty="0"/>
              <a:t>povečana dostopnost do vode in trajnostno gospodarjenje z vodnimi viri, ukrepi za zmanjšanje poplavne ogroženosti (CP 2, SC 3.4) </a:t>
            </a:r>
          </a:p>
          <a:p>
            <a:r>
              <a:rPr lang="sl-SI" sz="1600" dirty="0"/>
              <a:t>spodbujanje trajnostnega turizma (CP 4, SC 8.1)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1729233-4573-483B-AE08-DCC2540BE4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334" y="3458518"/>
            <a:ext cx="2269051" cy="160437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0A36A31-F289-4AF1-887F-BD8A7AFD9B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610" y="2507578"/>
            <a:ext cx="2359206" cy="166811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4EB913C-031E-4D53-A3E5-916EC70FE0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81532"/>
            <a:ext cx="1403648" cy="7647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22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14141D-A83C-4F8C-A29C-18F6F59D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263"/>
            <a:ext cx="8137028" cy="5042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Zrak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0A24B7-A755-4C06-961D-8540740D2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50" y="775656"/>
            <a:ext cx="4040188" cy="358080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Stanje: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D52E692-2960-4014-A67C-C126C240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650" y="1209850"/>
            <a:ext cx="4040188" cy="3746772"/>
          </a:xfrm>
        </p:spPr>
        <p:txBody>
          <a:bodyPr>
            <a:normAutofit/>
          </a:bodyPr>
          <a:lstStyle/>
          <a:p>
            <a:r>
              <a:rPr lang="sl-SI" sz="1800" dirty="0"/>
              <a:t>Prekomerno onesnaženje z delci (PM10 in PM2,5), O3 ter NO2 (v mestnem okolju)</a:t>
            </a:r>
          </a:p>
          <a:p>
            <a:r>
              <a:rPr lang="sl-SI" sz="1800" dirty="0"/>
              <a:t>promet, individualna kurišča in industrija</a:t>
            </a:r>
          </a:p>
          <a:p>
            <a:r>
              <a:rPr lang="sl-SI" sz="1800" dirty="0"/>
              <a:t>Načrti za kakovost zraka  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A06C477-CF53-403E-B45E-FEB9F309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7166" y="630590"/>
            <a:ext cx="4041775" cy="358081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Program EKP: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E3C23F6-F17F-49B5-BC56-42E2C6A98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3736" y="1133736"/>
            <a:ext cx="4608636" cy="3849302"/>
          </a:xfrm>
        </p:spPr>
        <p:txBody>
          <a:bodyPr>
            <a:normAutofit fontScale="92500" lnSpcReduction="10000"/>
          </a:bodyPr>
          <a:lstStyle/>
          <a:p>
            <a:r>
              <a:rPr lang="sl-SI" sz="1800" dirty="0">
                <a:latin typeface="Segoe UI Semilight" panose="020B0402040204020203" pitchFamily="34" charset="0"/>
              </a:rPr>
              <a:t>zmanjšanje izpustov toplogrednih plinov (</a:t>
            </a:r>
            <a:r>
              <a:rPr lang="sl-SI" sz="1800" b="1" dirty="0">
                <a:latin typeface="Segoe UI Semilight" panose="020B0402040204020203" pitchFamily="34" charset="0"/>
              </a:rPr>
              <a:t>CP 2</a:t>
            </a:r>
            <a:r>
              <a:rPr lang="sl-SI" sz="1800" dirty="0">
                <a:latin typeface="Segoe UI Semilight" panose="020B0402040204020203" pitchFamily="34" charset="0"/>
              </a:rPr>
              <a:t>, SC 3.1, SC 3.2, SC 3.3 in SC 3.6)</a:t>
            </a:r>
          </a:p>
          <a:p>
            <a:r>
              <a:rPr lang="sl-SI" sz="1800" dirty="0">
                <a:latin typeface="Segoe UI Semilight" panose="020B0402040204020203" pitchFamily="34" charset="0"/>
              </a:rPr>
              <a:t>ohranjanje narave in razvoj zelene infrastrukture, </a:t>
            </a:r>
            <a:r>
              <a:rPr lang="pl-PL" sz="1800" dirty="0">
                <a:latin typeface="Segoe UI Semilight" panose="020B0402040204020203" pitchFamily="34" charset="0"/>
              </a:rPr>
              <a:t>mobilna postaje za hiter odziv ob izrednih okoljskih dogodkih (</a:t>
            </a:r>
            <a:r>
              <a:rPr lang="pl-PL" sz="1800" b="1" dirty="0">
                <a:latin typeface="Segoe UI Semilight" panose="020B0402040204020203" pitchFamily="34" charset="0"/>
              </a:rPr>
              <a:t>CP 2</a:t>
            </a:r>
            <a:r>
              <a:rPr lang="pl-PL" sz="1800" dirty="0">
                <a:latin typeface="Segoe UI Semilight" panose="020B0402040204020203" pitchFamily="34" charset="0"/>
              </a:rPr>
              <a:t>, SC 3.7)</a:t>
            </a:r>
          </a:p>
          <a:p>
            <a:r>
              <a:rPr lang="sl-SI" sz="1800" dirty="0">
                <a:latin typeface="Segoe UI Semilight" panose="020B0402040204020203" pitchFamily="34" charset="0"/>
              </a:rPr>
              <a:t>Naprave za energetsko izrabo preostankov komunalnih odpadkov (</a:t>
            </a:r>
            <a:r>
              <a:rPr lang="sl-SI" sz="1800" b="1" dirty="0">
                <a:latin typeface="Segoe UI Semilight" panose="020B0402040204020203" pitchFamily="34" charset="0"/>
              </a:rPr>
              <a:t>CP 2</a:t>
            </a:r>
            <a:r>
              <a:rPr lang="sl-SI" sz="1800" dirty="0">
                <a:latin typeface="Segoe UI Semilight" panose="020B0402040204020203" pitchFamily="34" charset="0"/>
              </a:rPr>
              <a:t>, SC 3.6)</a:t>
            </a:r>
          </a:p>
          <a:p>
            <a:r>
              <a:rPr lang="sl-SI" sz="1800" dirty="0">
                <a:latin typeface="Segoe UI Semilight" panose="020B0402040204020203" pitchFamily="34" charset="0"/>
              </a:rPr>
              <a:t>OVE-biomasa (</a:t>
            </a:r>
            <a:r>
              <a:rPr lang="sl-SI" sz="1800" b="1" dirty="0">
                <a:latin typeface="Segoe UI Semilight" panose="020B0402040204020203" pitchFamily="34" charset="0"/>
              </a:rPr>
              <a:t>CP 2</a:t>
            </a:r>
            <a:r>
              <a:rPr lang="sl-SI" sz="1800" dirty="0">
                <a:latin typeface="Segoe UI Semilight" panose="020B0402040204020203" pitchFamily="34" charset="0"/>
              </a:rPr>
              <a:t>, SC 3.2)</a:t>
            </a:r>
          </a:p>
          <a:p>
            <a:r>
              <a:rPr lang="sl-SI" sz="1800" dirty="0">
                <a:latin typeface="Segoe UI Semilight" panose="020B0402040204020203" pitchFamily="34" charset="0"/>
              </a:rPr>
              <a:t>trajnostna mobilnost in uporaba alternativnih goriv ter odprava ozkih grl in zastojev na cestah (</a:t>
            </a:r>
            <a:r>
              <a:rPr lang="sl-SI" sz="1800" b="1" dirty="0">
                <a:latin typeface="Segoe UI Semilight" panose="020B0402040204020203" pitchFamily="34" charset="0"/>
              </a:rPr>
              <a:t>CP 2</a:t>
            </a:r>
            <a:r>
              <a:rPr lang="sl-SI" sz="1800" dirty="0">
                <a:latin typeface="Segoe UI Semilight" panose="020B0402040204020203" pitchFamily="34" charset="0"/>
              </a:rPr>
              <a:t>, </a:t>
            </a:r>
            <a:r>
              <a:rPr lang="nl-NL" sz="1800" dirty="0">
                <a:latin typeface="Segoe UI Semilight" panose="020B0402040204020203" pitchFamily="34" charset="0"/>
              </a:rPr>
              <a:t>SC 4.1 in CP 3, SC 5.1 ter SC 5.2</a:t>
            </a:r>
            <a:r>
              <a:rPr lang="sl-SI" sz="1800" dirty="0">
                <a:latin typeface="Segoe UI Semilight" panose="020B0402040204020203" pitchFamily="34" charset="0"/>
              </a:rPr>
              <a:t>)</a:t>
            </a:r>
          </a:p>
          <a:p>
            <a:r>
              <a:rPr lang="nl-NL" sz="1800" dirty="0">
                <a:latin typeface="Segoe UI Semilight" panose="020B0402040204020203" pitchFamily="34" charset="0"/>
              </a:rPr>
              <a:t>prenehanje kopanja premoga in delovanja TEŠ</a:t>
            </a:r>
            <a:r>
              <a:rPr lang="sl-SI" sz="1800" dirty="0">
                <a:latin typeface="Segoe UI Semilight" panose="020B0402040204020203" pitchFamily="34" charset="0"/>
              </a:rPr>
              <a:t> (</a:t>
            </a:r>
            <a:r>
              <a:rPr lang="nl-NL" sz="1800" b="1" dirty="0">
                <a:latin typeface="Segoe UI Semilight" panose="020B0402040204020203" pitchFamily="34" charset="0"/>
              </a:rPr>
              <a:t>CP 6</a:t>
            </a:r>
            <a:r>
              <a:rPr lang="nl-NL" sz="1800" dirty="0">
                <a:latin typeface="Segoe UI Semilight" panose="020B0402040204020203" pitchFamily="34" charset="0"/>
              </a:rPr>
              <a:t>, SC 10.1</a:t>
            </a:r>
            <a:r>
              <a:rPr lang="sl-SI" sz="1800" dirty="0">
                <a:latin typeface="Segoe UI Semilight" panose="020B0402040204020203" pitchFamily="34" charset="0"/>
              </a:rPr>
              <a:t>)</a:t>
            </a:r>
          </a:p>
          <a:p>
            <a:endParaRPr lang="sl-SI" sz="1800" dirty="0">
              <a:latin typeface="Segoe UI Semilight" panose="020B0402040204020203" pitchFamily="34" charset="0"/>
            </a:endParaRPr>
          </a:p>
          <a:p>
            <a:endParaRPr lang="sl-SI" sz="1800" dirty="0">
              <a:latin typeface="Segoe UI Semilight" panose="020B0402040204020203" pitchFamily="34" charset="0"/>
            </a:endParaRPr>
          </a:p>
          <a:p>
            <a:endParaRPr lang="sl-SI" sz="1800" dirty="0">
              <a:latin typeface="Segoe UI Semilight" panose="020B0402040204020203" pitchFamily="34" charset="0"/>
            </a:endParaRPr>
          </a:p>
          <a:p>
            <a:endParaRPr lang="sl-SI" sz="1800" dirty="0">
              <a:latin typeface="Segoe UI Semilight" panose="020B0402040204020203" pitchFamily="34" charset="0"/>
            </a:endParaRPr>
          </a:p>
          <a:p>
            <a:pPr marL="0" indent="0">
              <a:buNone/>
            </a:pPr>
            <a:endParaRPr lang="sl-SI" sz="1800" dirty="0">
              <a:effectLst/>
              <a:latin typeface="Segoe UI Semilight" panose="020B0402040204020203" pitchFamily="34" charset="0"/>
              <a:ea typeface="Calibri" panose="020F0502020204030204" pitchFamily="34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E757C79A-D6E0-47B0-B755-05B42E10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928" y="2787774"/>
            <a:ext cx="2466975" cy="18478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CF97739-E011-45B3-AA36-0F5AAF7DB1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398" y="87655"/>
            <a:ext cx="151803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79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ZaVita CGP">
      <a:dk1>
        <a:srgbClr val="58595B"/>
      </a:dk1>
      <a:lt1>
        <a:srgbClr val="FFFFFF"/>
      </a:lt1>
      <a:dk2>
        <a:srgbClr val="7FA05B"/>
      </a:dk2>
      <a:lt2>
        <a:srgbClr val="CDE3A0"/>
      </a:lt2>
      <a:accent1>
        <a:srgbClr val="58595B"/>
      </a:accent1>
      <a:accent2>
        <a:srgbClr val="7FA05B"/>
      </a:accent2>
      <a:accent3>
        <a:srgbClr val="A3D17A"/>
      </a:accent3>
      <a:accent4>
        <a:srgbClr val="CDE3A0"/>
      </a:accent4>
      <a:accent5>
        <a:srgbClr val="4F6128"/>
      </a:accent5>
      <a:accent6>
        <a:srgbClr val="EBF1DD"/>
      </a:accent6>
      <a:hlink>
        <a:srgbClr val="58595B"/>
      </a:hlink>
      <a:folHlink>
        <a:srgbClr val="A3D17A"/>
      </a:folHlink>
    </a:clrScheme>
    <a:fontScheme name="ZaVita CGP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6950</TotalTime>
  <Words>2305</Words>
  <Application>Microsoft Office PowerPoint</Application>
  <PresentationFormat>Diaprojekcija na zaslonu (16:9)</PresentationFormat>
  <Paragraphs>357</Paragraphs>
  <Slides>27</Slides>
  <Notes>20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10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8" baseType="lpstr">
      <vt:lpstr>Arial</vt:lpstr>
      <vt:lpstr>Calibri</vt:lpstr>
      <vt:lpstr>Courier New</vt:lpstr>
      <vt:lpstr>Lato Light</vt:lpstr>
      <vt:lpstr>League Spartan</vt:lpstr>
      <vt:lpstr>Segoe UI Black</vt:lpstr>
      <vt:lpstr>Segoe UI Semibold</vt:lpstr>
      <vt:lpstr>Segoe UI Semilight</vt:lpstr>
      <vt:lpstr>Symbol</vt:lpstr>
      <vt:lpstr>Times New Roman</vt:lpstr>
      <vt:lpstr>Officeova tema</vt:lpstr>
      <vt:lpstr>Izvedba celovite presoje vplivov na okolje za  PROGRAM EVROPSKE KOHEZIJSKE POLITIKE 2021–2027</vt:lpstr>
      <vt:lpstr>Namen in postopek CPVO</vt:lpstr>
      <vt:lpstr>Namen in postopek CPVO</vt:lpstr>
      <vt:lpstr>Interno vsebinjenje</vt:lpstr>
      <vt:lpstr>Interno vsebinjenje</vt:lpstr>
      <vt:lpstr>Tla in raba zemljišč</vt:lpstr>
      <vt:lpstr>Razvrednotene površine</vt:lpstr>
      <vt:lpstr>Površinske in podzemne vode</vt:lpstr>
      <vt:lpstr>Zrak</vt:lpstr>
      <vt:lpstr>Biotska raznovrstnost in območja z naravovarstvenim statusom</vt:lpstr>
      <vt:lpstr>Kulturna dediščina in arheološke ostaline</vt:lpstr>
      <vt:lpstr>Krajina</vt:lpstr>
      <vt:lpstr>Zdravje in varnost ljudi ter kakovost življenja</vt:lpstr>
      <vt:lpstr>Zdravje in varnost ljudi ter kakovost življenja</vt:lpstr>
      <vt:lpstr>Zdravje in varnost ljudi ter kakovost življenja</vt:lpstr>
      <vt:lpstr>Zdravje in varnost ljudi ter kakovost življenja</vt:lpstr>
      <vt:lpstr>Zdravje in varnost ljudi ter kakovost življenja</vt:lpstr>
      <vt:lpstr>Zdravje in varnost ljudi ter kakovost življenja</vt:lpstr>
      <vt:lpstr>Raba virov in ravnanje z odpadki</vt:lpstr>
      <vt:lpstr>Podnebne spremembe - blaženje</vt:lpstr>
      <vt:lpstr>Podnebne spremembe - prilagajanje</vt:lpstr>
      <vt:lpstr>Okoljski cilji</vt:lpstr>
      <vt:lpstr>Okoljski cilji</vt:lpstr>
      <vt:lpstr>Eksterno vsebinjenje</vt:lpstr>
      <vt:lpstr>Namen in postopek CPVO</vt:lpstr>
      <vt:lpstr>NAČELO, DA SE NE ŠKODUJE BISTVENO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Eva Harmel</dc:creator>
  <cp:lastModifiedBy>Jože Petkovšek</cp:lastModifiedBy>
  <cp:revision>112</cp:revision>
  <dcterms:created xsi:type="dcterms:W3CDTF">2018-09-24T06:08:47Z</dcterms:created>
  <dcterms:modified xsi:type="dcterms:W3CDTF">2022-02-02T06:37:40Z</dcterms:modified>
</cp:coreProperties>
</file>