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9"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63" r:id="rId37"/>
    <p:sldId id="264" r:id="rId38"/>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4EA2"/>
    <a:srgbClr val="D7E7F5"/>
    <a:srgbClr val="E6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2. 03. 2023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842597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2. 03. 2023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083505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2. 03. 2023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000139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2. 03. 2023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929001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2. 03. 2023</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829208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7D8F624B-3CC5-4AA4-AC20-F4E6F6FB4AEA}" type="datetimeFigureOut">
              <a:rPr lang="sl-SI" smtClean="0"/>
              <a:t>2. 03. 2023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544877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7D8F624B-3CC5-4AA4-AC20-F4E6F6FB4AEA}" type="datetimeFigureOut">
              <a:rPr lang="sl-SI" smtClean="0"/>
              <a:t>2. 03. 2023</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429355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7D8F624B-3CC5-4AA4-AC20-F4E6F6FB4AEA}" type="datetimeFigureOut">
              <a:rPr lang="sl-SI" smtClean="0"/>
              <a:t>2. 03. 2023</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58097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D8F624B-3CC5-4AA4-AC20-F4E6F6FB4AEA}" type="datetimeFigureOut">
              <a:rPr lang="sl-SI" smtClean="0"/>
              <a:t>2. 03. 2023</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414417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2. 03. 2023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06772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2. 03. 2023</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92397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extLst>
              <a:ext uri="{BEBA8EAE-BF5A-486C-A8C5-ECC9F3942E4B}">
                <a14:imgProps xmlns:a14="http://schemas.microsoft.com/office/drawing/2010/main">
                  <a14:imgLayer r:embed="rId14">
                    <a14:imgEffect>
                      <a14:artisticMosiaicBubbles/>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624B-3CC5-4AA4-AC20-F4E6F6FB4AEA}" type="datetimeFigureOut">
              <a:rPr lang="sl-SI" smtClean="0"/>
              <a:t>2. 03. 2023</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FD4ED-B7D6-46A0-9B4D-96B6824C8EDB}" type="slidenum">
              <a:rPr lang="sl-SI" smtClean="0"/>
              <a:t>‹#›</a:t>
            </a:fld>
            <a:endParaRPr lang="sl-SI"/>
          </a:p>
        </p:txBody>
      </p:sp>
    </p:spTree>
    <p:extLst>
      <p:ext uri="{BB962C8B-B14F-4D97-AF65-F5344CB8AC3E}">
        <p14:creationId xmlns:p14="http://schemas.microsoft.com/office/powerpoint/2010/main" val="237515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05249" y="2111547"/>
            <a:ext cx="10515600" cy="1325563"/>
          </a:xfrm>
        </p:spPr>
        <p:txBody>
          <a:bodyPr/>
          <a:lstStyle/>
          <a:p>
            <a:pPr algn="ctr"/>
            <a:r>
              <a:rPr lang="sl-SI" dirty="0">
                <a:effectLst>
                  <a:outerShdw blurRad="38100" dist="38100" dir="2700000" algn="tl">
                    <a:srgbClr val="000000">
                      <a:alpha val="43137"/>
                    </a:srgbClr>
                  </a:outerShdw>
                </a:effectLst>
              </a:rPr>
              <a:t>Načrtovani ukrepi</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6782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947351"/>
            <a:ext cx="10975017" cy="3040832"/>
          </a:xfrm>
          <a:prstGeom prst="rect">
            <a:avLst/>
          </a:prstGeom>
        </p:spPr>
        <p:txBody>
          <a:bodyPr wrap="square">
            <a:spAutoFit/>
          </a:bodyPr>
          <a:lstStyle/>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Geografsko območje: sistemski ukrep z vplivom po celotni Sloveniji, delitev KRVS/KRZS</a:t>
            </a:r>
          </a:p>
          <a:p>
            <a:pPr marL="228600" indent="-228600">
              <a:lnSpc>
                <a:spcPct val="70000"/>
              </a:lnSpc>
              <a:spcBef>
                <a:spcPts val="1000"/>
              </a:spcBef>
              <a:buFontTx/>
              <a:buChar char="-"/>
            </a:pPr>
            <a:r>
              <a:rPr lang="sl-SI" sz="2400" dirty="0"/>
              <a:t>Načrtovana sredstva: 700.000 EUR</a:t>
            </a:r>
          </a:p>
          <a:p>
            <a:pPr marL="228600" indent="-228600">
              <a:lnSpc>
                <a:spcPct val="70000"/>
              </a:lnSpc>
              <a:spcBef>
                <a:spcPts val="1000"/>
              </a:spcBef>
              <a:buFontTx/>
              <a:buChar char="-"/>
            </a:pPr>
            <a:r>
              <a:rPr lang="sl-SI" sz="2400" dirty="0"/>
              <a:t>Upravičenci: </a:t>
            </a:r>
            <a:r>
              <a:rPr lang="pl-PL" sz="2400" dirty="0"/>
              <a:t>upravičenec je Ministrstvo za zdravje, Direktorat za javno zdravje</a:t>
            </a:r>
            <a:endParaRPr lang="sl-SI" sz="2400" dirty="0"/>
          </a:p>
          <a:p>
            <a:pPr marL="228600" indent="-228600">
              <a:lnSpc>
                <a:spcPct val="70000"/>
              </a:lnSpc>
              <a:spcBef>
                <a:spcPts val="1000"/>
              </a:spcBef>
              <a:buFontTx/>
              <a:buChar char="-"/>
            </a:pPr>
            <a:r>
              <a:rPr lang="sl-SI" sz="2400" dirty="0"/>
              <a:t>Obdobje izvajanja aktivnosti: 1. 6. 2023 – 31. 12. 2027</a:t>
            </a:r>
          </a:p>
          <a:p>
            <a:pPr algn="r">
              <a:lnSpc>
                <a:spcPct val="70000"/>
              </a:lnSpc>
              <a:spcBef>
                <a:spcPts val="1000"/>
              </a:spcBef>
            </a:pPr>
            <a:r>
              <a:rPr lang="sl-SI" sz="2400" dirty="0"/>
              <a:t>(3)</a:t>
            </a:r>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4231181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7149650"/>
          </a:xfrm>
          <a:prstGeom prst="rect">
            <a:avLst/>
          </a:prstGeom>
        </p:spPr>
        <p:txBody>
          <a:bodyPr wrap="square">
            <a:spAutoFit/>
          </a:bodyPr>
          <a:lstStyle/>
          <a:p>
            <a:r>
              <a:rPr lang="sl-SI" sz="2400" b="1" u="sng" dirty="0">
                <a:latin typeface="Republika" panose="02000506040000020004" pitchFamily="2" charset="-18"/>
              </a:rPr>
              <a:t>Ministrstvo za </a:t>
            </a:r>
            <a:r>
              <a:rPr lang="nl-NL" sz="2400" b="1" u="sng" dirty="0">
                <a:latin typeface="Republika" panose="02000506040000020004" pitchFamily="2" charset="-18"/>
              </a:rPr>
              <a:t>visoko</a:t>
            </a:r>
            <a:r>
              <a:rPr lang="sl-SI" sz="2400" b="1" u="sng" dirty="0">
                <a:latin typeface="Republika" panose="02000506040000020004" pitchFamily="2" charset="-18"/>
              </a:rPr>
              <a:t> </a:t>
            </a:r>
            <a:r>
              <a:rPr lang="nl-NL" sz="2400" b="1" u="sng" dirty="0">
                <a:latin typeface="Republika" panose="02000506040000020004" pitchFamily="2" charset="-18"/>
              </a:rPr>
              <a:t>šolstvo, znanost in inovacije</a:t>
            </a:r>
            <a:r>
              <a:rPr lang="sl-SI" sz="2400" b="1" u="sng" dirty="0">
                <a:latin typeface="Republika" panose="02000506040000020004" pitchFamily="2" charset="-18"/>
              </a:rPr>
              <a: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nn-NO" sz="2400" dirty="0"/>
              <a:t>Center za demonstracije in usposabljanje za brezogljične tehnologije – DUBT  </a:t>
            </a:r>
            <a:endParaRPr lang="sl-SI" sz="2400" dirty="0"/>
          </a:p>
          <a:p>
            <a:pPr marL="228600" indent="-228600">
              <a:lnSpc>
                <a:spcPct val="70000"/>
              </a:lnSpc>
              <a:spcBef>
                <a:spcPts val="1000"/>
              </a:spcBef>
              <a:buFontTx/>
              <a:buChar char="-"/>
            </a:pPr>
            <a:r>
              <a:rPr lang="sl-SI" sz="2400" dirty="0"/>
              <a:t>Specifični cilj: </a:t>
            </a:r>
            <a:r>
              <a:rPr lang="pl-PL" sz="2400" dirty="0"/>
              <a:t>8.1 Sklad za pravični prehod</a:t>
            </a:r>
          </a:p>
          <a:p>
            <a:pPr marL="228600" indent="-228600">
              <a:lnSpc>
                <a:spcPct val="70000"/>
              </a:lnSpc>
              <a:spcBef>
                <a:spcPts val="1000"/>
              </a:spcBef>
              <a:buFontTx/>
              <a:buChar char="-"/>
            </a:pPr>
            <a:r>
              <a:rPr lang="sl-SI" sz="2400" dirty="0"/>
              <a:t>Vsebina: Center DUBT bosta sestavljala dva laboratorija (za vodikov in baterijski del) na eni lokaciji</a:t>
            </a:r>
          </a:p>
          <a:p>
            <a:pPr marL="228600" indent="-228600">
              <a:lnSpc>
                <a:spcPct val="70000"/>
              </a:lnSpc>
              <a:spcBef>
                <a:spcPts val="1000"/>
              </a:spcBef>
              <a:buFontTx/>
              <a:buChar char="-"/>
            </a:pPr>
            <a:r>
              <a:rPr lang="sl-SI" sz="2400" dirty="0"/>
              <a:t>Namen in cilj: Zagotoviti dostop do raziskovalne opreme, potrebne za hitrejše uvajanje naprednih materialov v slovensko industrijo</a:t>
            </a:r>
          </a:p>
          <a:p>
            <a:pPr marL="228600" indent="-228600">
              <a:lnSpc>
                <a:spcPct val="70000"/>
              </a:lnSpc>
              <a:spcBef>
                <a:spcPts val="1000"/>
              </a:spcBef>
              <a:buFontTx/>
              <a:buChar char="-"/>
            </a:pPr>
            <a:r>
              <a:rPr lang="sl-SI" sz="2400" dirty="0"/>
              <a:t>Ključna merila: Horizontalna načela, pogoji in merila SC 8.1</a:t>
            </a:r>
          </a:p>
          <a:p>
            <a:pPr marL="228600" indent="-228600">
              <a:lnSpc>
                <a:spcPct val="70000"/>
              </a:lnSpc>
              <a:spcBef>
                <a:spcPts val="1000"/>
              </a:spcBef>
              <a:buFontTx/>
              <a:buChar char="-"/>
            </a:pPr>
            <a:r>
              <a:rPr lang="sl-SI" sz="2400" dirty="0"/>
              <a:t>Geografsko območje: Zasavje</a:t>
            </a:r>
          </a:p>
          <a:p>
            <a:pPr marL="228600" indent="-228600">
              <a:lnSpc>
                <a:spcPct val="70000"/>
              </a:lnSpc>
              <a:spcBef>
                <a:spcPts val="1000"/>
              </a:spcBef>
              <a:buFontTx/>
              <a:buChar char="-"/>
            </a:pPr>
            <a:r>
              <a:rPr lang="sl-SI" sz="2400" dirty="0"/>
              <a:t>Načrtovana sredstva: 32.068.940 EUR</a:t>
            </a:r>
          </a:p>
          <a:p>
            <a:pPr marL="228600" indent="-228600">
              <a:lnSpc>
                <a:spcPct val="70000"/>
              </a:lnSpc>
              <a:spcBef>
                <a:spcPts val="1000"/>
              </a:spcBef>
              <a:buFontTx/>
              <a:buChar char="-"/>
            </a:pPr>
            <a:r>
              <a:rPr lang="sl-SI" sz="2400" dirty="0"/>
              <a:t>Potencialni upravičenci: NPO Kemijski inštitut</a:t>
            </a:r>
          </a:p>
          <a:p>
            <a:pPr marL="228600" indent="-228600">
              <a:lnSpc>
                <a:spcPct val="70000"/>
              </a:lnSpc>
              <a:spcBef>
                <a:spcPts val="1000"/>
              </a:spcBef>
              <a:buFontTx/>
              <a:buChar char="-"/>
            </a:pPr>
            <a:r>
              <a:rPr lang="sl-SI" sz="2400" dirty="0"/>
              <a:t>Načrtovana objava: April 2023</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999077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7412286"/>
          </a:xfrm>
          <a:prstGeom prst="rect">
            <a:avLst/>
          </a:prstGeom>
        </p:spPr>
        <p:txBody>
          <a:bodyPr wrap="square">
            <a:spAutoFit/>
          </a:bodyPr>
          <a:lstStyle/>
          <a:p>
            <a:r>
              <a:rPr lang="sl-SI" sz="2400" b="1" u="sng" dirty="0">
                <a:latin typeface="Republika" panose="02000506040000020004" pitchFamily="2" charset="-18"/>
              </a:rPr>
              <a:t>Ministrstvo za </a:t>
            </a:r>
            <a:r>
              <a:rPr lang="nl-NL" sz="2400" b="1" u="sng" dirty="0">
                <a:latin typeface="Republika" panose="02000506040000020004" pitchFamily="2" charset="-18"/>
              </a:rPr>
              <a:t>visoko</a:t>
            </a:r>
            <a:r>
              <a:rPr lang="sl-SI" sz="2400" b="1" u="sng" dirty="0">
                <a:latin typeface="Republika" panose="02000506040000020004" pitchFamily="2" charset="-18"/>
              </a:rPr>
              <a:t> </a:t>
            </a:r>
            <a:r>
              <a:rPr lang="nl-NL" sz="2400" b="1" u="sng" dirty="0">
                <a:latin typeface="Republika" panose="02000506040000020004" pitchFamily="2" charset="-18"/>
              </a:rPr>
              <a:t>šolstvo, znanost in inovacije</a:t>
            </a:r>
            <a:r>
              <a:rPr lang="sl-SI" sz="2400" b="1" u="sng" dirty="0">
                <a:latin typeface="Republika" panose="02000506040000020004" pitchFamily="2" charset="-18"/>
              </a:rPr>
              <a: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en-US" sz="2400" dirty="0"/>
              <a:t>MSCA COFUND – SMASH - </a:t>
            </a:r>
            <a:r>
              <a:rPr lang="en-US" sz="2400" dirty="0" err="1"/>
              <a:t>MAchine</a:t>
            </a:r>
            <a:r>
              <a:rPr lang="en-US" sz="2400" dirty="0"/>
              <a:t> learning for Sciences and Humanities</a:t>
            </a:r>
            <a:endParaRPr lang="sl-SI" sz="2400" dirty="0"/>
          </a:p>
          <a:p>
            <a:pPr marL="228600" indent="-228600">
              <a:lnSpc>
                <a:spcPct val="70000"/>
              </a:lnSpc>
              <a:spcBef>
                <a:spcPts val="1000"/>
              </a:spcBef>
              <a:buFontTx/>
              <a:buChar char="-"/>
            </a:pPr>
            <a:r>
              <a:rPr lang="sl-SI" sz="2400" dirty="0"/>
              <a:t>Specifični cilj: </a:t>
            </a:r>
            <a:r>
              <a:rPr lang="pl-PL" sz="2400" dirty="0"/>
              <a:t>1.1: Razvoj in izboljšanje raziskovalne in inovacijske zmogljivosti ter uvajanje naprednih tehnologij</a:t>
            </a:r>
          </a:p>
          <a:p>
            <a:pPr marL="228600" indent="-228600">
              <a:lnSpc>
                <a:spcPct val="70000"/>
              </a:lnSpc>
              <a:spcBef>
                <a:spcPts val="1000"/>
              </a:spcBef>
              <a:buFontTx/>
              <a:buChar char="-"/>
            </a:pPr>
            <a:r>
              <a:rPr lang="sl-SI" sz="2400" dirty="0"/>
              <a:t>Vsebina: Vzpostavitev mreže podoktorskih znanstvenikov ter njihovih mentorjev, ki se osredotočajo na uporabo najsodobnejše podatkovne znanosti za raziskovalno delo. V okviru projekta so predvidene aktivnosti s pomočjo slovenskega superračunalnika Vega ter raziskovanje na izjemno raznolikih področjih, ki pa jim je skupna uporaba strojnega učenja, podnebne spremembe, </a:t>
            </a:r>
            <a:r>
              <a:rPr lang="sl-SI" sz="2400" dirty="0" err="1"/>
              <a:t>personalizirana</a:t>
            </a:r>
            <a:r>
              <a:rPr lang="sl-SI" sz="2400" dirty="0"/>
              <a:t> medicina, astrofizika ter jezik in komunikacija. Predvideno je sofinanciranje 50 mednarodnih raziskovalcev.</a:t>
            </a:r>
          </a:p>
          <a:p>
            <a:pPr marL="228600" indent="-228600">
              <a:lnSpc>
                <a:spcPct val="70000"/>
              </a:lnSpc>
              <a:spcBef>
                <a:spcPts val="1000"/>
              </a:spcBef>
              <a:buFontTx/>
              <a:buChar char="-"/>
            </a:pPr>
            <a:r>
              <a:rPr lang="sl-SI" sz="2400" dirty="0"/>
              <a:t>Namen in cilj: Krepitev dobre prakse na področju razvoja človeških virov na institucionalnem, regionalnem, nacionalnem in mednarodnem nivoju s poudarkom na usklajevanju praks sodelujočih institucij znotraj EU. </a:t>
            </a:r>
          </a:p>
          <a:p>
            <a:pPr marL="228600" indent="-228600">
              <a:lnSpc>
                <a:spcPct val="70000"/>
              </a:lnSpc>
              <a:spcBef>
                <a:spcPts val="1000"/>
              </a:spcBef>
              <a:buFontTx/>
              <a:buChar char="-"/>
            </a:pPr>
            <a:r>
              <a:rPr lang="sl-SI" sz="2400" dirty="0"/>
              <a:t>Ključna merila: </a:t>
            </a:r>
            <a:r>
              <a:rPr lang="it-IT" sz="2400" dirty="0"/>
              <a:t>Evalvacija </a:t>
            </a:r>
            <a:r>
              <a:rPr lang="it-IT" sz="2400" dirty="0" err="1"/>
              <a:t>Obzorje</a:t>
            </a:r>
            <a:r>
              <a:rPr lang="it-IT" sz="2400" dirty="0"/>
              <a:t> </a:t>
            </a:r>
            <a:r>
              <a:rPr lang="it-IT" sz="2400" dirty="0" err="1"/>
              <a:t>Evropa</a:t>
            </a:r>
            <a:r>
              <a:rPr lang="it-IT" sz="2400" dirty="0"/>
              <a:t> + </a:t>
            </a:r>
            <a:r>
              <a:rPr lang="it-IT" sz="2400" dirty="0" err="1"/>
              <a:t>horizontalna</a:t>
            </a:r>
            <a:r>
              <a:rPr lang="it-IT" sz="2400" dirty="0"/>
              <a:t> </a:t>
            </a:r>
            <a:r>
              <a:rPr lang="it-IT" sz="2400" dirty="0" err="1"/>
              <a:t>načela</a:t>
            </a:r>
            <a:r>
              <a:rPr lang="it-IT" sz="2400" dirty="0"/>
              <a:t>, </a:t>
            </a:r>
            <a:r>
              <a:rPr lang="it-IT" sz="2400" dirty="0" err="1"/>
              <a:t>pogoji</a:t>
            </a:r>
            <a:r>
              <a:rPr lang="it-IT" sz="2400" dirty="0"/>
              <a:t> in </a:t>
            </a:r>
            <a:r>
              <a:rPr lang="it-IT" sz="2400" dirty="0" err="1"/>
              <a:t>merila</a:t>
            </a:r>
            <a:r>
              <a:rPr lang="it-IT" sz="2400" dirty="0"/>
              <a:t> SC 1.1</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88639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5509200"/>
          </a:xfrm>
          <a:prstGeom prst="rect">
            <a:avLst/>
          </a:prstGeom>
        </p:spPr>
        <p:txBody>
          <a:bodyPr wrap="square">
            <a:spAutoFit/>
          </a:bodyPr>
          <a:lstStyle/>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r>
              <a:rPr lang="sl-SI" sz="2400" dirty="0"/>
              <a:t>Geografsko območje: Kohezijska regija Zahodna Slovenija</a:t>
            </a:r>
          </a:p>
          <a:p>
            <a:pPr marL="228600" indent="-228600">
              <a:lnSpc>
                <a:spcPct val="70000"/>
              </a:lnSpc>
              <a:spcBef>
                <a:spcPts val="1000"/>
              </a:spcBef>
              <a:buFontTx/>
              <a:buChar char="-"/>
            </a:pPr>
            <a:r>
              <a:rPr lang="sl-SI" sz="2400" dirty="0"/>
              <a:t>Načrtovana sredstva: 5.172.000 EUR- nacionalno so-financiranje institucionalnega vložka za podoktorski študij</a:t>
            </a:r>
          </a:p>
          <a:p>
            <a:pPr marL="228600" indent="-228600">
              <a:lnSpc>
                <a:spcPct val="70000"/>
              </a:lnSpc>
              <a:spcBef>
                <a:spcPts val="1000"/>
              </a:spcBef>
              <a:buFontTx/>
              <a:buChar char="-"/>
            </a:pPr>
            <a:r>
              <a:rPr lang="sl-SI" sz="2400" dirty="0"/>
              <a:t>Potencialni upravičenci: NPO Univerza v Novi Gorici, partnerji: Univerza v Ljubljani, Institut Jožef Stefan, Agencija RS za okolje ter Institut informacijskih znanosti.</a:t>
            </a:r>
          </a:p>
          <a:p>
            <a:pPr marL="228600" indent="-228600">
              <a:lnSpc>
                <a:spcPct val="70000"/>
              </a:lnSpc>
              <a:spcBef>
                <a:spcPts val="1000"/>
              </a:spcBef>
              <a:buFontTx/>
              <a:buChar char="-"/>
            </a:pPr>
            <a:r>
              <a:rPr lang="sl-SI" sz="2400" dirty="0"/>
              <a:t>Načrtovana objava: April 2023</a:t>
            </a:r>
          </a:p>
          <a:p>
            <a:pPr algn="r">
              <a:lnSpc>
                <a:spcPct val="70000"/>
              </a:lnSpc>
              <a:spcBef>
                <a:spcPts val="1000"/>
              </a:spcBef>
            </a:pPr>
            <a:r>
              <a:rPr lang="sl-SI" sz="2400" dirty="0"/>
              <a:t>(2)</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534597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183779"/>
          </a:xfrm>
          <a:prstGeom prst="rect">
            <a:avLst/>
          </a:prstGeom>
        </p:spPr>
        <p:txBody>
          <a:bodyPr wrap="square">
            <a:spAutoFit/>
          </a:bodyPr>
          <a:lstStyle/>
          <a:p>
            <a:r>
              <a:rPr lang="sl-SI" sz="2400" b="1" u="sng" dirty="0">
                <a:latin typeface="Republika" panose="02000506040000020004" pitchFamily="2" charset="-18"/>
              </a:rPr>
              <a:t>Ministrstvo za </a:t>
            </a:r>
            <a:r>
              <a:rPr lang="nl-NL" sz="2400" b="1" u="sng" dirty="0">
                <a:latin typeface="Republika" panose="02000506040000020004" pitchFamily="2" charset="-18"/>
              </a:rPr>
              <a:t>visoko</a:t>
            </a:r>
            <a:r>
              <a:rPr lang="sl-SI" sz="2400" b="1" u="sng" dirty="0">
                <a:latin typeface="Republika" panose="02000506040000020004" pitchFamily="2" charset="-18"/>
              </a:rPr>
              <a:t> </a:t>
            </a:r>
            <a:r>
              <a:rPr lang="nl-NL" sz="2400" b="1" u="sng" dirty="0">
                <a:latin typeface="Republika" panose="02000506040000020004" pitchFamily="2" charset="-18"/>
              </a:rPr>
              <a:t>šolstvo, znanost in inovacije</a:t>
            </a:r>
            <a:r>
              <a:rPr lang="sl-SI" sz="2400" b="1" u="sng" dirty="0">
                <a:latin typeface="Republika" panose="02000506040000020004" pitchFamily="2" charset="-18"/>
              </a:rPr>
              <a: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Nadgradnja konzorcija za prenos znanja - KTO</a:t>
            </a:r>
            <a:endParaRPr lang="sl-SI" sz="2400" dirty="0"/>
          </a:p>
          <a:p>
            <a:pPr marL="228600" indent="-228600">
              <a:lnSpc>
                <a:spcPct val="70000"/>
              </a:lnSpc>
              <a:spcBef>
                <a:spcPts val="1000"/>
              </a:spcBef>
              <a:buFontTx/>
              <a:buChar char="-"/>
            </a:pPr>
            <a:r>
              <a:rPr lang="sl-SI" sz="2400" dirty="0"/>
              <a:t>Specifični cilj: </a:t>
            </a:r>
            <a:r>
              <a:rPr lang="pl-PL" sz="2400" dirty="0"/>
              <a:t>1.1: Razvoj in izboljšanje raziskovalne in inovacijske zmogljivosti ter uvajanje naprednih tehnologij</a:t>
            </a:r>
          </a:p>
          <a:p>
            <a:pPr marL="228600" indent="-228600">
              <a:lnSpc>
                <a:spcPct val="70000"/>
              </a:lnSpc>
              <a:spcBef>
                <a:spcPts val="1000"/>
              </a:spcBef>
              <a:buFontTx/>
              <a:buChar char="-"/>
            </a:pPr>
            <a:r>
              <a:rPr lang="sl-SI" sz="2400" dirty="0"/>
              <a:t>Vsebina: Pisarne za prenos znanja (KTO) so del podpornega okolja, ki delujejo na JRO, njihov namen je spodbujanje sodelovanja med JRO in podjetij, ali konkretneje prenos znanstvenih odkritij iz JRO v podjetja, ki zagotovijo nadaljnji razvoj in komercializacijo. </a:t>
            </a:r>
          </a:p>
          <a:p>
            <a:pPr marL="228600" indent="-228600">
              <a:lnSpc>
                <a:spcPct val="70000"/>
              </a:lnSpc>
              <a:spcBef>
                <a:spcPts val="1000"/>
              </a:spcBef>
              <a:buFontTx/>
              <a:buChar char="-"/>
            </a:pPr>
            <a:r>
              <a:rPr lang="sl-SI" sz="2400" dirty="0"/>
              <a:t>Namen in cilj: Instrument bo pripomogel k nadgradnji podpornega okolja, kot so npr. pisarne za prenos znanja, z nadaljnjo profesionalizacijo kadra in s spodbujanjem dejavnosti prenosa znanja za zagotovitev dolgoročnega prelivanja raziskovalnih rezultatov v gospodarstvo.</a:t>
            </a:r>
          </a:p>
          <a:p>
            <a:pPr marL="228600" indent="-228600">
              <a:lnSpc>
                <a:spcPct val="70000"/>
              </a:lnSpc>
              <a:spcBef>
                <a:spcPts val="1000"/>
              </a:spcBef>
              <a:buFontTx/>
              <a:buChar char="-"/>
            </a:pPr>
            <a:r>
              <a:rPr lang="sl-SI" sz="2400" dirty="0"/>
              <a:t>Ključna merila: Horizontalna načela, pogoji in merila </a:t>
            </a:r>
            <a:r>
              <a:rPr lang="it-IT" sz="2400" dirty="0"/>
              <a:t>SC 1.1 </a:t>
            </a:r>
            <a:endParaRPr lang="sl-SI" sz="2400" dirty="0"/>
          </a:p>
          <a:p>
            <a:pPr marL="228600" indent="-228600">
              <a:lnSpc>
                <a:spcPct val="70000"/>
              </a:lnSpc>
              <a:spcBef>
                <a:spcPts val="1000"/>
              </a:spcBef>
              <a:buFontTx/>
              <a:buChar char="-"/>
            </a:pPr>
            <a:r>
              <a:rPr lang="sl-SI" sz="2400" dirty="0"/>
              <a:t>Geografsko območje: Zahodna in Vzhodna kohezijska regija</a:t>
            </a:r>
          </a:p>
          <a:p>
            <a:pPr marL="228600" indent="-228600">
              <a:lnSpc>
                <a:spcPct val="70000"/>
              </a:lnSpc>
              <a:spcBef>
                <a:spcPts val="1000"/>
              </a:spcBef>
              <a:buFontTx/>
              <a:buChar char="-"/>
            </a:pPr>
            <a:r>
              <a:rPr lang="sl-SI" sz="2400" dirty="0"/>
              <a:t>Načrtovana sredstva: 4.300.000 EUR</a:t>
            </a:r>
          </a:p>
          <a:p>
            <a:pPr marL="228600" indent="-228600">
              <a:lnSpc>
                <a:spcPct val="70000"/>
              </a:lnSpc>
              <a:spcBef>
                <a:spcPts val="1000"/>
              </a:spcBef>
              <a:buFontTx/>
              <a:buChar char="-"/>
            </a:pPr>
            <a:r>
              <a:rPr lang="sl-SI" sz="2400" dirty="0"/>
              <a:t>Potencialni upravičenci: JRO</a:t>
            </a:r>
          </a:p>
          <a:p>
            <a:pPr marL="228600" indent="-228600">
              <a:lnSpc>
                <a:spcPct val="70000"/>
              </a:lnSpc>
              <a:spcBef>
                <a:spcPts val="1000"/>
              </a:spcBef>
              <a:buFontTx/>
              <a:buChar char="-"/>
            </a:pPr>
            <a:r>
              <a:rPr lang="sl-SI" sz="2400" dirty="0"/>
              <a:t>Načrtovana objava: April 2023</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463219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670818"/>
          </a:xfrm>
          <a:prstGeom prst="rect">
            <a:avLst/>
          </a:prstGeom>
        </p:spPr>
        <p:txBody>
          <a:bodyPr wrap="square">
            <a:spAutoFit/>
          </a:bodyPr>
          <a:lstStyle/>
          <a:p>
            <a:r>
              <a:rPr lang="sl-SI" sz="2400" b="1" u="sng" dirty="0">
                <a:latin typeface="Republika" panose="02000506040000020004" pitchFamily="2" charset="-18"/>
              </a:rPr>
              <a:t>Ministrstvo za vzgojo in izobraževanje:</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Pridobivanje temeljnih in poklicnih kompetence (TPK 2023-2028)</a:t>
            </a:r>
          </a:p>
          <a:p>
            <a:pPr marL="228600" indent="-228600">
              <a:lnSpc>
                <a:spcPct val="70000"/>
              </a:lnSpc>
              <a:spcBef>
                <a:spcPts val="1000"/>
              </a:spcBef>
              <a:buFontTx/>
              <a:buChar char="-"/>
            </a:pPr>
            <a:r>
              <a:rPr lang="sl-SI" sz="2400" dirty="0"/>
              <a:t>Specifični cilj: </a:t>
            </a:r>
            <a:r>
              <a:rPr lang="pl-PL" sz="2400" dirty="0"/>
              <a:t>ESO4.7 Spodbujanje vseživljenjskega učenja, zlasti prožnih možnosti za izpopolnjevanje in prekvalifikacijo za vse, ob upoštevanju podjetniških in digitalnih veščin, boljše predvidevanje sprememb in zahtev po novih veščinah na podlagi potreb trga dela, olajševanje kariernih prehodov in spodbujanje poklicne mobilnosti</a:t>
            </a:r>
          </a:p>
          <a:p>
            <a:pPr marL="228600" indent="-228600">
              <a:lnSpc>
                <a:spcPct val="70000"/>
              </a:lnSpc>
              <a:spcBef>
                <a:spcPts val="1000"/>
              </a:spcBef>
              <a:buFontTx/>
              <a:buChar char="-"/>
            </a:pPr>
            <a:r>
              <a:rPr lang="sl-SI" sz="2400" dirty="0"/>
              <a:t>Vsebina: priprava, razvijanje in izvajanje izobraževalnih programov za različne ciljne skupine odraslih, ki zagotavljajo pridobivanje in zviševanje ravni pismenosti, temeljnih zmožnosti in izboljšanje splošne izobraženosti za zaposlitev, osebni razvoj, aktivno državljanstvo ter socialno vključenost. </a:t>
            </a:r>
          </a:p>
          <a:p>
            <a:pPr marL="228600" indent="-228600">
              <a:lnSpc>
                <a:spcPct val="70000"/>
              </a:lnSpc>
              <a:spcBef>
                <a:spcPts val="1000"/>
              </a:spcBef>
              <a:buFontTx/>
              <a:buChar char="-"/>
            </a:pPr>
            <a:r>
              <a:rPr lang="sl-SI" sz="2400" dirty="0"/>
              <a:t>Namen: doseganje večje vključenosti posameznikov v vseživljenjsko učenje (predvsem delež nižje izobraženih, manj usposobljenih in starejših) ter izboljšanje poklicnih kompetenc zaposlenih.</a:t>
            </a:r>
          </a:p>
          <a:p>
            <a:pPr marL="228600" indent="-228600">
              <a:lnSpc>
                <a:spcPct val="70000"/>
              </a:lnSpc>
              <a:spcBef>
                <a:spcPts val="1000"/>
              </a:spcBef>
              <a:buFontTx/>
              <a:buChar char="-"/>
            </a:pPr>
            <a:r>
              <a:rPr lang="sl-SI" sz="2400" dirty="0"/>
              <a:t>Cilj: izboljšanje temeljnih in poklicnih kompetenc odraslih, ki so nižje izobraženi (manj kot štiriletna srednja šola oziroma vključno z ISCED 3 - nižje poklicno in srednje poklicno izobraževanje) ali manj usposobljeni. </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156377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658793"/>
            <a:ext cx="10975017" cy="7573355"/>
          </a:xfrm>
          <a:prstGeom prst="rect">
            <a:avLst/>
          </a:prstGeom>
        </p:spPr>
        <p:txBody>
          <a:bodyPr wrap="square">
            <a:spAutoFit/>
          </a:bodyPr>
          <a:lstStyle/>
          <a:p>
            <a:pPr marL="228600" indent="-228600">
              <a:lnSpc>
                <a:spcPct val="70000"/>
              </a:lnSpc>
              <a:spcBef>
                <a:spcPts val="1000"/>
              </a:spcBef>
              <a:buFontTx/>
              <a:buChar char="-"/>
            </a:pPr>
            <a:r>
              <a:rPr lang="sl-SI" sz="2400" dirty="0"/>
              <a:t>Ključna merila: </a:t>
            </a:r>
          </a:p>
          <a:p>
            <a:pPr marL="685800" lvl="1" indent="-228600">
              <a:lnSpc>
                <a:spcPct val="70000"/>
              </a:lnSpc>
              <a:spcBef>
                <a:spcPts val="1000"/>
              </a:spcBef>
              <a:buFontTx/>
              <a:buChar char="-"/>
            </a:pPr>
            <a:r>
              <a:rPr lang="sl-SI" sz="2400" dirty="0"/>
              <a:t>ustreznost in kakovost operacije (ocenjuje se na primer ustreznost aktivnosti, učinkov, utemeljenost in racionalnost predlaganih stroškov glede na predmet izbornega postopka),</a:t>
            </a:r>
          </a:p>
          <a:p>
            <a:pPr marL="685800" lvl="1" indent="-228600">
              <a:lnSpc>
                <a:spcPct val="70000"/>
              </a:lnSpc>
              <a:spcBef>
                <a:spcPts val="1000"/>
              </a:spcBef>
              <a:buFontTx/>
              <a:buChar char="-"/>
            </a:pPr>
            <a:r>
              <a:rPr lang="sl-SI" sz="2400" dirty="0"/>
              <a:t>inovativnost oziroma nadgrajevanje obstoječih ukrepov,</a:t>
            </a:r>
          </a:p>
          <a:p>
            <a:pPr marL="685800" lvl="1" indent="-228600">
              <a:lnSpc>
                <a:spcPct val="70000"/>
              </a:lnSpc>
              <a:spcBef>
                <a:spcPts val="1000"/>
              </a:spcBef>
              <a:buFontTx/>
              <a:buChar char="-"/>
            </a:pPr>
            <a:r>
              <a:rPr lang="sl-SI" sz="2400" dirty="0"/>
              <a:t>potrebe po razvoju človeških virov, znanjih in kompetencah,</a:t>
            </a:r>
          </a:p>
          <a:p>
            <a:pPr marL="685800" lvl="1" indent="-228600">
              <a:lnSpc>
                <a:spcPct val="70000"/>
              </a:lnSpc>
              <a:spcBef>
                <a:spcPts val="1000"/>
              </a:spcBef>
              <a:buFontTx/>
              <a:buChar char="-"/>
            </a:pPr>
            <a:r>
              <a:rPr lang="sl-SI" sz="2400" dirty="0"/>
              <a:t>prispevanje k doseganju področnih strategij, resolucij, nacionalnih programov ipd.,</a:t>
            </a:r>
          </a:p>
          <a:p>
            <a:pPr marL="685800" lvl="1" indent="-228600">
              <a:lnSpc>
                <a:spcPct val="70000"/>
              </a:lnSpc>
              <a:spcBef>
                <a:spcPts val="1000"/>
              </a:spcBef>
              <a:buFontTx/>
              <a:buChar char="-"/>
            </a:pPr>
            <a:r>
              <a:rPr lang="sl-SI" sz="2400" dirty="0"/>
              <a:t>prednostno obravnavanje področij, relevantnih za zeleno gospodarstvo in vključevanje širših ciljev trajnostnega razvoja in pametne specializacije.</a:t>
            </a:r>
          </a:p>
          <a:p>
            <a:pPr marL="228600" indent="-228600">
              <a:lnSpc>
                <a:spcPct val="70000"/>
              </a:lnSpc>
              <a:spcBef>
                <a:spcPts val="1000"/>
              </a:spcBef>
              <a:buFontTx/>
              <a:buChar char="-"/>
            </a:pPr>
            <a:r>
              <a:rPr lang="sl-SI" sz="2400" dirty="0"/>
              <a:t>Geografsko območje: Zahodna in Vzhodna kohezijska regija</a:t>
            </a:r>
          </a:p>
          <a:p>
            <a:pPr marL="228600" indent="-228600">
              <a:lnSpc>
                <a:spcPct val="70000"/>
              </a:lnSpc>
              <a:spcBef>
                <a:spcPts val="1000"/>
              </a:spcBef>
              <a:buFontTx/>
              <a:buChar char="-"/>
            </a:pPr>
            <a:r>
              <a:rPr lang="sl-SI" sz="2400" dirty="0"/>
              <a:t>Načrtovana sredstva: 37 MIO EUR (EU+SI)</a:t>
            </a:r>
          </a:p>
          <a:p>
            <a:pPr marL="228600" indent="-228600">
              <a:lnSpc>
                <a:spcPct val="70000"/>
              </a:lnSpc>
              <a:spcBef>
                <a:spcPts val="1000"/>
              </a:spcBef>
              <a:buFontTx/>
              <a:buChar char="-"/>
            </a:pPr>
            <a:r>
              <a:rPr lang="sl-SI" sz="2400" dirty="0"/>
              <a:t>Potencialni upravičenci: </a:t>
            </a:r>
            <a:r>
              <a:rPr lang="pl-PL" sz="2400" dirty="0"/>
              <a:t>Javne organizacije za izobraževanje odraslih</a:t>
            </a:r>
          </a:p>
          <a:p>
            <a:pPr marL="228600" indent="-228600">
              <a:lnSpc>
                <a:spcPct val="70000"/>
              </a:lnSpc>
              <a:spcBef>
                <a:spcPts val="1000"/>
              </a:spcBef>
              <a:buFontTx/>
              <a:buChar char="-"/>
            </a:pPr>
            <a:r>
              <a:rPr lang="sl-SI" sz="2400" dirty="0"/>
              <a:t>Načrtovana objava: </a:t>
            </a:r>
            <a:r>
              <a:rPr lang="pl-PL" sz="2400" dirty="0"/>
              <a:t>september 2023, objava bo odprta 3 tedne</a:t>
            </a:r>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495390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153753"/>
          </a:xfrm>
          <a:prstGeom prst="rect">
            <a:avLst/>
          </a:prstGeom>
        </p:spPr>
        <p:txBody>
          <a:bodyPr wrap="square">
            <a:spAutoFit/>
          </a:bodyPr>
          <a:lstStyle/>
          <a:p>
            <a:r>
              <a:rPr lang="sl-SI" sz="2400" b="1" u="sng" dirty="0">
                <a:latin typeface="Republika" panose="02000506040000020004" pitchFamily="2" charset="-18"/>
              </a:rPr>
              <a:t>Ministrstvo za vzgojo in izobraževanje:</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Dvig izobrazbene ravni (DIR)</a:t>
            </a:r>
          </a:p>
          <a:p>
            <a:pPr marL="228600" indent="-228600">
              <a:lnSpc>
                <a:spcPct val="70000"/>
              </a:lnSpc>
              <a:spcBef>
                <a:spcPts val="1000"/>
              </a:spcBef>
              <a:buFontTx/>
              <a:buChar char="-"/>
            </a:pPr>
            <a:r>
              <a:rPr lang="sl-SI" sz="2400" dirty="0"/>
              <a:t>Specifični cilj: </a:t>
            </a:r>
            <a:r>
              <a:rPr lang="pl-PL" sz="2400" dirty="0"/>
              <a:t>ESO4.7 Spodbujanje vseživljenjskega učenja, zlasti prožnih možnosti za izpopolnjevanje in prekvalifikacijo za vse, ob upoštevanju podjetniških in digitalnih veščin, boljše predvidevanje sprememb in zahtev po novih veščinah na podlagi potreb trga dela, olajševanje kariernih prehodov in spodbujanje poklicne mobilnosti</a:t>
            </a:r>
          </a:p>
          <a:p>
            <a:pPr marL="228600" indent="-228600">
              <a:lnSpc>
                <a:spcPct val="70000"/>
              </a:lnSpc>
              <a:spcBef>
                <a:spcPts val="1000"/>
              </a:spcBef>
              <a:buFontTx/>
              <a:buChar char="-"/>
            </a:pPr>
            <a:r>
              <a:rPr lang="sl-SI" sz="2400" dirty="0"/>
              <a:t>Vsebina: sofinanciranje stroškov izobraževanj (šolnin) posameznikom za izobraževalne programe na srednješolski in višješolski ravni, ki omogočajo pridobitev poklicne in strokovne izobrazbe, vključno s kvalifikacijami in  prekvalifikacijami.</a:t>
            </a:r>
          </a:p>
          <a:p>
            <a:pPr marL="228600" indent="-228600">
              <a:lnSpc>
                <a:spcPct val="70000"/>
              </a:lnSpc>
              <a:spcBef>
                <a:spcPts val="1000"/>
              </a:spcBef>
              <a:buFontTx/>
              <a:buChar char="-"/>
            </a:pPr>
            <a:r>
              <a:rPr lang="sl-SI" sz="2400" dirty="0"/>
              <a:t>Namen: doseganje večje vključenosti posameznikov v vseživljenjsko učenje.</a:t>
            </a:r>
          </a:p>
          <a:p>
            <a:pPr marL="228600" indent="-228600">
              <a:lnSpc>
                <a:spcPct val="70000"/>
              </a:lnSpc>
              <a:spcBef>
                <a:spcPts val="1000"/>
              </a:spcBef>
              <a:buFontTx/>
              <a:buChar char="-"/>
            </a:pPr>
            <a:r>
              <a:rPr lang="sl-SI" sz="2400" dirty="0"/>
              <a:t>Cilj: doseganje višje ravni izobrazbe, ki je potrebna zaradi potreb trga dela, potreb na ravni delovnih mest (npr. nove tehnologije, tehnološki in proizvodni procesi, organizacija dela, </a:t>
            </a:r>
            <a:r>
              <a:rPr lang="sl-SI" sz="2400" dirty="0" err="1"/>
              <a:t>ipd</a:t>
            </a:r>
            <a:r>
              <a:rPr lang="sl-SI" sz="2400" dirty="0"/>
              <a:t>) in spodbujanja mobilnosti, osebnega razvoja ter delovanja v sodobni družbi.</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889683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658793"/>
            <a:ext cx="10975017" cy="6928050"/>
          </a:xfrm>
          <a:prstGeom prst="rect">
            <a:avLst/>
          </a:prstGeom>
        </p:spPr>
        <p:txBody>
          <a:bodyPr wrap="square">
            <a:spAutoFit/>
          </a:bodyPr>
          <a:lstStyle/>
          <a:p>
            <a:pPr marL="228600" indent="-228600">
              <a:lnSpc>
                <a:spcPct val="70000"/>
              </a:lnSpc>
              <a:spcBef>
                <a:spcPts val="1000"/>
              </a:spcBef>
              <a:buFontTx/>
              <a:buChar char="-"/>
            </a:pPr>
            <a:r>
              <a:rPr lang="sl-SI" sz="2400" dirty="0"/>
              <a:t>Ključna merila: </a:t>
            </a:r>
          </a:p>
          <a:p>
            <a:pPr marL="685800" lvl="1" indent="-228600">
              <a:lnSpc>
                <a:spcPct val="70000"/>
              </a:lnSpc>
              <a:spcBef>
                <a:spcPts val="1000"/>
              </a:spcBef>
              <a:buFontTx/>
              <a:buChar char="-"/>
            </a:pPr>
            <a:r>
              <a:rPr lang="sl-SI" sz="2400" dirty="0"/>
              <a:t>ustreznost in kakovost operacije (ocenjuje se na primer ustreznost aktivnosti, učinkov, utemeljenost in racionalnost predlaganih stroškov glede na predmet izbornega postopka),</a:t>
            </a:r>
          </a:p>
          <a:p>
            <a:pPr marL="685800" lvl="1" indent="-228600">
              <a:lnSpc>
                <a:spcPct val="70000"/>
              </a:lnSpc>
              <a:spcBef>
                <a:spcPts val="1000"/>
              </a:spcBef>
              <a:buFontTx/>
              <a:buChar char="-"/>
            </a:pPr>
            <a:r>
              <a:rPr lang="sl-SI" sz="2400" dirty="0"/>
              <a:t>inovativnost oziroma nadgrajevanje obstoječih ukrepov,</a:t>
            </a:r>
          </a:p>
          <a:p>
            <a:pPr marL="685800" lvl="1" indent="-228600">
              <a:lnSpc>
                <a:spcPct val="70000"/>
              </a:lnSpc>
              <a:spcBef>
                <a:spcPts val="1000"/>
              </a:spcBef>
              <a:buFontTx/>
              <a:buChar char="-"/>
            </a:pPr>
            <a:r>
              <a:rPr lang="sl-SI" sz="2400" dirty="0"/>
              <a:t>potrebe po razvoju človeških virov, znanjih in kompetencah,</a:t>
            </a:r>
          </a:p>
          <a:p>
            <a:pPr marL="685800" lvl="1" indent="-228600">
              <a:lnSpc>
                <a:spcPct val="70000"/>
              </a:lnSpc>
              <a:spcBef>
                <a:spcPts val="1000"/>
              </a:spcBef>
              <a:buFontTx/>
              <a:buChar char="-"/>
            </a:pPr>
            <a:r>
              <a:rPr lang="sl-SI" sz="2400" dirty="0"/>
              <a:t>prispevanje k doseganju področnih strategij, resolucij, nacionalnih programov ipd.</a:t>
            </a:r>
          </a:p>
          <a:p>
            <a:pPr marL="228600" indent="-228600">
              <a:lnSpc>
                <a:spcPct val="70000"/>
              </a:lnSpc>
              <a:spcBef>
                <a:spcPts val="1000"/>
              </a:spcBef>
              <a:buFontTx/>
              <a:buChar char="-"/>
            </a:pPr>
            <a:r>
              <a:rPr lang="sl-SI" sz="2400" dirty="0"/>
              <a:t>Geografsko območje: Zahodna in Vzhodna kohezijska regija</a:t>
            </a:r>
          </a:p>
          <a:p>
            <a:pPr marL="228600" indent="-228600">
              <a:lnSpc>
                <a:spcPct val="70000"/>
              </a:lnSpc>
              <a:spcBef>
                <a:spcPts val="1000"/>
              </a:spcBef>
              <a:buFontTx/>
              <a:buChar char="-"/>
            </a:pPr>
            <a:r>
              <a:rPr lang="sl-SI" sz="2400" dirty="0"/>
              <a:t>Načrtovana sredstva: 10 MIO EUR (EU+SI)</a:t>
            </a:r>
          </a:p>
          <a:p>
            <a:pPr marL="228600" indent="-228600">
              <a:lnSpc>
                <a:spcPct val="70000"/>
              </a:lnSpc>
              <a:spcBef>
                <a:spcPts val="1000"/>
              </a:spcBef>
              <a:buFontTx/>
              <a:buChar char="-"/>
            </a:pPr>
            <a:r>
              <a:rPr lang="sl-SI" sz="2400" dirty="0"/>
              <a:t>Upravičenci: </a:t>
            </a:r>
            <a:r>
              <a:rPr lang="pl-PL" sz="2400" dirty="0"/>
              <a:t>Javni štipendijski, razvojni, invalidski in preživninski sklad RS</a:t>
            </a:r>
          </a:p>
          <a:p>
            <a:pPr marL="228600" indent="-228600">
              <a:lnSpc>
                <a:spcPct val="70000"/>
              </a:lnSpc>
              <a:spcBef>
                <a:spcPts val="1000"/>
              </a:spcBef>
              <a:buFontTx/>
              <a:buChar char="-"/>
            </a:pPr>
            <a:r>
              <a:rPr lang="sl-SI" sz="2400" dirty="0"/>
              <a:t>Načrtovana objava: </a:t>
            </a:r>
            <a:r>
              <a:rPr lang="pl-PL" sz="2400" dirty="0"/>
              <a:t>neposredna potrditev operacije, odločitev o podpori najkasneje do septembra 2023</a:t>
            </a:r>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80707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153753"/>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Neformalno izobraževanje in usposabljanje</a:t>
            </a:r>
          </a:p>
          <a:p>
            <a:pPr marL="228600" indent="-228600">
              <a:lnSpc>
                <a:spcPct val="70000"/>
              </a:lnSpc>
              <a:spcBef>
                <a:spcPts val="1000"/>
              </a:spcBef>
              <a:buFontTx/>
              <a:buChar char="-"/>
            </a:pPr>
            <a:r>
              <a:rPr lang="sl-SI" sz="2400" dirty="0"/>
              <a:t>Specifični cilj: </a:t>
            </a:r>
            <a:r>
              <a:rPr lang="pl-PL" sz="2400" dirty="0"/>
              <a:t>ESO 4.1 Izboljšanje dostopa do zaposlitve in aktivacijski ukrepi za vse iskalce zaposlitve, zlasti mlade, predvsem v okviru izvajanja jamstva za mlade, dolgotrajno brezposelne in prikrajšane skupine na trgu dela, in neaktivne osebe, kot tudi s spodbujanjem samozaposlovanja in socialnega gospodarstva</a:t>
            </a:r>
          </a:p>
          <a:p>
            <a:pPr marL="228600" indent="-228600">
              <a:lnSpc>
                <a:spcPct val="70000"/>
              </a:lnSpc>
              <a:spcBef>
                <a:spcPts val="1000"/>
              </a:spcBef>
              <a:buFontTx/>
              <a:buChar char="-"/>
            </a:pPr>
            <a:r>
              <a:rPr lang="sl-SI" sz="2400" dirty="0"/>
              <a:t>Vsebina: V okviru programa se bo izvajalo usposabljanja brezposelnih za konkurenčnost in zaposljivost. </a:t>
            </a:r>
          </a:p>
          <a:p>
            <a:pPr marL="228600" indent="-228600">
              <a:lnSpc>
                <a:spcPct val="70000"/>
              </a:lnSpc>
              <a:spcBef>
                <a:spcPts val="1000"/>
              </a:spcBef>
              <a:buFontTx/>
              <a:buChar char="-"/>
            </a:pPr>
            <a:r>
              <a:rPr lang="sl-SI" sz="2400" dirty="0"/>
              <a:t>Namen: Vključevanju brezposelnih oseb v programe usposabljanja in izobraževanja z namenom povečanja zaposljivosti z dvigom usposobljenosti temeljnih veščin (ključnih kompetenc) ter izboljšanje pogojev vstopa na trg dela. Brezposelne osebe se vključijo v proces izobraževanja in usposabljanja pri izbranem izvajalcu. </a:t>
            </a:r>
          </a:p>
          <a:p>
            <a:pPr marL="228600" indent="-228600">
              <a:lnSpc>
                <a:spcPct val="70000"/>
              </a:lnSpc>
              <a:spcBef>
                <a:spcPts val="1000"/>
              </a:spcBef>
              <a:buFontTx/>
              <a:buChar char="-"/>
            </a:pPr>
            <a:r>
              <a:rPr lang="sl-SI" sz="2400" dirty="0"/>
              <a:t>Cilj: Dvig usposobljenosti BO, pridobitev ključnih znanj in kompetenc, po katerih povprašujejo delodajalci ter s tem povečanje konkurenčnosti na trgu dela. </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795850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5217839"/>
          </a:xfrm>
          <a:prstGeom prst="rect">
            <a:avLst/>
          </a:prstGeom>
        </p:spPr>
        <p:txBody>
          <a:bodyPr wrap="square">
            <a:spAutoFit/>
          </a:bodyPr>
          <a:lstStyle/>
          <a:p>
            <a:r>
              <a:rPr lang="sl-SI" sz="2400" b="1" u="sng" dirty="0">
                <a:latin typeface="Republika" panose="02000506040000020004" pitchFamily="2" charset="-18"/>
              </a:rPr>
              <a:t>Ministrstvo </a:t>
            </a:r>
            <a:r>
              <a:rPr lang="it-IT" sz="2400" b="1" u="sng" dirty="0">
                <a:latin typeface="Republika" panose="02000506040000020004" pitchFamily="2" charset="-18"/>
              </a:rPr>
              <a:t>za </a:t>
            </a:r>
            <a:r>
              <a:rPr lang="sl-SI" sz="2400" b="1" u="sng" dirty="0">
                <a:latin typeface="Republika" panose="02000506040000020004" pitchFamily="2" charset="-18"/>
              </a:rPr>
              <a:t>okolje, podnebje in energijo:</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Spodbujanje trajnostne mobilnosti na horizontalni ravni - </a:t>
            </a:r>
            <a:r>
              <a:rPr lang="sl-SI" sz="2400" dirty="0"/>
              <a:t>Javni razpis za sofinanciranje občinskih celostnih prometnih strategij</a:t>
            </a:r>
          </a:p>
          <a:p>
            <a:pPr marL="228600" indent="-228600">
              <a:lnSpc>
                <a:spcPct val="70000"/>
              </a:lnSpc>
              <a:spcBef>
                <a:spcPts val="1000"/>
              </a:spcBef>
              <a:buFontTx/>
              <a:buChar char="-"/>
            </a:pPr>
            <a:r>
              <a:rPr lang="sl-SI" sz="2400" dirty="0"/>
              <a:t>Specifični cilj: RSO3.2. Razvoj in krepitev trajnostne, pametne in </a:t>
            </a:r>
            <a:r>
              <a:rPr lang="sl-SI" sz="2400" dirty="0" err="1"/>
              <a:t>intermodalne</a:t>
            </a:r>
            <a:r>
              <a:rPr lang="sl-SI" sz="2400" dirty="0"/>
              <a:t> nacionalne, regionalne in lokalne mobilnosti, odporne proti podnebnim spremembam, vključno z boljšim dostopom do omrežja TEN-T in čezmejno mobilnostjo</a:t>
            </a:r>
          </a:p>
          <a:p>
            <a:pPr marL="228600" indent="-228600">
              <a:lnSpc>
                <a:spcPct val="70000"/>
              </a:lnSpc>
              <a:spcBef>
                <a:spcPts val="1000"/>
              </a:spcBef>
              <a:buFontTx/>
              <a:buChar char="-"/>
            </a:pPr>
            <a:r>
              <a:rPr lang="sl-SI" sz="2400" dirty="0"/>
              <a:t>Namen: </a:t>
            </a:r>
            <a:r>
              <a:rPr lang="pt-BR" sz="2400" dirty="0"/>
              <a:t>zmanjševanje negativnih vplivov prometa na okolje, zmanjšanje rabe energije in bolj smotrna raba prostora v povezavi s prometom</a:t>
            </a:r>
            <a:r>
              <a:rPr lang="sl-SI" sz="2400" dirty="0"/>
              <a:t>  </a:t>
            </a:r>
          </a:p>
          <a:p>
            <a:pPr marL="228600" indent="-228600">
              <a:lnSpc>
                <a:spcPct val="70000"/>
              </a:lnSpc>
              <a:spcBef>
                <a:spcPts val="1000"/>
              </a:spcBef>
              <a:buFontTx/>
              <a:buChar char="-"/>
            </a:pPr>
            <a:r>
              <a:rPr lang="sl-SI" sz="2400" dirty="0"/>
              <a:t>Načrtovana sredstva: trenutno ocenjena vrednost 2 mio EUR</a:t>
            </a:r>
          </a:p>
          <a:p>
            <a:pPr marL="228600" indent="-228600">
              <a:lnSpc>
                <a:spcPct val="70000"/>
              </a:lnSpc>
              <a:spcBef>
                <a:spcPts val="1000"/>
              </a:spcBef>
              <a:buFontTx/>
              <a:buChar char="-"/>
            </a:pPr>
            <a:r>
              <a:rPr lang="sl-SI" sz="2400" dirty="0"/>
              <a:t>Upravičenec: občine oziroma več občin skupaj</a:t>
            </a:r>
          </a:p>
          <a:p>
            <a:pPr marL="228600" indent="-228600">
              <a:lnSpc>
                <a:spcPct val="70000"/>
              </a:lnSpc>
              <a:spcBef>
                <a:spcPts val="1000"/>
              </a:spcBef>
              <a:buFontTx/>
              <a:buChar char="-"/>
            </a:pPr>
            <a:r>
              <a:rPr lang="sl-SI" sz="2400" dirty="0"/>
              <a:t>Predvidena </a:t>
            </a:r>
            <a:r>
              <a:rPr lang="sl-SI" sz="2400" dirty="0" err="1"/>
              <a:t>časovnica</a:t>
            </a:r>
            <a:r>
              <a:rPr lang="sl-SI" sz="2400" dirty="0"/>
              <a:t>: 1. polovica 2023</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4279911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658793"/>
            <a:ext cx="10975017" cy="6930102"/>
          </a:xfrm>
          <a:prstGeom prst="rect">
            <a:avLst/>
          </a:prstGeom>
        </p:spPr>
        <p:txBody>
          <a:bodyPr wrap="square">
            <a:spAutoFit/>
          </a:bodyPr>
          <a:lstStyle/>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ustreznost ciljnih skupin, uravnotežen regionalni razvoj, vključenost območja z višjo stopnjo brezposelnosti, povezovanje ponudbe in povpraševanja na trgu dela, spodbujanje enakosti med ženskami in moškimi pri dostopu do zaposlitve ter usklajevanju poklicnega in družinskega življenja</a:t>
            </a:r>
          </a:p>
          <a:p>
            <a:pPr marL="228600" indent="-228600">
              <a:lnSpc>
                <a:spcPct val="70000"/>
              </a:lnSpc>
              <a:spcBef>
                <a:spcPts val="1000"/>
              </a:spcBef>
              <a:buFontTx/>
              <a:buChar char="-"/>
            </a:pPr>
            <a:r>
              <a:rPr lang="sl-SI" sz="2400" dirty="0"/>
              <a:t>Geografsko območje: celotna Slovenija</a:t>
            </a:r>
          </a:p>
          <a:p>
            <a:pPr marL="228600" indent="-228600">
              <a:lnSpc>
                <a:spcPct val="70000"/>
              </a:lnSpc>
              <a:spcBef>
                <a:spcPts val="1000"/>
              </a:spcBef>
              <a:buFontTx/>
              <a:buChar char="-"/>
            </a:pPr>
            <a:r>
              <a:rPr lang="sl-SI" sz="2400" dirty="0"/>
              <a:t>Načrtovana sredstva: 8,8 MIO EUR (EU+SI)</a:t>
            </a:r>
          </a:p>
          <a:p>
            <a:pPr marL="228600" indent="-228600">
              <a:lnSpc>
                <a:spcPct val="70000"/>
              </a:lnSpc>
              <a:spcBef>
                <a:spcPts val="1000"/>
              </a:spcBef>
              <a:buFontTx/>
              <a:buChar char="-"/>
            </a:pPr>
            <a:r>
              <a:rPr lang="sl-SI" sz="2400" dirty="0"/>
              <a:t>Upravičenci: </a:t>
            </a:r>
            <a:r>
              <a:rPr lang="pl-PL" sz="2400" dirty="0"/>
              <a:t>Zavod za zaposlovanje RS (program APZ)</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upravičenca na podlagi Zakona o urejanju trga dela, Smernice APZ, ki jih potrdi Vlada RS in Načrt APZ, ki ga sprejme minister za delo po seznanitvi socialnih partnerjev</a:t>
            </a:r>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053245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153753"/>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Usposabljanje na delovnem mestu</a:t>
            </a:r>
          </a:p>
          <a:p>
            <a:pPr marL="228600" indent="-228600">
              <a:lnSpc>
                <a:spcPct val="70000"/>
              </a:lnSpc>
              <a:spcBef>
                <a:spcPts val="1000"/>
              </a:spcBef>
              <a:buFontTx/>
              <a:buChar char="-"/>
            </a:pPr>
            <a:r>
              <a:rPr lang="sl-SI" sz="2400" dirty="0"/>
              <a:t>Specifični cilj: </a:t>
            </a:r>
            <a:r>
              <a:rPr lang="pl-PL" sz="2400" dirty="0"/>
              <a:t>ESO 4.1 Izboljšanje dostopa do zaposlitve in aktivacijski ukrepi za vse iskalce zaposlitve, zlasti mlade, predvsem v okviru izvajanja jamstva za mlade, dolgotrajno brezposelne in prikrajšane skupine na trgu dela, in neaktivne osebe, kot tudi s spodbujanjem samozaposlovanja in socialnega gospodarstva</a:t>
            </a:r>
          </a:p>
          <a:p>
            <a:pPr marL="228600" indent="-228600">
              <a:lnSpc>
                <a:spcPct val="70000"/>
              </a:lnSpc>
              <a:spcBef>
                <a:spcPts val="1000"/>
              </a:spcBef>
              <a:buFontTx/>
              <a:buChar char="-"/>
            </a:pPr>
            <a:r>
              <a:rPr lang="sl-SI" sz="2400" dirty="0"/>
              <a:t>Vsebina: V programu se bo usposabljalo brezposelne pri delodajalcih na konkretnem delovnem mestu in spodbujalo usposabljanja na lokalnem trgu dela na delovnih mestih s področja deficitarnih poklicev, kjer je razkorak med ponudbo in povpraševanjem najbolj izrazit. </a:t>
            </a:r>
          </a:p>
          <a:p>
            <a:pPr marL="228600" indent="-228600">
              <a:lnSpc>
                <a:spcPct val="70000"/>
              </a:lnSpc>
              <a:spcBef>
                <a:spcPts val="1000"/>
              </a:spcBef>
              <a:buFontTx/>
              <a:buChar char="-"/>
            </a:pPr>
            <a:r>
              <a:rPr lang="sl-SI" sz="2400" dirty="0"/>
              <a:t>Namen: Pridobitev novih znanj, veščin, kompetenc in spretnosti brezposelnih oseb, katerih obstoječa znanja oziroma delovne izkušnje ne omogočajo neposredne zaposlitve.</a:t>
            </a:r>
          </a:p>
          <a:p>
            <a:pPr marL="228600" indent="-228600">
              <a:lnSpc>
                <a:spcPct val="70000"/>
              </a:lnSpc>
              <a:spcBef>
                <a:spcPts val="1000"/>
              </a:spcBef>
              <a:buFontTx/>
              <a:buChar char="-"/>
            </a:pPr>
            <a:r>
              <a:rPr lang="sl-SI" sz="2400" dirty="0"/>
              <a:t>Cilj: Vključiti 5.832 brezposelnih oseb iz ciljnih skupin. </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843596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658793"/>
            <a:ext cx="10975017" cy="6930102"/>
          </a:xfrm>
          <a:prstGeom prst="rect">
            <a:avLst/>
          </a:prstGeom>
        </p:spPr>
        <p:txBody>
          <a:bodyPr wrap="square">
            <a:spAutoFit/>
          </a:bodyPr>
          <a:lstStyle/>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ustreznost ciljnih skupin, uravnotežen regionalni razvoj, vključenost območja z višjo stopnjo brezposelnosti, povezovanje ponudbe in povpraševanja na trgu dela, spodbujanje enakosti med ženskami in moškimi pri dostopu do zaposlitve ter usklajevanju poklicnega in družinskega življenja</a:t>
            </a:r>
          </a:p>
          <a:p>
            <a:pPr marL="228600" indent="-228600">
              <a:lnSpc>
                <a:spcPct val="70000"/>
              </a:lnSpc>
              <a:spcBef>
                <a:spcPts val="1000"/>
              </a:spcBef>
              <a:buFontTx/>
              <a:buChar char="-"/>
            </a:pPr>
            <a:r>
              <a:rPr lang="sl-SI" sz="2400" dirty="0"/>
              <a:t>Geografsko območje: celotna Slovenija</a:t>
            </a:r>
          </a:p>
          <a:p>
            <a:pPr marL="228600" indent="-228600">
              <a:lnSpc>
                <a:spcPct val="70000"/>
              </a:lnSpc>
              <a:spcBef>
                <a:spcPts val="1000"/>
              </a:spcBef>
              <a:buFontTx/>
              <a:buChar char="-"/>
            </a:pPr>
            <a:r>
              <a:rPr lang="sl-SI" sz="2400" dirty="0"/>
              <a:t>Načrtovana sredstva: 21,3 MIO EUR (EU+SI)</a:t>
            </a:r>
          </a:p>
          <a:p>
            <a:pPr marL="228600" indent="-228600">
              <a:lnSpc>
                <a:spcPct val="70000"/>
              </a:lnSpc>
              <a:spcBef>
                <a:spcPts val="1000"/>
              </a:spcBef>
              <a:buFontTx/>
              <a:buChar char="-"/>
            </a:pPr>
            <a:r>
              <a:rPr lang="sl-SI" sz="2400" dirty="0"/>
              <a:t>Upravičenci: </a:t>
            </a:r>
            <a:r>
              <a:rPr lang="pl-PL" sz="2400" dirty="0"/>
              <a:t>Zavod za zaposlovanje RS (program APZ)</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upravičenca na podlagi Zakona o urejanju trga dela, Smernice APZ, ki jih potrdi Vlada RS in Načrt APZ, ki ga sprejme minister za delo po seznanitvi socialnih partnerjev</a:t>
            </a:r>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796083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207375"/>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pPr marL="228600" indent="-228600">
              <a:lnSpc>
                <a:spcPct val="70000"/>
              </a:lnSpc>
              <a:spcBef>
                <a:spcPts val="1000"/>
              </a:spcBef>
              <a:buFontTx/>
              <a:buChar char="-"/>
            </a:pPr>
            <a:r>
              <a:rPr lang="sl-SI" sz="2400" dirty="0"/>
              <a:t>Ukrep: </a:t>
            </a:r>
            <a:r>
              <a:rPr lang="pl-PL" sz="2400" dirty="0"/>
              <a:t>Napovedovanje potreb trga dela in vključevanje drugih deležnikov glede na potrebe trga dela </a:t>
            </a:r>
          </a:p>
          <a:p>
            <a:pPr marL="228600" indent="-228600">
              <a:lnSpc>
                <a:spcPct val="70000"/>
              </a:lnSpc>
              <a:spcBef>
                <a:spcPts val="1000"/>
              </a:spcBef>
              <a:buFontTx/>
              <a:buChar char="-"/>
            </a:pPr>
            <a:r>
              <a:rPr lang="sl-SI" sz="2400" dirty="0"/>
              <a:t>Specifični cilj: </a:t>
            </a:r>
            <a:r>
              <a:rPr lang="pl-PL" sz="2400" dirty="0"/>
              <a:t>ESO 4.2 Posodabljanje institucij in služb trga dela za oceno in predvidevanje potreb po veščinah ter zagotavljanje pravočasne in prilagojene pomoči in podpore pri usklajevanju ponudbe in povpraševanja na trgu dela, prehodih in mobilnosti</a:t>
            </a:r>
          </a:p>
          <a:p>
            <a:pPr marL="228600" indent="-228600">
              <a:lnSpc>
                <a:spcPct val="70000"/>
              </a:lnSpc>
              <a:spcBef>
                <a:spcPts val="1000"/>
              </a:spcBef>
              <a:buFontTx/>
              <a:buChar char="-"/>
            </a:pPr>
            <a:r>
              <a:rPr lang="sl-SI" sz="2400" dirty="0"/>
              <a:t>Vsebina: Spletna platforma trga dela bo s sodobno tehnologijo in metodologijo podprto orodje, ki bo omogočalo dolgoročno, srednjeročno in kratkoročno napovedovanje potreb po poklicih in kompetencah, ugotavljanje vrzeli v poklicih in kompetencah glede na napovedi in neskladja v realnem času ter predlog umestitve relevantnih kompetenc v obstoječe in morebitne nove programe izobraževanja/ usposabljanja glede na potrebe trga dela/ugotovljene vrzeli v poklicih in kompetencah. </a:t>
            </a:r>
          </a:p>
          <a:p>
            <a:pPr marL="228600" indent="-228600">
              <a:lnSpc>
                <a:spcPct val="70000"/>
              </a:lnSpc>
              <a:spcBef>
                <a:spcPts val="1000"/>
              </a:spcBef>
              <a:buFontTx/>
              <a:buChar char="-"/>
            </a:pPr>
            <a:r>
              <a:rPr lang="sl-SI" sz="2400" dirty="0"/>
              <a:t>Namen: vzpostavitev celovitega sistema za napovedovanje kompetenc za posamezne poklice. Znotraj projekta bo vzpostavljeno orodje za napovedovanje potreb na trgu dela. Platforma bo nudila ključne podatke trga dela, interaktivne prikaze in povezave na spletne aplikacije. Informirala in podpirala bo vse deležnike na trgu dela (oblikovalce politik, strokovno in širšo javnost, iskalce zaposlitve, zaposlene in delodajalce).</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269813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829121"/>
            <a:ext cx="10975017" cy="7575407"/>
          </a:xfrm>
          <a:prstGeom prst="rect">
            <a:avLst/>
          </a:prstGeom>
        </p:spPr>
        <p:txBody>
          <a:bodyPr wrap="square">
            <a:spAutoFit/>
          </a:bodyPr>
          <a:lstStyle/>
          <a:p>
            <a:pPr marL="228600" indent="-228600">
              <a:lnSpc>
                <a:spcPct val="70000"/>
              </a:lnSpc>
              <a:spcBef>
                <a:spcPts val="1000"/>
              </a:spcBef>
              <a:buFontTx/>
              <a:buChar char="-"/>
            </a:pPr>
            <a:r>
              <a:rPr lang="sl-SI" sz="2400" dirty="0"/>
              <a:t>Cilj: izgradnja spletne platforme kot osrednje točke na slovenskem trgu dela, ki bo temeljila na novem sistemu vključevanja vseh ključnih deležnikov na trgu dela. Na podlagi opravljenih analiz, pridobljenih podatkov in napovedi bo projekt prispeval k odpravi strukturnih neskladij. </a:t>
            </a:r>
          </a:p>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uravnotežen regionalni razvoj, prispevanje k izmenjavi izkušenj, rezultatov in dobrih praks na regionalni, nacionalni in transnacionalni ravni</a:t>
            </a:r>
          </a:p>
          <a:p>
            <a:pPr marL="228600" indent="-228600">
              <a:lnSpc>
                <a:spcPct val="70000"/>
              </a:lnSpc>
              <a:spcBef>
                <a:spcPts val="1000"/>
              </a:spcBef>
              <a:buFontTx/>
              <a:buChar char="-"/>
            </a:pPr>
            <a:r>
              <a:rPr lang="sl-SI" sz="2400" dirty="0"/>
              <a:t>Načrtovana sredstva: 6 MIO EUR (EU+SI)</a:t>
            </a:r>
          </a:p>
          <a:p>
            <a:pPr marL="228600" indent="-228600">
              <a:lnSpc>
                <a:spcPct val="70000"/>
              </a:lnSpc>
              <a:spcBef>
                <a:spcPts val="1000"/>
              </a:spcBef>
              <a:buFontTx/>
              <a:buChar char="-"/>
            </a:pPr>
            <a:r>
              <a:rPr lang="sl-SI" sz="2400" dirty="0"/>
              <a:t>Upravičenci: </a:t>
            </a:r>
            <a:r>
              <a:rPr lang="pl-PL" sz="2400" dirty="0"/>
              <a:t>MDDSZ in partner Zavod za zaposlovanje RS</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upravičenca na podlagi Zakona o urejanju trga dela</a:t>
            </a:r>
          </a:p>
          <a:p>
            <a:pPr marL="228600" indent="-228600">
              <a:lnSpc>
                <a:spcPct val="70000"/>
              </a:lnSpc>
              <a:spcBef>
                <a:spcPts val="1000"/>
              </a:spcBef>
              <a:buFontTx/>
              <a:buChar char="-"/>
            </a:pPr>
            <a:endParaRPr lang="pl-PL" sz="2400" dirty="0"/>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4029524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057590"/>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Kompetentna Slovenija </a:t>
            </a:r>
          </a:p>
          <a:p>
            <a:pPr marL="228600" indent="-228600">
              <a:lnSpc>
                <a:spcPct val="70000"/>
              </a:lnSpc>
              <a:spcBef>
                <a:spcPts val="1000"/>
              </a:spcBef>
              <a:buFontTx/>
              <a:buChar char="-"/>
            </a:pPr>
            <a:r>
              <a:rPr lang="sl-SI" sz="2400" dirty="0"/>
              <a:t>Specifični cilj: </a:t>
            </a:r>
            <a:r>
              <a:rPr lang="pl-PL" sz="2400" dirty="0"/>
              <a:t>ESO 4.7 Spodbujanje vseživljenjskega učenja, zlasti prožnih možnosti za izpopolnjevanje in prekvalifikacijo za vse, ob upoštevanju podjetniških in digitalnih veščin, boljše predvidevanje sprememb in zahtev po novih veščinah na podlagi potreb trga dela, olajševanje prehodov med delovnimi mesti in spodbujanje poklicne mobilnosti</a:t>
            </a:r>
          </a:p>
          <a:p>
            <a:pPr marL="228600" indent="-228600">
              <a:lnSpc>
                <a:spcPct val="70000"/>
              </a:lnSpc>
              <a:spcBef>
                <a:spcPts val="1000"/>
              </a:spcBef>
              <a:buFontTx/>
              <a:buChar char="-"/>
            </a:pPr>
            <a:r>
              <a:rPr lang="sl-SI" sz="2400" dirty="0"/>
              <a:t>Vsebina: Za vse zaposlene na trgu dela se bo izvajalo brezplačne delavnice in usposabljanja z domačimi in tujimi strokovnjaki. Izbor bo temeljil na aktualnih vsebinah, ki bodo omogočile konkurenčnost in razvijanje ključnih kompetenc.  </a:t>
            </a:r>
          </a:p>
          <a:p>
            <a:pPr marL="228600" indent="-228600">
              <a:lnSpc>
                <a:spcPct val="70000"/>
              </a:lnSpc>
              <a:spcBef>
                <a:spcPts val="1000"/>
              </a:spcBef>
              <a:buFontTx/>
              <a:buChar char="-"/>
            </a:pPr>
            <a:r>
              <a:rPr lang="sl-SI" sz="2400" dirty="0"/>
              <a:t>Namen: Dvig konkurenčnosti slovenskega gospodarstva skozi razvijanje ključnih kompetenc in izboljšanju položaja vseh zaposlenih na trgu dela.</a:t>
            </a:r>
          </a:p>
          <a:p>
            <a:pPr marL="228600" indent="-228600">
              <a:lnSpc>
                <a:spcPct val="70000"/>
              </a:lnSpc>
              <a:spcBef>
                <a:spcPts val="1000"/>
              </a:spcBef>
              <a:buFontTx/>
              <a:buChar char="-"/>
            </a:pPr>
            <a:r>
              <a:rPr lang="sl-SI" sz="2400" dirty="0"/>
              <a:t>Cilj: Spodbujanje vseživljenjskega učenja, zlasti prožnih možnosti za izpopolnjevanje in prekvalifikacijo za vse, ob upoštevanju podjetniških in digitalnih veščin, boljše predvidevanje sprememb in zahtev po novih veščinah na podlagi potreb trga dela, olajševanje kariernih prehodov in spodbujanje poklicne mobilnosti. </a:t>
            </a:r>
          </a:p>
          <a:p>
            <a:pPr marL="228600" indent="-228600">
              <a:lnSpc>
                <a:spcPct val="70000"/>
              </a:lnSpc>
              <a:spcBef>
                <a:spcPts val="1000"/>
              </a:spcBef>
              <a:buFontTx/>
              <a:buChar char="-"/>
            </a:pPr>
            <a:r>
              <a:rPr lang="sl-SI" sz="2400" dirty="0"/>
              <a:t>Območje: celotna Slovenija</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270320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829121"/>
            <a:ext cx="10975017" cy="6930102"/>
          </a:xfrm>
          <a:prstGeom prst="rect">
            <a:avLst/>
          </a:prstGeom>
        </p:spPr>
        <p:txBody>
          <a:bodyPr wrap="square">
            <a:spAutoFit/>
          </a:bodyPr>
          <a:lstStyle/>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ustreznost ciljnih skupin, uravnotežen regionalni razvoj, vključenost območja z višjo stopnjo brezposelnosti, spodbujanje enakosti med ženskami in moškimi pri dostopu do zaposlitve ter usklajevanju poklicnega in družinskega življenja</a:t>
            </a:r>
          </a:p>
          <a:p>
            <a:pPr marL="228600" indent="-228600">
              <a:lnSpc>
                <a:spcPct val="70000"/>
              </a:lnSpc>
              <a:spcBef>
                <a:spcPts val="1000"/>
              </a:spcBef>
              <a:buFontTx/>
              <a:buChar char="-"/>
            </a:pPr>
            <a:r>
              <a:rPr lang="sl-SI" sz="2400" dirty="0"/>
              <a:t>Načrtovana sredstva: 10 MIO EUR (EU+SI)</a:t>
            </a:r>
          </a:p>
          <a:p>
            <a:pPr marL="228600" indent="-228600">
              <a:lnSpc>
                <a:spcPct val="70000"/>
              </a:lnSpc>
              <a:spcBef>
                <a:spcPts val="1000"/>
              </a:spcBef>
              <a:buFontTx/>
              <a:buChar char="-"/>
            </a:pPr>
            <a:r>
              <a:rPr lang="sl-SI" sz="2400" dirty="0"/>
              <a:t>Upravičenci: </a:t>
            </a:r>
            <a:r>
              <a:rPr lang="pl-PL" sz="2400" dirty="0"/>
              <a:t>Javni štipendijski, razvojni, invalidski in preživninski sklad Republike Slovenije (ukrep APZ)</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upravičenca na podlagi Zakona o urejanju trga dela, Smernice APZ, ki jih potrdi Vlada RS in Načrt APZ, ki ga sprejme minister za delo po seznanitvi socialnih partnerjev</a:t>
            </a:r>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783267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670818"/>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Projektno učenje za mlajše odrasle (PUM-O)</a:t>
            </a:r>
          </a:p>
          <a:p>
            <a:pPr marL="228600" indent="-228600">
              <a:lnSpc>
                <a:spcPct val="70000"/>
              </a:lnSpc>
              <a:spcBef>
                <a:spcPts val="1000"/>
              </a:spcBef>
              <a:buFontTx/>
              <a:buChar char="-"/>
            </a:pPr>
            <a:r>
              <a:rPr lang="sl-SI" sz="2400" dirty="0"/>
              <a:t>Specifični cilj: </a:t>
            </a:r>
            <a:r>
              <a:rPr lang="pl-PL" sz="2400" dirty="0"/>
              <a:t>ESO 4.8 Pospeševanje dejavnega vključevanja za spodbujanje enakih možnosti, nediskriminacije in aktivne udeležbe ter povečevanje zaposljivosti, zlasti za prikrajšane skupine</a:t>
            </a:r>
          </a:p>
          <a:p>
            <a:pPr marL="228600" indent="-228600">
              <a:lnSpc>
                <a:spcPct val="70000"/>
              </a:lnSpc>
              <a:spcBef>
                <a:spcPts val="1000"/>
              </a:spcBef>
              <a:buFontTx/>
              <a:buChar char="-"/>
            </a:pPr>
            <a:r>
              <a:rPr lang="sl-SI" sz="2400" dirty="0"/>
              <a:t>Vsebina: Program je namenjen mladim od 15. do 29. leta starosti, ki niso zaposleni in se ne šolajo ali pa jim zaradi različnih ovir grozi osip iz izobraževalnega sistema. Pri izvedbi programa se bo sledilo interesom mladih in nudilo vsebine, ki jim bodo koristijo v vsakdanjem življenju, hkrati pa so potrebne za uspešen nastop na trgu dela.  </a:t>
            </a:r>
          </a:p>
          <a:p>
            <a:pPr marL="228600" indent="-228600">
              <a:lnSpc>
                <a:spcPct val="70000"/>
              </a:lnSpc>
              <a:spcBef>
                <a:spcPts val="1000"/>
              </a:spcBef>
              <a:buFontTx/>
              <a:buChar char="-"/>
            </a:pPr>
            <a:r>
              <a:rPr lang="sl-SI" sz="2400" dirty="0"/>
              <a:t>Namen: Motivirati mlade za nadaljnje izobraževanje ali vstop na trg dela. Program se bo v novem programskem obdobju posvetil tudi iskanju tehnik in načinov za doseganje neaktivnih oz. »nevidnih« NEET, pri čemer bo potrebno delovati še bolj </a:t>
            </a:r>
            <a:r>
              <a:rPr lang="sl-SI" sz="2400" dirty="0" err="1"/>
              <a:t>medresorno</a:t>
            </a:r>
            <a:r>
              <a:rPr lang="sl-SI" sz="2400" dirty="0"/>
              <a:t> in vključiti vse potrebne deležnike s tega področja. </a:t>
            </a:r>
          </a:p>
          <a:p>
            <a:pPr marL="228600" indent="-228600">
              <a:lnSpc>
                <a:spcPct val="70000"/>
              </a:lnSpc>
              <a:spcBef>
                <a:spcPts val="1000"/>
              </a:spcBef>
              <a:buFontTx/>
              <a:buChar char="-"/>
            </a:pPr>
            <a:r>
              <a:rPr lang="sl-SI" sz="2400" dirty="0"/>
              <a:t>Cilj: Pridobivanje kompetenc za mlade iz ciljnih skupin, kar bo prispevalo k povečevanju njihove zaposljivosti ter doseganju enakih možnosti.</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6137398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829121"/>
            <a:ext cx="10975017" cy="6413038"/>
          </a:xfrm>
          <a:prstGeom prst="rect">
            <a:avLst/>
          </a:prstGeom>
        </p:spPr>
        <p:txBody>
          <a:bodyPr wrap="square">
            <a:spAutoFit/>
          </a:bodyPr>
          <a:lstStyle/>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inovativnost v zvezi z vključevanjem ciljnih skupin na trg dela (nove metode in pristopi ukrepov na trgu dela), spodbujanje enakih možnosti za ciljne skupine in enakih možnosti žensk in moških</a:t>
            </a:r>
          </a:p>
          <a:p>
            <a:pPr marL="228600" indent="-228600">
              <a:lnSpc>
                <a:spcPct val="70000"/>
              </a:lnSpc>
              <a:spcBef>
                <a:spcPts val="1000"/>
              </a:spcBef>
              <a:buFontTx/>
              <a:buChar char="-"/>
            </a:pPr>
            <a:r>
              <a:rPr lang="sl-SI" sz="2400" dirty="0"/>
              <a:t>Načrtovana sredstva: 13 MIO EUR (EU+SI)</a:t>
            </a:r>
          </a:p>
          <a:p>
            <a:pPr marL="228600" indent="-228600">
              <a:lnSpc>
                <a:spcPct val="70000"/>
              </a:lnSpc>
              <a:spcBef>
                <a:spcPts val="1000"/>
              </a:spcBef>
              <a:buFontTx/>
              <a:buChar char="-"/>
            </a:pPr>
            <a:r>
              <a:rPr lang="sl-SI" sz="2400" dirty="0"/>
              <a:t>Upravičenci: </a:t>
            </a:r>
            <a:r>
              <a:rPr lang="pl-PL" sz="2400" dirty="0"/>
              <a:t>Zavod za zaposlovanje RS (program APZ)</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operacije za upravičenca na podlagi Zakona o urejanju trga dela</a:t>
            </a:r>
          </a:p>
          <a:p>
            <a:pPr marL="228600" indent="-228600">
              <a:lnSpc>
                <a:spcPct val="70000"/>
              </a:lnSpc>
              <a:spcBef>
                <a:spcPts val="1000"/>
              </a:spcBef>
              <a:buFontTx/>
              <a:buChar char="-"/>
            </a:pPr>
            <a:endParaRPr lang="pl-PL" sz="2400" dirty="0"/>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6202582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059642"/>
          </a:xfrm>
          <a:prstGeom prst="rect">
            <a:avLst/>
          </a:prstGeom>
        </p:spPr>
        <p:txBody>
          <a:bodyPr wrap="square">
            <a:spAutoFit/>
          </a:bodyPr>
          <a:lstStyle/>
          <a:p>
            <a:r>
              <a:rPr lang="sl-SI" sz="2400" b="1" u="sng" dirty="0">
                <a:latin typeface="Republika" panose="02000506040000020004" pitchFamily="2" charset="-18"/>
              </a:rPr>
              <a:t>Ministrstvo za delo, družino, socialne zadeve in enake možnosti:</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EU kartica ugodnosti za invalide (socialno vključevanje invalidov)</a:t>
            </a:r>
          </a:p>
          <a:p>
            <a:pPr marL="228600" indent="-228600">
              <a:lnSpc>
                <a:spcPct val="70000"/>
              </a:lnSpc>
              <a:spcBef>
                <a:spcPts val="1000"/>
              </a:spcBef>
              <a:buFontTx/>
              <a:buChar char="-"/>
            </a:pPr>
            <a:r>
              <a:rPr lang="sl-SI" sz="2400" dirty="0"/>
              <a:t>Specifični cilj: </a:t>
            </a:r>
            <a:r>
              <a:rPr lang="pl-PL" sz="2400" dirty="0"/>
              <a:t>ESO 4.11 Krepitev enakopravnega in pravočasnega dostopa do kakovostnih, trajnostnih in cenovno ugodnih storitev, vključno s storitvami, ki spodbujajo dostop do stanovanj, in storitvami oskrbe, usmerjene v posameznika, vključno z zdravstveno oskrbo; posodobitev sistemov socialne zaščite, vključno s spodbujanjem dostopa do socialne zaščite, s posebnim poudarkom na otrocih in prikrajšanih skupinah; izboljšanje dostopnosti, tudi za invalide, učinkovitosti in odpornosti zdravstvenih sistemov in storitev dolgotrajne oskrbe</a:t>
            </a:r>
          </a:p>
          <a:p>
            <a:pPr marL="228600" indent="-228600">
              <a:lnSpc>
                <a:spcPct val="70000"/>
              </a:lnSpc>
              <a:spcBef>
                <a:spcPts val="1000"/>
              </a:spcBef>
              <a:buFontTx/>
              <a:buChar char="-"/>
            </a:pPr>
            <a:r>
              <a:rPr lang="sl-SI" sz="2400" dirty="0"/>
              <a:t>Vsebina: V sklopu projekta bo potekala vseslovenska akcija ozaveščanja o socialnem vključevanju invalidov in pa nadaljnji razvoj EU kartice ugodnosti za invalide. Poleg pridobivanja novih ponudnikov bo poudarek na kakovosti ponudb že obstoječih ponudnikov in grajenju odnosov ter blagovne znamke EU kartice ugodnosti.  </a:t>
            </a:r>
          </a:p>
          <a:p>
            <a:pPr marL="228600" indent="-228600">
              <a:lnSpc>
                <a:spcPct val="70000"/>
              </a:lnSpc>
              <a:spcBef>
                <a:spcPts val="1000"/>
              </a:spcBef>
              <a:buFontTx/>
              <a:buChar char="-"/>
            </a:pPr>
            <a:r>
              <a:rPr lang="sl-SI" sz="2400" dirty="0"/>
              <a:t>Namen: Projekt bo prispeval k večji socialni vključenosti oseb z različnimi oblikami invalidnosti ob hkratnem ozaveščanju širše družbe o različnosti. Skozi projekt je bistvenega pomena oblikovati bolj vključujočo družbo, ki bo prepoznala pozitivne lastnosti EU kartice ugodnost za invalide in prispevala k ozaveščanju nujnosti prilagoditev tako fizične dostopnosti, kot tudi dostopnosti do informacij in storitev. </a:t>
            </a:r>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797144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44844"/>
            <a:ext cx="10975017" cy="5476371"/>
          </a:xfrm>
          <a:prstGeom prst="rect">
            <a:avLst/>
          </a:prstGeom>
        </p:spPr>
        <p:txBody>
          <a:bodyPr wrap="square">
            <a:spAutoFit/>
          </a:bodyPr>
          <a:lstStyle/>
          <a:p>
            <a:r>
              <a:rPr lang="sl-SI" sz="2400" b="1" u="sng" dirty="0">
                <a:latin typeface="Republika" panose="02000506040000020004" pitchFamily="2" charset="-18"/>
              </a:rPr>
              <a:t>Ministrstvo za pravosodje:</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Digitalizacija notarskih storitev</a:t>
            </a:r>
          </a:p>
          <a:p>
            <a:pPr marL="228600" indent="-228600">
              <a:lnSpc>
                <a:spcPct val="70000"/>
              </a:lnSpc>
              <a:spcBef>
                <a:spcPts val="1000"/>
              </a:spcBef>
              <a:buFontTx/>
              <a:buChar char="-"/>
            </a:pPr>
            <a:r>
              <a:rPr lang="sl-SI" sz="2400" dirty="0"/>
              <a:t>Način izbora: Neposredna potrditev operacije</a:t>
            </a:r>
          </a:p>
          <a:p>
            <a:pPr marL="228600" indent="-228600">
              <a:lnSpc>
                <a:spcPct val="70000"/>
              </a:lnSpc>
              <a:spcBef>
                <a:spcPts val="1000"/>
              </a:spcBef>
              <a:buFontTx/>
              <a:buChar char="-"/>
            </a:pPr>
            <a:r>
              <a:rPr lang="sl-SI" sz="2400" dirty="0"/>
              <a:t>Specifični cilj: 1.2 Izkoriščanje prednosti digitalizacije za državljane, podjetja, raziskovalne organizacije in javne organe </a:t>
            </a:r>
          </a:p>
          <a:p>
            <a:pPr marL="228600" indent="-228600">
              <a:lnSpc>
                <a:spcPct val="70000"/>
              </a:lnSpc>
              <a:spcBef>
                <a:spcPts val="1000"/>
              </a:spcBef>
              <a:buFontTx/>
              <a:buChar char="-"/>
            </a:pPr>
            <a:r>
              <a:rPr lang="sl-SI" sz="2400" dirty="0"/>
              <a:t>Vsebina: Načrtovani projekt digitalizacije notarskih storitev bo z izvedbo načrtovanih aktivnosti prispeval k uvajanju digitalnih storitev v Republiki Sloveniji in izboljšal dostopnost za državljane in podjetja do podatkov in storitev pravosodja z uporabo digitalnih tehnologij. </a:t>
            </a:r>
          </a:p>
          <a:p>
            <a:pPr marL="228600" indent="-228600">
              <a:lnSpc>
                <a:spcPct val="70000"/>
              </a:lnSpc>
              <a:spcBef>
                <a:spcPts val="1000"/>
              </a:spcBef>
              <a:buFontTx/>
              <a:buChar char="-"/>
            </a:pPr>
            <a:r>
              <a:rPr lang="sl-SI" sz="2400" dirty="0"/>
              <a:t>Namen in cilji: Uporabnikom bo olajšan dostop do notarja, notarjem pa omogočeno, ne le elektronsko komunikacijo ampak digitalno podpisovanje dokumentov, elektronsko arhiviranje, elektronsko sestavljanje notarskih listin...ipd.</a:t>
            </a:r>
          </a:p>
          <a:p>
            <a:pPr marL="228600" indent="-228600">
              <a:lnSpc>
                <a:spcPct val="70000"/>
              </a:lnSpc>
              <a:spcBef>
                <a:spcPts val="1000"/>
              </a:spcBef>
              <a:buFontTx/>
              <a:buChar char="-"/>
            </a:pPr>
            <a:r>
              <a:rPr lang="sl-SI" sz="2400" dirty="0"/>
              <a:t>Načrtovana sredstva:  1.826.550,75 EUR</a:t>
            </a:r>
          </a:p>
          <a:p>
            <a:pPr marL="228600" indent="-228600">
              <a:lnSpc>
                <a:spcPct val="70000"/>
              </a:lnSpc>
              <a:spcBef>
                <a:spcPts val="1000"/>
              </a:spcBef>
              <a:buFontTx/>
              <a:buChar char="-"/>
            </a:pPr>
            <a:r>
              <a:rPr lang="sl-SI" sz="2400" dirty="0"/>
              <a:t>Geografsko območje: celotna SLO</a:t>
            </a:r>
          </a:p>
          <a:p>
            <a:pPr marL="228600" indent="-228600">
              <a:lnSpc>
                <a:spcPct val="70000"/>
              </a:lnSpc>
              <a:spcBef>
                <a:spcPts val="1000"/>
              </a:spcBef>
              <a:buFontTx/>
              <a:buChar char="-"/>
            </a:pPr>
            <a:r>
              <a:rPr lang="sl-SI" sz="2400" dirty="0"/>
              <a:t>Upravičenec: Ministrstvo za pravosodje</a:t>
            </a:r>
          </a:p>
        </p:txBody>
      </p:sp>
    </p:spTree>
    <p:extLst>
      <p:ext uri="{BB962C8B-B14F-4D97-AF65-F5344CB8AC3E}">
        <p14:creationId xmlns:p14="http://schemas.microsoft.com/office/powerpoint/2010/main" val="27512673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829121"/>
            <a:ext cx="10975017" cy="7962180"/>
          </a:xfrm>
          <a:prstGeom prst="rect">
            <a:avLst/>
          </a:prstGeom>
        </p:spPr>
        <p:txBody>
          <a:bodyPr wrap="square">
            <a:spAutoFit/>
          </a:bodyPr>
          <a:lstStyle/>
          <a:p>
            <a:pPr marL="228600" indent="-228600">
              <a:lnSpc>
                <a:spcPct val="70000"/>
              </a:lnSpc>
              <a:spcBef>
                <a:spcPts val="1000"/>
              </a:spcBef>
              <a:buFontTx/>
              <a:buChar char="-"/>
            </a:pPr>
            <a:r>
              <a:rPr lang="sl-SI" sz="2400" dirty="0"/>
              <a:t>Cilj: Povečati število imetnikov EU kartice ugodnosti za invalide in razširiti kriterije za pridobitev ter preko medijskega načrta ozavestiti družbo o drugačnosti in sprejemanju le te.</a:t>
            </a:r>
          </a:p>
          <a:p>
            <a:pPr marL="228600" indent="-228600">
              <a:lnSpc>
                <a:spcPct val="70000"/>
              </a:lnSpc>
              <a:spcBef>
                <a:spcPts val="1000"/>
              </a:spcBef>
              <a:buFontTx/>
              <a:buChar char="-"/>
            </a:pPr>
            <a:r>
              <a:rPr lang="sl-SI" sz="2400" dirty="0"/>
              <a:t>Območje: celotna Slovenija</a:t>
            </a:r>
          </a:p>
          <a:p>
            <a:pPr marL="228600" indent="-228600">
              <a:lnSpc>
                <a:spcPct val="70000"/>
              </a:lnSpc>
              <a:spcBef>
                <a:spcPts val="1000"/>
              </a:spcBef>
              <a:buFontTx/>
              <a:buChar char="-"/>
            </a:pPr>
            <a:r>
              <a:rPr lang="sl-SI" sz="2400" dirty="0"/>
              <a:t>Ključna merila: upoštevanje načela </a:t>
            </a:r>
            <a:r>
              <a:rPr lang="sl-SI" sz="2400" dirty="0" err="1"/>
              <a:t>nediskriminatornosti</a:t>
            </a:r>
            <a:r>
              <a:rPr lang="sl-SI" sz="2400" dirty="0"/>
              <a:t>, enakih možnosti, vključno z dostopnostjo za invalide, enakosti spolov, prispevanje k razvoju storitvenih dejavnosti in nevladnega sektorja, prispevanje k izmenjavi izkušenj, rezultatov in dobrih praks na regionalni, nacionalni in transnacionalni ravni</a:t>
            </a:r>
          </a:p>
          <a:p>
            <a:pPr marL="228600" indent="-228600">
              <a:lnSpc>
                <a:spcPct val="70000"/>
              </a:lnSpc>
              <a:spcBef>
                <a:spcPts val="1000"/>
              </a:spcBef>
              <a:buFontTx/>
              <a:buChar char="-"/>
            </a:pPr>
            <a:r>
              <a:rPr lang="sl-SI" sz="2400" dirty="0"/>
              <a:t>Načrtovana sredstva: 0,6 MIO EUR (EU+SI)</a:t>
            </a:r>
          </a:p>
          <a:p>
            <a:pPr marL="228600" indent="-228600">
              <a:lnSpc>
                <a:spcPct val="70000"/>
              </a:lnSpc>
              <a:spcBef>
                <a:spcPts val="1000"/>
              </a:spcBef>
              <a:buFontTx/>
              <a:buChar char="-"/>
            </a:pPr>
            <a:r>
              <a:rPr lang="sl-SI" sz="2400" dirty="0"/>
              <a:t>Upravičenci: </a:t>
            </a:r>
            <a:r>
              <a:rPr lang="pl-PL" sz="2400" dirty="0"/>
              <a:t>Nacionalni svet invalidskih organizacij Slovenije (NCIOS) s partnerjem Urbanističnim inštitutom Republike Slovenije (UIRS)</a:t>
            </a:r>
          </a:p>
          <a:p>
            <a:pPr marL="228600" indent="-228600">
              <a:lnSpc>
                <a:spcPct val="70000"/>
              </a:lnSpc>
              <a:spcBef>
                <a:spcPts val="1000"/>
              </a:spcBef>
              <a:buFontTx/>
              <a:buChar char="-"/>
            </a:pPr>
            <a:r>
              <a:rPr lang="sl-SI" sz="2400" dirty="0"/>
              <a:t>Načrtovana objava: </a:t>
            </a:r>
            <a:r>
              <a:rPr lang="pl-PL" sz="2400" dirty="0"/>
              <a:t>neposredna potrditev operacije, odločitev o podpori aprila 2023</a:t>
            </a:r>
          </a:p>
          <a:p>
            <a:pPr marL="228600" indent="-228600">
              <a:lnSpc>
                <a:spcPct val="70000"/>
              </a:lnSpc>
              <a:spcBef>
                <a:spcPts val="1000"/>
              </a:spcBef>
              <a:buFontTx/>
              <a:buChar char="-"/>
            </a:pPr>
            <a:r>
              <a:rPr lang="pl-PL" sz="2400" dirty="0"/>
              <a:t>Pravna podlaga: neposredna potrditev operacije za upravičenca na podlagi Zakona o invalidskih organizacijah, Zakona o društvih, Zakona o nevladnih organizacijah, Akcijski program za invalide 2022-2030 ter Zakona o izenačevanju možnosti invalidov</a:t>
            </a:r>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567147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7799058"/>
          </a:xfrm>
          <a:prstGeom prst="rect">
            <a:avLst/>
          </a:prstGeom>
        </p:spPr>
        <p:txBody>
          <a:bodyPr wrap="square">
            <a:spAutoFit/>
          </a:bodyPr>
          <a:lstStyle/>
          <a:p>
            <a:r>
              <a:rPr lang="sl-SI" sz="2400" b="1" u="sng" dirty="0">
                <a:latin typeface="Republika" panose="02000506040000020004" pitchFamily="2" charset="-18"/>
              </a:rPr>
              <a:t>Ministrstvo za gospodarstvo, turizem in šport: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pl-PL" sz="2400" dirty="0"/>
              <a:t>SPOT Global +</a:t>
            </a:r>
          </a:p>
          <a:p>
            <a:pPr marL="228600" indent="-228600">
              <a:lnSpc>
                <a:spcPct val="70000"/>
              </a:lnSpc>
              <a:spcBef>
                <a:spcPts val="1000"/>
              </a:spcBef>
              <a:buFontTx/>
              <a:buChar char="-"/>
            </a:pPr>
            <a:r>
              <a:rPr lang="sl-SI" sz="2400" dirty="0"/>
              <a:t>Specifični cilj: </a:t>
            </a:r>
            <a:r>
              <a:rPr lang="pl-PL" sz="2400" dirty="0"/>
              <a:t>RSO 1.3 Krepitev trajnostne rasti in konkurenčnosti MSP ter ustvarjanje delovnih mest v MSP, med drugim s produktivnimi naložbami</a:t>
            </a:r>
          </a:p>
          <a:p>
            <a:pPr marL="228600" indent="-228600">
              <a:lnSpc>
                <a:spcPct val="70000"/>
              </a:lnSpc>
              <a:spcBef>
                <a:spcPts val="1000"/>
              </a:spcBef>
              <a:buFontTx/>
              <a:buChar char="-"/>
            </a:pPr>
            <a:r>
              <a:rPr lang="pl-PL" sz="2400" dirty="0"/>
              <a:t>Vrsta podpore: podporno okolje – brezplačne storitve za ciljne skupine</a:t>
            </a:r>
          </a:p>
          <a:p>
            <a:pPr marL="228600" indent="-228600">
              <a:lnSpc>
                <a:spcPct val="70000"/>
              </a:lnSpc>
              <a:spcBef>
                <a:spcPts val="1000"/>
              </a:spcBef>
              <a:buFontTx/>
              <a:buChar char="-"/>
            </a:pPr>
            <a:r>
              <a:rPr lang="sl-SI" sz="2400" dirty="0"/>
              <a:t>Namen: vzpostavitev podpornega okolja za internacionalizacijo MSP, tudi za vhodne tuje neposredne investicije preko zagotavljanja informacij o tujih trgih, poslovnih priložnostih ter slovenskem poslovnem in investicijskem okolju, zagotavljanje svetovanj podjetjem z mednarodnim potencialom in investitorjem ter dostopa do raziskav in analiz tujih trgov, organizacije skupinskih predstavitev slovenskega gospodarstva v tujini in gospodarskih delegacij, organizacije in udeležbe na seminarjih, konferencah, okroglih mizah, delavnicah ipd., preko promocije in oglaševanja v domačih in tujih medijih ter z vzdrževanjem in posodabljanjem informacijskih portalov</a:t>
            </a:r>
          </a:p>
          <a:p>
            <a:pPr marL="228600" indent="-228600">
              <a:lnSpc>
                <a:spcPct val="70000"/>
              </a:lnSpc>
              <a:spcBef>
                <a:spcPts val="1000"/>
              </a:spcBef>
              <a:buFontTx/>
              <a:buChar char="-"/>
            </a:pPr>
            <a:r>
              <a:rPr lang="sl-SI" sz="2400" dirty="0"/>
              <a:t>Cilj: povečati mednarodno konkurenčnost MSP</a:t>
            </a:r>
          </a:p>
          <a:p>
            <a:pPr>
              <a:lnSpc>
                <a:spcPct val="70000"/>
              </a:lnSpc>
              <a:spcBef>
                <a:spcPts val="1000"/>
              </a:spcBef>
            </a:pPr>
            <a:endParaRPr lang="sl-SI" sz="2400" dirty="0"/>
          </a:p>
          <a:p>
            <a:pPr algn="r">
              <a:lnSpc>
                <a:spcPct val="70000"/>
              </a:lnSpc>
              <a:spcBef>
                <a:spcPts val="1000"/>
              </a:spcBef>
            </a:pPr>
            <a:r>
              <a:rPr lang="sl-SI" sz="2400" dirty="0"/>
              <a:t>(1)</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166478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829121"/>
            <a:ext cx="10975017" cy="5637441"/>
          </a:xfrm>
          <a:prstGeom prst="rect">
            <a:avLst/>
          </a:prstGeom>
        </p:spPr>
        <p:txBody>
          <a:bodyPr wrap="square">
            <a:spAutoFit/>
          </a:bodyPr>
          <a:lstStyle/>
          <a:p>
            <a:pPr marL="228600" indent="-228600">
              <a:lnSpc>
                <a:spcPct val="70000"/>
              </a:lnSpc>
              <a:spcBef>
                <a:spcPts val="1000"/>
              </a:spcBef>
              <a:buFontTx/>
              <a:buChar char="-"/>
            </a:pPr>
            <a:r>
              <a:rPr lang="sl-SI" sz="2400" dirty="0"/>
              <a:t>Upravičeni stroški: Stroški plač, stroški zunanjih izvajalcev (stroški usposabljanj, stroški za promocijo, stroški vodenja in razvoja koncepta, stroški organizacije idr.)</a:t>
            </a:r>
          </a:p>
          <a:p>
            <a:pPr marL="228600" indent="-228600">
              <a:lnSpc>
                <a:spcPct val="70000"/>
              </a:lnSpc>
              <a:spcBef>
                <a:spcPts val="1000"/>
              </a:spcBef>
              <a:buFontTx/>
              <a:buChar char="-"/>
            </a:pPr>
            <a:r>
              <a:rPr lang="sl-SI" sz="2400" dirty="0"/>
              <a:t>Načrtovana sredstva: 10,59 MIO EUR </a:t>
            </a:r>
          </a:p>
          <a:p>
            <a:pPr marL="228600" indent="-228600">
              <a:lnSpc>
                <a:spcPct val="70000"/>
              </a:lnSpc>
              <a:spcBef>
                <a:spcPts val="1000"/>
              </a:spcBef>
              <a:buFontTx/>
              <a:buChar char="-"/>
            </a:pPr>
            <a:r>
              <a:rPr lang="sl-SI" sz="2400" dirty="0"/>
              <a:t>Upravičenec: </a:t>
            </a:r>
            <a:r>
              <a:rPr lang="pl-PL" sz="2400" dirty="0"/>
              <a:t>SPIRIT</a:t>
            </a:r>
          </a:p>
          <a:p>
            <a:pPr marL="228600" indent="-228600">
              <a:lnSpc>
                <a:spcPct val="70000"/>
              </a:lnSpc>
              <a:spcBef>
                <a:spcPts val="1000"/>
              </a:spcBef>
              <a:buFontTx/>
              <a:buChar char="-"/>
            </a:pPr>
            <a:r>
              <a:rPr lang="pl-PL" sz="2400" dirty="0"/>
              <a:t>Ciljne skupine: MSP</a:t>
            </a:r>
          </a:p>
          <a:p>
            <a:pPr marL="228600" indent="-228600">
              <a:lnSpc>
                <a:spcPct val="70000"/>
              </a:lnSpc>
              <a:spcBef>
                <a:spcPts val="1000"/>
              </a:spcBef>
              <a:buFontTx/>
              <a:buChar char="-"/>
            </a:pPr>
            <a:r>
              <a:rPr lang="pl-PL" sz="2400" dirty="0"/>
              <a:t>Izvajalec: SPIRIT</a:t>
            </a:r>
          </a:p>
          <a:p>
            <a:pPr marL="228600" indent="-228600">
              <a:lnSpc>
                <a:spcPct val="70000"/>
              </a:lnSpc>
              <a:spcBef>
                <a:spcPts val="1000"/>
              </a:spcBef>
              <a:buFontTx/>
              <a:buChar char="-"/>
            </a:pPr>
            <a:r>
              <a:rPr lang="sl-SI" sz="2400" dirty="0"/>
              <a:t>Načrtovana objava: </a:t>
            </a:r>
            <a:r>
              <a:rPr lang="pl-PL" sz="2400" dirty="0"/>
              <a:t>2. kvartal 2023</a:t>
            </a:r>
          </a:p>
          <a:p>
            <a:pPr>
              <a:lnSpc>
                <a:spcPct val="70000"/>
              </a:lnSpc>
              <a:spcBef>
                <a:spcPts val="1000"/>
              </a:spcBef>
            </a:pPr>
            <a:endParaRPr lang="pl-PL" sz="2400" dirty="0"/>
          </a:p>
          <a:p>
            <a:pPr algn="r">
              <a:lnSpc>
                <a:spcPct val="70000"/>
              </a:lnSpc>
              <a:spcBef>
                <a:spcPts val="1000"/>
              </a:spcBef>
            </a:pPr>
            <a:r>
              <a:rPr lang="pl-PL" sz="2400" dirty="0"/>
              <a:t>(2)</a:t>
            </a: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513867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309967"/>
          </a:xfrm>
          <a:prstGeom prst="rect">
            <a:avLst/>
          </a:prstGeom>
        </p:spPr>
        <p:txBody>
          <a:bodyPr wrap="square">
            <a:spAutoFit/>
          </a:bodyPr>
          <a:lstStyle/>
          <a:p>
            <a:r>
              <a:rPr lang="sl-SI" sz="2400" b="1" u="sng" dirty="0">
                <a:latin typeface="Republika" panose="02000506040000020004" pitchFamily="2" charset="-18"/>
              </a:rPr>
              <a:t>Ministrstvo za gospodarstvo, turizem in šport: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Skupaj za 304,9 mio EUR razvojnih spodbud v 2023, od tega 156,4 mio EUR iz VFO 21-207 (vključno s SPP) </a:t>
            </a:r>
          </a:p>
          <a:p>
            <a:pPr>
              <a:lnSpc>
                <a:spcPct val="70000"/>
              </a:lnSpc>
              <a:spcBef>
                <a:spcPts val="1000"/>
              </a:spcBef>
            </a:pPr>
            <a:endParaRPr lang="sl-SI" sz="2400" dirty="0"/>
          </a:p>
          <a:p>
            <a:pPr marL="228600" indent="-228600">
              <a:lnSpc>
                <a:spcPct val="70000"/>
              </a:lnSpc>
              <a:spcBef>
                <a:spcPts val="1000"/>
              </a:spcBef>
              <a:buFontTx/>
              <a:buChar char="-"/>
            </a:pPr>
            <a:r>
              <a:rPr lang="sl-SI" sz="2400" dirty="0"/>
              <a:t>2. kvartal 2023:</a:t>
            </a:r>
          </a:p>
          <a:p>
            <a:pPr marL="685800" lvl="1" indent="-228600">
              <a:lnSpc>
                <a:spcPct val="70000"/>
              </a:lnSpc>
              <a:spcBef>
                <a:spcPts val="1000"/>
              </a:spcBef>
              <a:buFontTx/>
              <a:buChar char="-"/>
            </a:pPr>
            <a:r>
              <a:rPr lang="sl-SI" sz="2400" dirty="0"/>
              <a:t>SPOT Global+ (10,6 mio EUR), CP1, PN1, RSO1.3.</a:t>
            </a:r>
          </a:p>
          <a:p>
            <a:pPr marL="228600" indent="-228600">
              <a:lnSpc>
                <a:spcPct val="70000"/>
              </a:lnSpc>
              <a:spcBef>
                <a:spcPts val="1000"/>
              </a:spcBef>
              <a:buFontTx/>
              <a:buChar char="-"/>
            </a:pPr>
            <a:r>
              <a:rPr lang="sl-SI" sz="2400" dirty="0"/>
              <a:t>3. kvartal 2023:</a:t>
            </a:r>
          </a:p>
          <a:p>
            <a:pPr marL="685800" lvl="1" indent="-228600">
              <a:lnSpc>
                <a:spcPct val="70000"/>
              </a:lnSpc>
              <a:spcBef>
                <a:spcPts val="1000"/>
              </a:spcBef>
              <a:buFontTx/>
              <a:buChar char="-"/>
            </a:pPr>
            <a:r>
              <a:rPr lang="sl-SI" sz="2400" dirty="0"/>
              <a:t>Mednarodni sejmi (9,6 mio EUR), CP1, PN1, RCO1.3.</a:t>
            </a:r>
          </a:p>
          <a:p>
            <a:pPr marL="685800" lvl="1" indent="-228600">
              <a:lnSpc>
                <a:spcPct val="70000"/>
              </a:lnSpc>
              <a:spcBef>
                <a:spcPts val="1000"/>
              </a:spcBef>
              <a:buFontTx/>
              <a:buChar char="-"/>
            </a:pPr>
            <a:r>
              <a:rPr lang="sl-SI" sz="2400" dirty="0"/>
              <a:t>Krožni in digitalni modeli - center (2 mio EUR), CP2, PN3, RSO2.6.</a:t>
            </a:r>
          </a:p>
          <a:p>
            <a:pPr marL="685800" lvl="1" indent="-228600">
              <a:lnSpc>
                <a:spcPct val="70000"/>
              </a:lnSpc>
              <a:spcBef>
                <a:spcPts val="1000"/>
              </a:spcBef>
              <a:buFontTx/>
              <a:buChar char="-"/>
            </a:pPr>
            <a:r>
              <a:rPr lang="sl-SI" sz="2400" dirty="0"/>
              <a:t>IPCEI več državni projekti (11,40 mio EUR), CP1, PN1, RSO1.1.</a:t>
            </a:r>
          </a:p>
          <a:p>
            <a:pPr marL="685800" lvl="1" indent="-228600">
              <a:lnSpc>
                <a:spcPct val="70000"/>
              </a:lnSpc>
              <a:spcBef>
                <a:spcPts val="1000"/>
              </a:spcBef>
              <a:buFontTx/>
              <a:buChar char="-"/>
            </a:pPr>
            <a:r>
              <a:rPr lang="sl-SI" sz="2400" dirty="0"/>
              <a:t>Spodbujanje krožnega gospodarstva z uporabo lesa (10,9 mio EUR), CP2, PN3, RSO2.6.</a:t>
            </a:r>
          </a:p>
          <a:p>
            <a:pPr>
              <a:lnSpc>
                <a:spcPct val="70000"/>
              </a:lnSpc>
              <a:spcBef>
                <a:spcPts val="1000"/>
              </a:spcBef>
            </a:pPr>
            <a:endParaRPr lang="sl-SI" sz="2400" dirty="0"/>
          </a:p>
          <a:p>
            <a:pPr>
              <a:lnSpc>
                <a:spcPct val="70000"/>
              </a:lnSpc>
              <a:spcBef>
                <a:spcPts val="1000"/>
              </a:spcBef>
            </a:pPr>
            <a:endParaRPr lang="sl-SI" sz="2400" dirty="0"/>
          </a:p>
          <a:p>
            <a:pPr>
              <a:lnSpc>
                <a:spcPct val="70000"/>
              </a:lnSpc>
              <a:spcBef>
                <a:spcPts val="1000"/>
              </a:spcBef>
            </a:pPr>
            <a:endParaRPr lang="sl-SI" sz="2400" dirty="0"/>
          </a:p>
          <a:p>
            <a:pPr algn="r">
              <a:lnSpc>
                <a:spcPct val="70000"/>
              </a:lnSpc>
              <a:spcBef>
                <a:spcPts val="1000"/>
              </a:spcBef>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1727230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8051435"/>
          </a:xfrm>
          <a:prstGeom prst="rect">
            <a:avLst/>
          </a:prstGeom>
        </p:spPr>
        <p:txBody>
          <a:bodyPr wrap="square">
            <a:spAutoFit/>
          </a:bodyPr>
          <a:lstStyle/>
          <a:p>
            <a:r>
              <a:rPr lang="sl-SI" sz="2400" b="1" u="sng" dirty="0">
                <a:latin typeface="Republika" panose="02000506040000020004" pitchFamily="2" charset="-18"/>
              </a:rPr>
              <a:t>Ministrstvo za gospodarstvo, turizem in šport: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4. kvartal 2023:</a:t>
            </a:r>
          </a:p>
          <a:p>
            <a:pPr marL="685800" lvl="1" indent="-228600">
              <a:lnSpc>
                <a:spcPct val="70000"/>
              </a:lnSpc>
              <a:spcBef>
                <a:spcPts val="1000"/>
              </a:spcBef>
              <a:buFontTx/>
              <a:buChar char="-"/>
            </a:pPr>
            <a:r>
              <a:rPr lang="sl-SI" sz="2400" dirty="0"/>
              <a:t>SPP, produktivne naložbe (68,7 mio EUR za obe PR), PN10, JSO8.1.</a:t>
            </a:r>
          </a:p>
          <a:p>
            <a:pPr marL="685800" lvl="1" indent="-228600">
              <a:lnSpc>
                <a:spcPct val="70000"/>
              </a:lnSpc>
              <a:spcBef>
                <a:spcPts val="1000"/>
              </a:spcBef>
              <a:buFontTx/>
              <a:buChar char="-"/>
            </a:pPr>
            <a:r>
              <a:rPr lang="sl-SI" sz="2400" dirty="0"/>
              <a:t>SPP, RRI (14,4 mio EUR), PN10, JSO8.1.</a:t>
            </a:r>
          </a:p>
          <a:p>
            <a:pPr marL="685800" lvl="1" indent="-228600">
              <a:lnSpc>
                <a:spcPct val="70000"/>
              </a:lnSpc>
              <a:spcBef>
                <a:spcPts val="1000"/>
              </a:spcBef>
              <a:buFontTx/>
              <a:buChar char="-"/>
            </a:pPr>
            <a:r>
              <a:rPr lang="sl-SI" sz="2400" dirty="0" err="1"/>
              <a:t>Vavčerski</a:t>
            </a:r>
            <a:r>
              <a:rPr lang="sl-SI" sz="2400" dirty="0"/>
              <a:t> sistem malih spodbud (23,4 mio EUR)</a:t>
            </a:r>
          </a:p>
          <a:p>
            <a:pPr marL="685800" lvl="1" indent="-228600">
              <a:lnSpc>
                <a:spcPct val="70000"/>
              </a:lnSpc>
              <a:spcBef>
                <a:spcPts val="1000"/>
              </a:spcBef>
              <a:buFontTx/>
              <a:buChar char="-"/>
            </a:pPr>
            <a:r>
              <a:rPr lang="sl-SI" sz="2400" dirty="0"/>
              <a:t>Podporno okolje (8,5 mio EUR), CP1, PN3, RSO1.3.</a:t>
            </a:r>
          </a:p>
          <a:p>
            <a:pPr marL="685800" lvl="1" indent="-228600">
              <a:lnSpc>
                <a:spcPct val="70000"/>
              </a:lnSpc>
              <a:spcBef>
                <a:spcPts val="1000"/>
              </a:spcBef>
              <a:buFontTx/>
              <a:buChar char="-"/>
            </a:pPr>
            <a:r>
              <a:rPr lang="sl-SI" sz="2400" dirty="0"/>
              <a:t>Šport za vse generacije (8,8 mio EUR), CP4, PN7, SCESO4.11.</a:t>
            </a:r>
          </a:p>
          <a:p>
            <a:pPr marL="685800" lvl="1" indent="-228600">
              <a:lnSpc>
                <a:spcPct val="70000"/>
              </a:lnSpc>
              <a:spcBef>
                <a:spcPts val="1000"/>
              </a:spcBef>
              <a:buFontTx/>
              <a:buChar char="-"/>
            </a:pPr>
            <a:r>
              <a:rPr lang="sl-SI" sz="2400" dirty="0"/>
              <a:t>Socialna vključenost invalidov v športu (5 mio EUR), CP4, PN7, SCESO4.12.</a:t>
            </a:r>
          </a:p>
          <a:p>
            <a:pPr marL="342900" indent="-342900">
              <a:lnSpc>
                <a:spcPct val="70000"/>
              </a:lnSpc>
              <a:spcBef>
                <a:spcPts val="1000"/>
              </a:spcBef>
              <a:buFontTx/>
              <a:buChar char="-"/>
            </a:pPr>
            <a:r>
              <a:rPr lang="sl-SI" sz="2400" dirty="0"/>
              <a:t>Finančni viri:</a:t>
            </a:r>
          </a:p>
          <a:p>
            <a:pPr marL="800100" lvl="1" indent="-342900">
              <a:lnSpc>
                <a:spcPct val="70000"/>
              </a:lnSpc>
              <a:spcBef>
                <a:spcPts val="1000"/>
              </a:spcBef>
              <a:buFontTx/>
              <a:buChar char="-"/>
            </a:pPr>
            <a:r>
              <a:rPr lang="sl-SI" sz="2400" dirty="0"/>
              <a:t> 117,3 milijona EUR oziroma 38 % integralnih proračunskih sredstev </a:t>
            </a:r>
          </a:p>
          <a:p>
            <a:pPr marL="800100" lvl="1" indent="-342900">
              <a:lnSpc>
                <a:spcPct val="70000"/>
              </a:lnSpc>
              <a:spcBef>
                <a:spcPts val="1000"/>
              </a:spcBef>
              <a:buFontTx/>
              <a:buChar char="-"/>
            </a:pPr>
            <a:r>
              <a:rPr lang="sl-SI" sz="2400" dirty="0"/>
              <a:t> 187,6 milijona EUR oziroma 62% evropskih sredstev (stara in nova kohezijska ovojnica)</a:t>
            </a:r>
          </a:p>
          <a:p>
            <a:pPr>
              <a:lnSpc>
                <a:spcPct val="70000"/>
              </a:lnSpc>
              <a:spcBef>
                <a:spcPts val="1000"/>
              </a:spcBef>
            </a:pPr>
            <a:endParaRPr lang="sl-SI" sz="2400" dirty="0"/>
          </a:p>
          <a:p>
            <a:pPr>
              <a:lnSpc>
                <a:spcPct val="70000"/>
              </a:lnSpc>
              <a:spcBef>
                <a:spcPts val="1000"/>
              </a:spcBef>
            </a:pPr>
            <a:endParaRPr lang="sl-SI" sz="2400" dirty="0"/>
          </a:p>
          <a:p>
            <a:pPr algn="r">
              <a:lnSpc>
                <a:spcPct val="70000"/>
              </a:lnSpc>
              <a:spcBef>
                <a:spcPts val="1000"/>
              </a:spcBef>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781399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04566"/>
            <a:ext cx="10975017" cy="3942618"/>
          </a:xfrm>
          <a:prstGeom prst="rect">
            <a:avLst/>
          </a:prstGeom>
        </p:spPr>
        <p:txBody>
          <a:bodyPr wrap="square">
            <a:spAutoFit/>
          </a:bodyPr>
          <a:lstStyle/>
          <a:p>
            <a:r>
              <a:rPr lang="sl-SI" sz="2400" b="1" u="sng" dirty="0">
                <a:latin typeface="Republika" panose="02000506040000020004" pitchFamily="2" charset="-18"/>
              </a:rPr>
              <a:t>Ministrstvo za gospodarstvo, turizem in šport:</a:t>
            </a:r>
          </a:p>
          <a:p>
            <a:pPr>
              <a:lnSpc>
                <a:spcPct val="70000"/>
              </a:lnSpc>
              <a:spcBef>
                <a:spcPts val="1000"/>
              </a:spcBef>
            </a:pPr>
            <a:endParaRPr lang="sl-SI" sz="2400" dirty="0"/>
          </a:p>
          <a:p>
            <a:pPr>
              <a:lnSpc>
                <a:spcPct val="70000"/>
              </a:lnSpc>
              <a:spcBef>
                <a:spcPts val="1000"/>
              </a:spcBef>
            </a:pPr>
            <a:endParaRPr lang="sl-SI" sz="2400" dirty="0"/>
          </a:p>
          <a:p>
            <a:pPr>
              <a:lnSpc>
                <a:spcPct val="70000"/>
              </a:lnSpc>
              <a:spcBef>
                <a:spcPts val="1000"/>
              </a:spcBef>
            </a:pPr>
            <a:endParaRPr lang="sl-SI" sz="2400" dirty="0"/>
          </a:p>
          <a:p>
            <a:pPr algn="r">
              <a:lnSpc>
                <a:spcPct val="70000"/>
              </a:lnSpc>
              <a:spcBef>
                <a:spcPts val="1000"/>
              </a:spcBef>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pic>
        <p:nvPicPr>
          <p:cNvPr id="2" name="Slika 1"/>
          <p:cNvPicPr>
            <a:picLocks noChangeAspect="1"/>
          </p:cNvPicPr>
          <p:nvPr/>
        </p:nvPicPr>
        <p:blipFill>
          <a:blip r:embed="rId4"/>
          <a:stretch>
            <a:fillRect/>
          </a:stretch>
        </p:blipFill>
        <p:spPr>
          <a:xfrm>
            <a:off x="2468250" y="1326292"/>
            <a:ext cx="6020637" cy="3489668"/>
          </a:xfrm>
          <a:prstGeom prst="rect">
            <a:avLst/>
          </a:prstGeom>
        </p:spPr>
      </p:pic>
    </p:spTree>
    <p:extLst>
      <p:ext uri="{BB962C8B-B14F-4D97-AF65-F5344CB8AC3E}">
        <p14:creationId xmlns:p14="http://schemas.microsoft.com/office/powerpoint/2010/main" val="2968005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516324"/>
            <a:ext cx="10975017" cy="5091650"/>
          </a:xfrm>
          <a:prstGeom prst="rect">
            <a:avLst/>
          </a:prstGeom>
        </p:spPr>
        <p:txBody>
          <a:bodyPr wrap="square">
            <a:spAutoFit/>
          </a:bodyPr>
          <a:lstStyle/>
          <a:p>
            <a:r>
              <a:rPr lang="pl-PL" sz="2400" b="1" u="sng" dirty="0">
                <a:latin typeface="Republika" panose="02000506040000020004" pitchFamily="2" charset="-18"/>
              </a:rPr>
              <a:t>Ministrstvo za kohezijo in regionalni razvoj </a:t>
            </a:r>
            <a:r>
              <a:rPr lang="sl-SI" sz="2400" b="1" u="sng" dirty="0">
                <a:latin typeface="Republika" panose="02000506040000020004" pitchFamily="2" charset="-18"/>
              </a:rPr>
              <a:t>:</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Razvoj start-up ekosistema ter spodbujanje podjetij s potencialom hitre rasti, vključno z ekonomsko poslovno infrastrukturo in vlaganji v nadaljnji funkcionalni razvoj saniranih površin/degradiranih območij</a:t>
            </a:r>
          </a:p>
          <a:p>
            <a:pPr marL="228600" indent="-228600">
              <a:lnSpc>
                <a:spcPct val="70000"/>
              </a:lnSpc>
              <a:spcBef>
                <a:spcPts val="1000"/>
              </a:spcBef>
              <a:buFontTx/>
              <a:buChar char="-"/>
            </a:pPr>
            <a:r>
              <a:rPr lang="sl-SI" sz="2400" dirty="0"/>
              <a:t>Način izbora: dva javna razpisa za vsako od premogovnih regij (SAŠA Premogovna regija in Premogovna regija Zasavje). </a:t>
            </a:r>
            <a:r>
              <a:rPr lang="pl-PL" sz="2400" dirty="0"/>
              <a:t>Objava razpisa je preddvidena za drugi kvartal 2023. </a:t>
            </a:r>
            <a:endParaRPr lang="sl-SI" sz="2400" dirty="0"/>
          </a:p>
          <a:p>
            <a:pPr marL="228600" indent="-228600">
              <a:lnSpc>
                <a:spcPct val="70000"/>
              </a:lnSpc>
              <a:spcBef>
                <a:spcPts val="1000"/>
              </a:spcBef>
              <a:buFontTx/>
              <a:buChar char="-"/>
            </a:pPr>
            <a:r>
              <a:rPr lang="sl-SI" sz="2400" dirty="0"/>
              <a:t>Specifični cilj: JSO 8.1 Omogočanje regijam in ljudem, da obravnavajo socialne, zaposlitvene, gospodarske in </a:t>
            </a:r>
            <a:r>
              <a:rPr lang="sl-SI" sz="2400" dirty="0" err="1"/>
              <a:t>okoljske</a:t>
            </a:r>
            <a:r>
              <a:rPr lang="sl-SI" sz="2400" dirty="0"/>
              <a:t> učinke, ki jih ima prehod na energetske in podnebne cilje Unije do leta 2030 in na podnebno nevtralno gospodarstvo Unije do leta 2050 na podlagi Pariškega sporazuma </a:t>
            </a:r>
          </a:p>
          <a:p>
            <a:pPr marL="228600" indent="-228600">
              <a:lnSpc>
                <a:spcPct val="70000"/>
              </a:lnSpc>
              <a:spcBef>
                <a:spcPts val="1000"/>
              </a:spcBef>
              <a:buFontTx/>
              <a:buChar char="-"/>
            </a:pPr>
            <a:r>
              <a:rPr lang="sl-SI" sz="2400" dirty="0"/>
              <a:t>Vsebina: Predmet javnega razpisa bo vzpostavitev in opremljanje poslovnih con ter izgradnja in opremljanje tehnoloških parkov za nadaljnji gospodarski razvoj in prestrukturiranje gospodarstva. </a:t>
            </a:r>
          </a:p>
          <a:p>
            <a:pPr marL="228600" indent="-228600">
              <a:lnSpc>
                <a:spcPct val="70000"/>
              </a:lnSpc>
              <a:spcBef>
                <a:spcPts val="1000"/>
              </a:spcBef>
              <a:buFontTx/>
              <a:buChar char="-"/>
            </a:pPr>
            <a:r>
              <a:rPr lang="sl-SI" sz="2400" dirty="0"/>
              <a:t>Načrtovana sredstva:  okvirno </a:t>
            </a:r>
            <a:r>
              <a:rPr lang="es-ES" sz="2400" dirty="0"/>
              <a:t>44,96 mi</a:t>
            </a:r>
            <a:r>
              <a:rPr lang="sl-SI" sz="2400" dirty="0"/>
              <a:t>o</a:t>
            </a:r>
            <a:r>
              <a:rPr lang="es-ES" sz="2400" dirty="0"/>
              <a:t> EUR (del EU)</a:t>
            </a:r>
            <a:endParaRPr lang="sl-SI" sz="2400" dirty="0"/>
          </a:p>
        </p:txBody>
      </p:sp>
    </p:spTree>
    <p:extLst>
      <p:ext uri="{BB962C8B-B14F-4D97-AF65-F5344CB8AC3E}">
        <p14:creationId xmlns:p14="http://schemas.microsoft.com/office/powerpoint/2010/main" val="6189340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6508448"/>
          </a:xfrm>
          <a:prstGeom prst="rect">
            <a:avLst/>
          </a:prstGeom>
        </p:spPr>
        <p:txBody>
          <a:bodyPr wrap="square">
            <a:spAutoFit/>
          </a:bodyPr>
          <a:lstStyle/>
          <a:p>
            <a:r>
              <a:rPr lang="sl-SI" sz="2400" b="1" u="sng" dirty="0">
                <a:latin typeface="Republika" panose="02000506040000020004" pitchFamily="2" charset="-18"/>
              </a:rPr>
              <a:t>Ministrstvo za naravne vire in prostor:</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Projekt zagotavljanja materialno tehničnih sredstev za vzpostavitev zmogljivosti za gašenje iz zraka</a:t>
            </a:r>
          </a:p>
          <a:p>
            <a:pPr marL="228600" indent="-228600">
              <a:lnSpc>
                <a:spcPct val="70000"/>
              </a:lnSpc>
              <a:spcBef>
                <a:spcPts val="1000"/>
              </a:spcBef>
              <a:buFontTx/>
              <a:buChar char="-"/>
            </a:pPr>
            <a:r>
              <a:rPr lang="sl-SI" sz="2400" dirty="0"/>
              <a:t>Način izbora: neposredna potrditev operacije</a:t>
            </a:r>
            <a:r>
              <a:rPr lang="pl-PL" sz="2400" dirty="0"/>
              <a:t> </a:t>
            </a:r>
            <a:endParaRPr lang="sl-SI" sz="2400" dirty="0"/>
          </a:p>
          <a:p>
            <a:pPr marL="228600" indent="-228600">
              <a:lnSpc>
                <a:spcPct val="70000"/>
              </a:lnSpc>
              <a:spcBef>
                <a:spcPts val="1000"/>
              </a:spcBef>
              <a:buFontTx/>
              <a:buChar char="-"/>
            </a:pPr>
            <a:r>
              <a:rPr lang="sl-SI" sz="2400" dirty="0"/>
              <a:t>Specifični cilj: RSO2.4. Spodbujanje prilagajanja podnebnim spremembam in preprečevanja tveganja nesreč ter odpornosti, ob upoštevanju ekosistemskih pristopov, ukrepi za odziv na podnebno pogojene nesreče</a:t>
            </a:r>
          </a:p>
          <a:p>
            <a:pPr marL="228600" indent="-228600">
              <a:lnSpc>
                <a:spcPct val="70000"/>
              </a:lnSpc>
              <a:spcBef>
                <a:spcPts val="1000"/>
              </a:spcBef>
              <a:buFontTx/>
              <a:buChar char="-"/>
            </a:pPr>
            <a:r>
              <a:rPr lang="sl-SI" sz="2400" dirty="0"/>
              <a:t>Namen, cilj ter vsebina: Cilj je zagotoviti pogoje za učinkovit, pravočasen in varen odziv v primeru velikih požarov, ki jih predstavljajo ustrezna oprema, dobra usposobljenost in infrastruktura, ki podpira delovanje enot za odziv na podnebno pogojene nesreče. V okviru operacije bo zagotovljena oprema in tehnična sredstva za gašenje iz zraka in na nedostopnem terenu, ki obsega nakup 4 letal za gašenje.  </a:t>
            </a:r>
          </a:p>
          <a:p>
            <a:pPr marL="228600" indent="-228600">
              <a:lnSpc>
                <a:spcPct val="70000"/>
              </a:lnSpc>
              <a:spcBef>
                <a:spcPts val="1000"/>
              </a:spcBef>
              <a:buFontTx/>
              <a:buChar char="-"/>
            </a:pPr>
            <a:r>
              <a:rPr lang="sl-SI" sz="2400" dirty="0"/>
              <a:t>Načrtovana sredstva:  15.500.000 EUR sredstev Kohezijskega sklada</a:t>
            </a:r>
          </a:p>
          <a:p>
            <a:pPr marL="228600" indent="-228600">
              <a:lnSpc>
                <a:spcPct val="70000"/>
              </a:lnSpc>
              <a:spcBef>
                <a:spcPts val="1000"/>
              </a:spcBef>
              <a:buFontTx/>
              <a:buChar char="-"/>
            </a:pPr>
            <a:r>
              <a:rPr lang="sl-SI" sz="2400" dirty="0"/>
              <a:t>Geografsko območje: celotna SLO</a:t>
            </a:r>
          </a:p>
          <a:p>
            <a:pPr marL="228600" indent="-228600">
              <a:lnSpc>
                <a:spcPct val="70000"/>
              </a:lnSpc>
              <a:spcBef>
                <a:spcPts val="1000"/>
              </a:spcBef>
              <a:buFontTx/>
              <a:buChar char="-"/>
            </a:pPr>
            <a:r>
              <a:rPr lang="sl-SI" sz="2400" dirty="0"/>
              <a:t>Upravičenec: Uprava za reševanje in zaščito Republike Slovenije (URSZR)</a:t>
            </a:r>
          </a:p>
          <a:p>
            <a:pPr marL="228600" indent="-228600">
              <a:lnSpc>
                <a:spcPct val="70000"/>
              </a:lnSpc>
              <a:spcBef>
                <a:spcPts val="1000"/>
              </a:spcBef>
              <a:buFontTx/>
              <a:buChar char="-"/>
            </a:pPr>
            <a:r>
              <a:rPr lang="sl-SI" sz="2400" dirty="0"/>
              <a:t>Predvidena </a:t>
            </a:r>
            <a:r>
              <a:rPr lang="sl-SI" sz="2400" dirty="0" err="1"/>
              <a:t>časovnica</a:t>
            </a:r>
            <a:r>
              <a:rPr lang="sl-SI" sz="2400" dirty="0"/>
              <a:t>: predvideva se izdaja odločitve o podpori v 1. polovici 2023</a:t>
            </a:r>
          </a:p>
          <a:p>
            <a:pPr marL="228600" indent="-228600">
              <a:lnSpc>
                <a:spcPct val="70000"/>
              </a:lnSpc>
              <a:spcBef>
                <a:spcPts val="1000"/>
              </a:spcBef>
              <a:buFontTx/>
              <a:buChar char="-"/>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98473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5604611"/>
          </a:xfrm>
          <a:prstGeom prst="rect">
            <a:avLst/>
          </a:prstGeom>
        </p:spPr>
        <p:txBody>
          <a:bodyPr wrap="square">
            <a:spAutoFit/>
          </a:bodyPr>
          <a:lstStyle/>
          <a:p>
            <a:r>
              <a:rPr lang="sl-SI" sz="2400" b="1" u="sng" dirty="0">
                <a:latin typeface="Republika" panose="02000506040000020004" pitchFamily="2" charset="-18"/>
              </a:rPr>
              <a:t>Ministrstvo </a:t>
            </a:r>
            <a:r>
              <a:rPr lang="it-IT" sz="2400" b="1" u="sng" dirty="0">
                <a:latin typeface="Republika" panose="02000506040000020004" pitchFamily="2" charset="-18"/>
              </a:rPr>
              <a:t>za </a:t>
            </a:r>
            <a:r>
              <a:rPr lang="sl-SI" sz="2400" b="1" u="sng" dirty="0">
                <a:latin typeface="Republika" panose="02000506040000020004" pitchFamily="2" charset="-18"/>
              </a:rPr>
              <a:t>kulturo:</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nn-NO" sz="2400" dirty="0"/>
              <a:t>Razvoj kulturno kreativnega sektorja (KKS)</a:t>
            </a:r>
            <a:endParaRPr lang="sl-SI" sz="2400" dirty="0"/>
          </a:p>
          <a:p>
            <a:pPr marL="228600" indent="-228600">
              <a:lnSpc>
                <a:spcPct val="70000"/>
              </a:lnSpc>
              <a:spcBef>
                <a:spcPts val="1000"/>
              </a:spcBef>
              <a:buFontTx/>
              <a:buChar char="-"/>
            </a:pPr>
            <a:r>
              <a:rPr lang="sl-SI" sz="2400" dirty="0"/>
              <a:t>Specifični cilj: RSO1.3. Krepitev trajnostne rasti in konkurenčnosti MSP ter ustvarjanje delovnih mest v MSP, med drugim s produktivnimi naložbami (ESRR)</a:t>
            </a:r>
          </a:p>
          <a:p>
            <a:pPr marL="228600" indent="-228600">
              <a:lnSpc>
                <a:spcPct val="70000"/>
              </a:lnSpc>
              <a:spcBef>
                <a:spcPts val="1000"/>
              </a:spcBef>
              <a:buFontTx/>
              <a:buChar char="-"/>
            </a:pPr>
            <a:r>
              <a:rPr lang="sl-SI" sz="2400" dirty="0"/>
              <a:t>Vsebina: Spodbujanje razvoja novih modelov </a:t>
            </a:r>
            <a:r>
              <a:rPr lang="sl-SI" sz="2400" dirty="0" err="1"/>
              <a:t>opolnomočenja</a:t>
            </a:r>
            <a:r>
              <a:rPr lang="sl-SI" sz="2400" dirty="0"/>
              <a:t> KKS in sodelovanja med različnimi sektorji, vključno z izvedbo razpisov za razvoj novih izdelkov in storitev izobraževanjem in mentorstvom, internacionalizacijo in mreženjem ter promocijo.</a:t>
            </a:r>
          </a:p>
          <a:p>
            <a:pPr marL="228600" indent="-228600">
              <a:lnSpc>
                <a:spcPct val="70000"/>
              </a:lnSpc>
              <a:spcBef>
                <a:spcPts val="1000"/>
              </a:spcBef>
              <a:buFontTx/>
              <a:buChar char="-"/>
            </a:pPr>
            <a:r>
              <a:rPr lang="sl-SI" sz="2400" dirty="0"/>
              <a:t>Namen in cilj: novi uporabni inovativni izdelki in storitve, trajnost sodelovanja med KKS in podjetniško sfero…</a:t>
            </a:r>
          </a:p>
          <a:p>
            <a:pPr marL="228600" indent="-228600">
              <a:lnSpc>
                <a:spcPct val="70000"/>
              </a:lnSpc>
              <a:spcBef>
                <a:spcPts val="1000"/>
              </a:spcBef>
              <a:buFontTx/>
              <a:buChar char="-"/>
            </a:pPr>
            <a:r>
              <a:rPr lang="sl-SI" sz="2400" dirty="0"/>
              <a:t>Ključna merila: razvoj in optimizacija ekosistema za podporo podjetništvu in inovativnosti, podpora rasti in razvoju podjetij, internacionalizacija</a:t>
            </a:r>
          </a:p>
          <a:p>
            <a:pPr marL="228600" indent="-228600">
              <a:lnSpc>
                <a:spcPct val="70000"/>
              </a:lnSpc>
              <a:spcBef>
                <a:spcPts val="1000"/>
              </a:spcBef>
              <a:buFontTx/>
              <a:buChar char="-"/>
            </a:pPr>
            <a:r>
              <a:rPr lang="sl-SI" sz="2400" dirty="0"/>
              <a:t>Načrtovana sredstva: 7,23 mio EUR </a:t>
            </a:r>
          </a:p>
          <a:p>
            <a:pPr marL="228600" indent="-228600">
              <a:lnSpc>
                <a:spcPct val="70000"/>
              </a:lnSpc>
              <a:spcBef>
                <a:spcPts val="1000"/>
              </a:spcBef>
              <a:buFontTx/>
              <a:buChar char="-"/>
            </a:pPr>
            <a:r>
              <a:rPr lang="sl-SI" sz="2400" dirty="0"/>
              <a:t>Upravičenci: MSP, zavodi…</a:t>
            </a:r>
          </a:p>
          <a:p>
            <a:pPr>
              <a:lnSpc>
                <a:spcPct val="70000"/>
              </a:lnSpc>
              <a:spcBef>
                <a:spcPts val="1000"/>
              </a:spcBef>
            </a:pPr>
            <a:endParaRPr lang="sl-SI" sz="2400" dirty="0"/>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4216558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6121676"/>
          </a:xfrm>
          <a:prstGeom prst="rect">
            <a:avLst/>
          </a:prstGeom>
        </p:spPr>
        <p:txBody>
          <a:bodyPr wrap="square">
            <a:spAutoFit/>
          </a:bodyPr>
          <a:lstStyle/>
          <a:p>
            <a:r>
              <a:rPr lang="sl-SI" sz="2400" b="1" u="sng" dirty="0">
                <a:latin typeface="Republika" panose="02000506040000020004" pitchFamily="2" charset="-18"/>
              </a:rPr>
              <a:t>Ministrstvo </a:t>
            </a:r>
            <a:r>
              <a:rPr lang="it-IT" sz="2400" b="1" u="sng" dirty="0">
                <a:latin typeface="Republika" panose="02000506040000020004" pitchFamily="2" charset="-18"/>
              </a:rPr>
              <a:t>za </a:t>
            </a:r>
            <a:r>
              <a:rPr lang="sl-SI" sz="2400" b="1" u="sng" dirty="0">
                <a:latin typeface="Republika" panose="02000506040000020004" pitchFamily="2" charset="-18"/>
              </a:rPr>
              <a:t>kulturo:</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nn-NO" sz="2400" dirty="0"/>
              <a:t>Štipendije za specializirane poklice v kulturi</a:t>
            </a:r>
            <a:endParaRPr lang="sl-SI" sz="2400" dirty="0"/>
          </a:p>
          <a:p>
            <a:pPr marL="228600" indent="-228600">
              <a:lnSpc>
                <a:spcPct val="70000"/>
              </a:lnSpc>
              <a:spcBef>
                <a:spcPts val="1000"/>
              </a:spcBef>
              <a:buFontTx/>
              <a:buChar char="-"/>
            </a:pPr>
            <a:r>
              <a:rPr lang="sl-SI" sz="2400" dirty="0"/>
              <a:t>Način izbora: neposredna potrditev operacije </a:t>
            </a:r>
          </a:p>
          <a:p>
            <a:pPr marL="228600" indent="-228600">
              <a:lnSpc>
                <a:spcPct val="70000"/>
              </a:lnSpc>
              <a:spcBef>
                <a:spcPts val="1000"/>
              </a:spcBef>
              <a:buFontTx/>
              <a:buChar char="-"/>
            </a:pPr>
            <a:r>
              <a:rPr lang="sl-SI" sz="2400" dirty="0"/>
              <a:t>Specifični cilj: ESO 4.1 Izboljšanje dostopa do zaposlitve in aktivacijski ukrepi za vse iskalce zaposlitve, zlasti mlade, predvsem v okviru izvajanja jamstva za mlade, dolgotrajno brezposelne in prikrajšane skupine na trgu dela, in neaktivne osebe, kot tudi s spodbujanjem samozaposlovanja in socialnega gospodarstva</a:t>
            </a:r>
          </a:p>
          <a:p>
            <a:pPr marL="228600" indent="-228600">
              <a:lnSpc>
                <a:spcPct val="70000"/>
              </a:lnSpc>
              <a:spcBef>
                <a:spcPts val="1000"/>
              </a:spcBef>
              <a:buFontTx/>
              <a:buChar char="-"/>
            </a:pPr>
            <a:r>
              <a:rPr lang="sl-SI" sz="2400" dirty="0"/>
              <a:t>Vsebina: Izboljšanje kakovosti, vključenosti, učinkovitosti in relevantnosti sistemov izobraževanja in usposabljanja za potrebe trga dela, vključno s potrjevanjem neformalnega in priložnostnega učenja.</a:t>
            </a:r>
          </a:p>
          <a:p>
            <a:pPr marL="228600" indent="-228600">
              <a:lnSpc>
                <a:spcPct val="70000"/>
              </a:lnSpc>
              <a:spcBef>
                <a:spcPts val="1000"/>
              </a:spcBef>
              <a:buFontTx/>
              <a:buChar char="-"/>
            </a:pPr>
            <a:r>
              <a:rPr lang="sl-SI" sz="2400" dirty="0"/>
              <a:t>Namen in cilj: Cilj je pridobivanje kompetenc posameznikov na področju kulture za zmanjšanje neskladij na trgu dela, krepitev sposobnosti posameznikov za hitrejše prilagajanje spremembam na trgu ter za uspešno vključevanje v družbo.</a:t>
            </a:r>
          </a:p>
          <a:p>
            <a:pPr marL="228600" indent="-228600">
              <a:lnSpc>
                <a:spcPct val="70000"/>
              </a:lnSpc>
              <a:spcBef>
                <a:spcPts val="1000"/>
              </a:spcBef>
              <a:buFontTx/>
              <a:buChar char="-"/>
            </a:pPr>
            <a:r>
              <a:rPr lang="sl-SI" sz="2400" dirty="0"/>
              <a:t>Ključna merila: ustreznost in izvedljivost operacije</a:t>
            </a:r>
          </a:p>
          <a:p>
            <a:pPr marL="228600" indent="-228600">
              <a:lnSpc>
                <a:spcPct val="70000"/>
              </a:lnSpc>
              <a:spcBef>
                <a:spcPts val="1000"/>
              </a:spcBef>
              <a:buFontTx/>
              <a:buChar char="-"/>
            </a:pPr>
            <a:r>
              <a:rPr lang="sl-SI" sz="2400" dirty="0"/>
              <a:t>Načrtovana sredstva: 2 mio EUR </a:t>
            </a:r>
          </a:p>
          <a:p>
            <a:pPr marL="228600" indent="-228600">
              <a:lnSpc>
                <a:spcPct val="70000"/>
              </a:lnSpc>
              <a:spcBef>
                <a:spcPts val="1000"/>
              </a:spcBef>
              <a:buFontTx/>
              <a:buChar char="-"/>
            </a:pPr>
            <a:r>
              <a:rPr lang="sl-SI" sz="2400" dirty="0"/>
              <a:t>Upravičenci: mladi do 29 let</a:t>
            </a:r>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3916057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4833118"/>
          </a:xfrm>
          <a:prstGeom prst="rect">
            <a:avLst/>
          </a:prstGeom>
        </p:spPr>
        <p:txBody>
          <a:bodyPr wrap="square">
            <a:spAutoFit/>
          </a:bodyPr>
          <a:lstStyle/>
          <a:p>
            <a:r>
              <a:rPr lang="sl-SI" sz="2400" b="1" u="sng" dirty="0">
                <a:latin typeface="Republika" panose="02000506040000020004" pitchFamily="2" charset="-18"/>
              </a:rPr>
              <a:t>Ministrstvo </a:t>
            </a:r>
            <a:r>
              <a:rPr lang="it-IT" sz="2400" b="1" u="sng" dirty="0">
                <a:latin typeface="Republika" panose="02000506040000020004" pitchFamily="2" charset="-18"/>
              </a:rPr>
              <a:t>za </a:t>
            </a:r>
            <a:r>
              <a:rPr lang="sl-SI" sz="2400" b="1" u="sng" dirty="0">
                <a:latin typeface="Republika" panose="02000506040000020004" pitchFamily="2" charset="-18"/>
              </a:rPr>
              <a:t>digitalno preobrazbo:</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nn-NO" sz="2400" dirty="0"/>
              <a:t>Javni razpis za nevladne organizacije za sofinanciranje dejavnosti na področju dviga digitalnih kompetenc in digitalne vključenosti </a:t>
            </a:r>
            <a:endParaRPr lang="sl-SI" sz="2400" dirty="0"/>
          </a:p>
          <a:p>
            <a:pPr marL="228600" indent="-228600">
              <a:lnSpc>
                <a:spcPct val="70000"/>
              </a:lnSpc>
              <a:spcBef>
                <a:spcPts val="1000"/>
              </a:spcBef>
              <a:buFontTx/>
              <a:buChar char="-"/>
            </a:pPr>
            <a:r>
              <a:rPr lang="sl-SI" sz="2400" dirty="0"/>
              <a:t>Specifični cilj: SC 1.2 Izkoriščanje prednosti digitalizacije za državljane, podjetja, raziskovalne organizacije in javne organe</a:t>
            </a:r>
          </a:p>
          <a:p>
            <a:pPr marL="228600" indent="-228600">
              <a:lnSpc>
                <a:spcPct val="70000"/>
              </a:lnSpc>
              <a:spcBef>
                <a:spcPts val="1000"/>
              </a:spcBef>
              <a:buFontTx/>
              <a:buChar char="-"/>
            </a:pPr>
            <a:r>
              <a:rPr lang="sl-SI" sz="2400" dirty="0"/>
              <a:t>Vsebina: Javni razpis bo spodbujal digitalno preobrazbo </a:t>
            </a:r>
            <a:r>
              <a:rPr lang="sl-SI" sz="2400" dirty="0" err="1"/>
              <a:t>NVOjev</a:t>
            </a:r>
            <a:r>
              <a:rPr lang="sl-SI" sz="2400" dirty="0"/>
              <a:t> s subvencioniranjem nakupa IKT opreme za poslovanje NVO in usposabljanj zaposlenih v NVO. Hkrati pa bo javni razpis s subvencioniranjem izvajanja usposabljanj s strani NVO za državljane, prispeval k dvigu digitalnih kompetenc državljanov in zagotavljanju digitalne vključenosti državljanov. </a:t>
            </a:r>
          </a:p>
          <a:p>
            <a:pPr marL="228600" indent="-228600">
              <a:lnSpc>
                <a:spcPct val="70000"/>
              </a:lnSpc>
              <a:spcBef>
                <a:spcPts val="1000"/>
              </a:spcBef>
              <a:buFontTx/>
              <a:buChar char="-"/>
            </a:pPr>
            <a:r>
              <a:rPr lang="sl-SI" sz="2400" dirty="0"/>
              <a:t>Namen in cilj: Spodbuditi proces digitalne preobrazbe samih NVO in skozi izvedbo izobraževanj za državljane prispevati k dvigu digitalnih kompetenc in digitalne vključenosti državljanov.</a:t>
            </a:r>
          </a:p>
          <a:p>
            <a:pPr algn="r">
              <a:lnSpc>
                <a:spcPct val="70000"/>
              </a:lnSpc>
              <a:spcBef>
                <a:spcPts val="1000"/>
              </a:spcBef>
            </a:pPr>
            <a:r>
              <a:rPr lang="sl-SI" sz="2400" dirty="0"/>
              <a:t>(1)</a:t>
            </a:r>
          </a:p>
        </p:txBody>
      </p:sp>
    </p:spTree>
    <p:extLst>
      <p:ext uri="{BB962C8B-B14F-4D97-AF65-F5344CB8AC3E}">
        <p14:creationId xmlns:p14="http://schemas.microsoft.com/office/powerpoint/2010/main" val="3742790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4683333"/>
          </a:xfrm>
          <a:prstGeom prst="rect">
            <a:avLst/>
          </a:prstGeom>
        </p:spPr>
        <p:txBody>
          <a:bodyPr wrap="square">
            <a:spAutoFit/>
          </a:bodyPr>
          <a:lstStyle/>
          <a:p>
            <a:endParaRPr lang="sl-SI" sz="2400" b="1" u="sng" dirty="0">
              <a:latin typeface="Republika" panose="02000506040000020004" pitchFamily="2" charset="-18"/>
            </a:endParaRPr>
          </a:p>
          <a:p>
            <a:endParaRPr lang="sl-SI" sz="2400" b="1" u="sng" dirty="0">
              <a:latin typeface="Republika" panose="02000506040000020004" pitchFamily="2" charset="-18"/>
            </a:endParaRP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Ključna merila: Merila in pogoji bodo oblikovani skladno z veljavnim Zakonom o spodbujanju digitalne vključenosti (člen 14) in Strategijo Digitalna Slovenija 2030 (osnutek). Spodbujalo se bo povezovanje potencialnih upravičencev v smeri čim večje regijske pokritosti in sodelovanja.</a:t>
            </a:r>
          </a:p>
          <a:p>
            <a:pPr marL="228600" indent="-228600">
              <a:lnSpc>
                <a:spcPct val="70000"/>
              </a:lnSpc>
              <a:spcBef>
                <a:spcPts val="1000"/>
              </a:spcBef>
              <a:buFontTx/>
              <a:buChar char="-"/>
            </a:pPr>
            <a:r>
              <a:rPr lang="sl-SI" sz="2400" dirty="0"/>
              <a:t>Geografsko območje: celotna SLO, obe kohezijski regiji</a:t>
            </a:r>
          </a:p>
          <a:p>
            <a:pPr marL="228600" indent="-228600">
              <a:lnSpc>
                <a:spcPct val="70000"/>
              </a:lnSpc>
              <a:spcBef>
                <a:spcPts val="1000"/>
              </a:spcBef>
              <a:buFontTx/>
              <a:buChar char="-"/>
            </a:pPr>
            <a:r>
              <a:rPr lang="sl-SI" sz="2400" dirty="0"/>
              <a:t>Načrtovana sredstva: 3.000.000 EUR (EU+SI)</a:t>
            </a:r>
          </a:p>
          <a:p>
            <a:pPr marL="228600" indent="-228600">
              <a:lnSpc>
                <a:spcPct val="70000"/>
              </a:lnSpc>
              <a:spcBef>
                <a:spcPts val="1000"/>
              </a:spcBef>
              <a:buFontTx/>
              <a:buChar char="-"/>
            </a:pPr>
            <a:r>
              <a:rPr lang="sl-SI" sz="2400" dirty="0"/>
              <a:t>Upravičenci: NVO, skladno s 14. členom Zakona o spodbujanju digitalne vključenosti</a:t>
            </a:r>
          </a:p>
          <a:p>
            <a:pPr marL="228600" indent="-228600">
              <a:lnSpc>
                <a:spcPct val="70000"/>
              </a:lnSpc>
              <a:spcBef>
                <a:spcPts val="1000"/>
              </a:spcBef>
              <a:buFontTx/>
              <a:buChar char="-"/>
            </a:pPr>
            <a:r>
              <a:rPr lang="sl-SI" sz="2400" dirty="0"/>
              <a:t>Predvideno v 2. polovici 2023</a:t>
            </a:r>
          </a:p>
          <a:p>
            <a:pPr algn="r">
              <a:lnSpc>
                <a:spcPct val="70000"/>
              </a:lnSpc>
              <a:spcBef>
                <a:spcPts val="1000"/>
              </a:spcBef>
            </a:pPr>
            <a:r>
              <a:rPr lang="sl-SI" sz="2400" dirty="0"/>
              <a:t>(2)</a:t>
            </a:r>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559406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428367"/>
            <a:ext cx="10975017" cy="4963410"/>
          </a:xfrm>
          <a:prstGeom prst="rect">
            <a:avLst/>
          </a:prstGeom>
        </p:spPr>
        <p:txBody>
          <a:bodyPr wrap="square">
            <a:spAutoFit/>
          </a:bodyPr>
          <a:lstStyle/>
          <a:p>
            <a:r>
              <a:rPr lang="sl-SI" sz="2400" b="1" u="sng" dirty="0">
                <a:latin typeface="Republika" panose="02000506040000020004" pitchFamily="2" charset="-18"/>
              </a:rPr>
              <a:t>Ministrstvo </a:t>
            </a:r>
            <a:r>
              <a:rPr lang="it-IT" sz="2400" b="1" u="sng" dirty="0">
                <a:latin typeface="Republika" panose="02000506040000020004" pitchFamily="2" charset="-18"/>
              </a:rPr>
              <a:t>za </a:t>
            </a:r>
            <a:r>
              <a:rPr lang="sl-SI" sz="2400" b="1" u="sng" dirty="0">
                <a:latin typeface="Republika" panose="02000506040000020004" pitchFamily="2" charset="-18"/>
              </a:rPr>
              <a:t>zdravje:</a:t>
            </a:r>
          </a:p>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Ukrep: </a:t>
            </a:r>
            <a:r>
              <a:rPr lang="nn-NO" sz="2400" dirty="0"/>
              <a:t>Vzpostavitev stične točke za načrtovanje, razvoj,  koordinacijo in spremljanje pilotnih programov na področju prepovedanih drog in zlorabe prehranskih dopolnil  </a:t>
            </a:r>
            <a:endParaRPr lang="sl-SI" sz="2400" dirty="0"/>
          </a:p>
          <a:p>
            <a:pPr marL="228600" indent="-228600">
              <a:lnSpc>
                <a:spcPct val="70000"/>
              </a:lnSpc>
              <a:spcBef>
                <a:spcPts val="1000"/>
              </a:spcBef>
              <a:buFontTx/>
              <a:buChar char="-"/>
            </a:pPr>
            <a:r>
              <a:rPr lang="sl-SI" sz="2400" dirty="0"/>
              <a:t>Specifični cilj: ES04.11 Krepitev enakopravnega in pravočasnega dostopa do kakovostnih, vzdržnih in cenovno ugodnih storitev, vključno s storitvami, ki spodbujajo dostop do stanovanj in storitev oskrbe, usmerjene v posameznika, vključno s storitvami zdravstvene oskrbe; posodabljanje sistemov socialne zaščite, vključno s spodbujanjem dostopa do socialne zaščite, s posebnim poudarkom na otrocih in prikrajšanih skupinah; izboljšanje dostopnosti, tudi za invalide, učinkovitosti in odpornosti sistemov zdravstvene oskrbe in storitev dolgotrajne oskrbe</a:t>
            </a:r>
          </a:p>
          <a:p>
            <a:pPr marL="228600" indent="-228600">
              <a:lnSpc>
                <a:spcPct val="70000"/>
              </a:lnSpc>
              <a:spcBef>
                <a:spcPts val="1000"/>
              </a:spcBef>
              <a:buFontTx/>
              <a:buChar char="-"/>
            </a:pPr>
            <a:r>
              <a:rPr lang="sl-SI" sz="2400" dirty="0"/>
              <a:t>Vsebina: V okviru  Stične točke bo potekalo sodelovanje z drugimi institucijami in strokovnjaki, potekala bodo vsa usposabljanja in izobraževanja za uvajanje novih komponent programom zdravljenja odvisnosti in programov celostnega okrevanja na področju prepovedanih drog.</a:t>
            </a:r>
          </a:p>
          <a:p>
            <a:pPr algn="r">
              <a:lnSpc>
                <a:spcPct val="70000"/>
              </a:lnSpc>
              <a:spcBef>
                <a:spcPts val="1000"/>
              </a:spcBef>
            </a:pPr>
            <a:r>
              <a:rPr lang="sl-SI" sz="2400" dirty="0"/>
              <a:t>(1)</a:t>
            </a:r>
          </a:p>
        </p:txBody>
      </p:sp>
    </p:spTree>
    <p:extLst>
      <p:ext uri="{BB962C8B-B14F-4D97-AF65-F5344CB8AC3E}">
        <p14:creationId xmlns:p14="http://schemas.microsoft.com/office/powerpoint/2010/main" val="1189693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Pravokotnik 5"/>
          <p:cNvSpPr/>
          <p:nvPr/>
        </p:nvSpPr>
        <p:spPr>
          <a:xfrm>
            <a:off x="508529" y="337444"/>
            <a:ext cx="10975017" cy="6269409"/>
          </a:xfrm>
          <a:prstGeom prst="rect">
            <a:avLst/>
          </a:prstGeom>
        </p:spPr>
        <p:txBody>
          <a:bodyPr wrap="square">
            <a:spAutoFit/>
          </a:bodyPr>
          <a:lstStyle/>
          <a:p>
            <a:endParaRPr lang="sl-SI" sz="2400" b="1" u="sng" dirty="0">
              <a:latin typeface="Republika" panose="02000506040000020004" pitchFamily="2" charset="-18"/>
            </a:endParaRPr>
          </a:p>
          <a:p>
            <a:pPr marL="228600" indent="-228600">
              <a:lnSpc>
                <a:spcPct val="70000"/>
              </a:lnSpc>
              <a:spcBef>
                <a:spcPts val="1000"/>
              </a:spcBef>
              <a:buFontTx/>
              <a:buChar char="-"/>
            </a:pPr>
            <a:r>
              <a:rPr lang="sl-SI" sz="2400" dirty="0"/>
              <a:t>Namen in cilj: Eliminacija hepatitisa C in zajezitve drugih nalezljivih bolezni pri osebah, ki uporabljajo droge, celostno okrevanje in rehabilitacija oseb, ki uporabljajo droge, analiza stanja na področju prehranskih dopolnil glede vsebnosti potencialno škodljivih snovi z ne-reguliranim statusom in izvedba ustreznih ukrepov zmanjševanja škode</a:t>
            </a:r>
          </a:p>
          <a:p>
            <a:pPr marL="228600" indent="-228600">
              <a:lnSpc>
                <a:spcPct val="70000"/>
              </a:lnSpc>
              <a:spcBef>
                <a:spcPts val="1000"/>
              </a:spcBef>
              <a:buFontTx/>
              <a:buChar char="-"/>
            </a:pPr>
            <a:r>
              <a:rPr lang="sl-SI" sz="2400" dirty="0"/>
              <a:t>ključna merila: </a:t>
            </a:r>
          </a:p>
          <a:p>
            <a:pPr marL="685800" lvl="1" indent="-228600">
              <a:lnSpc>
                <a:spcPct val="70000"/>
              </a:lnSpc>
              <a:spcBef>
                <a:spcPts val="1000"/>
              </a:spcBef>
              <a:buFontTx/>
              <a:buChar char="-"/>
            </a:pPr>
            <a:r>
              <a:rPr lang="sl-SI" sz="2400" dirty="0"/>
              <a:t>ustreznost in kakovost operacije (ocenjuje se na primer ustreznost, aktivnosti, učinkov, utemeljenost in racionalnost predlaganih stroškov glede na predmet izbornega postopka),</a:t>
            </a:r>
          </a:p>
          <a:p>
            <a:pPr marL="685800" lvl="1" indent="-228600">
              <a:lnSpc>
                <a:spcPct val="70000"/>
              </a:lnSpc>
              <a:spcBef>
                <a:spcPts val="1000"/>
              </a:spcBef>
              <a:buFontTx/>
              <a:buChar char="-"/>
            </a:pPr>
            <a:r>
              <a:rPr lang="sl-SI" sz="2400" dirty="0"/>
              <a:t>izvedljivost operacije (ocenjuje se na primer skladnost predlaganih aktivnosti s terminskim, stroškovnim in kadrovskim načrtom operacije ter predvidena tveganja in ukrepi za njihovo obvladovanje,</a:t>
            </a:r>
          </a:p>
          <a:p>
            <a:pPr marL="685800" lvl="1" indent="-228600">
              <a:lnSpc>
                <a:spcPct val="70000"/>
              </a:lnSpc>
              <a:spcBef>
                <a:spcPts val="1000"/>
              </a:spcBef>
              <a:buFontTx/>
              <a:buChar char="-"/>
            </a:pPr>
            <a:r>
              <a:rPr lang="sl-SI" sz="2400" dirty="0"/>
              <a:t>prispevanje k razvoju storitvenih dejavnosti in nevladnega sektorja,</a:t>
            </a:r>
          </a:p>
          <a:p>
            <a:pPr marL="685800" lvl="1" indent="-228600">
              <a:lnSpc>
                <a:spcPct val="70000"/>
              </a:lnSpc>
              <a:spcBef>
                <a:spcPts val="1000"/>
              </a:spcBef>
              <a:buFontTx/>
              <a:buChar char="-"/>
            </a:pPr>
            <a:r>
              <a:rPr lang="sl-SI" sz="2400" dirty="0"/>
              <a:t>prispevanje h krepitvi zdravstvenega sistema,</a:t>
            </a:r>
          </a:p>
          <a:p>
            <a:pPr marL="685800" lvl="1" indent="-228600">
              <a:lnSpc>
                <a:spcPct val="70000"/>
              </a:lnSpc>
              <a:spcBef>
                <a:spcPts val="1000"/>
              </a:spcBef>
              <a:buFontTx/>
              <a:buChar char="-"/>
            </a:pPr>
            <a:r>
              <a:rPr lang="sl-SI" sz="2400" dirty="0"/>
              <a:t>prispevanje h preventivi, predvsem za ranljive skupine in podpora zdravega načina življenja</a:t>
            </a:r>
            <a:endParaRPr lang="sl-SI" sz="2800" dirty="0"/>
          </a:p>
          <a:p>
            <a:pPr algn="r">
              <a:lnSpc>
                <a:spcPct val="70000"/>
              </a:lnSpc>
              <a:spcBef>
                <a:spcPts val="1000"/>
              </a:spcBef>
            </a:pPr>
            <a:r>
              <a:rPr lang="sl-SI" sz="2400" dirty="0"/>
              <a:t>(2)</a:t>
            </a:r>
          </a:p>
          <a:p>
            <a:pPr marL="228600" indent="-228600">
              <a:lnSpc>
                <a:spcPct val="70000"/>
              </a:lnSpc>
              <a:spcBef>
                <a:spcPts val="1000"/>
              </a:spcBef>
              <a:buFontTx/>
              <a:buChar char="-"/>
            </a:pPr>
            <a:endParaRPr lang="sl-SI" sz="2400" dirty="0"/>
          </a:p>
        </p:txBody>
      </p:sp>
    </p:spTree>
    <p:extLst>
      <p:ext uri="{BB962C8B-B14F-4D97-AF65-F5344CB8AC3E}">
        <p14:creationId xmlns:p14="http://schemas.microsoft.com/office/powerpoint/2010/main" val="27806319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4660</Words>
  <Application>Microsoft Office PowerPoint</Application>
  <PresentationFormat>Widescreen</PresentationFormat>
  <Paragraphs>400</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Republika</vt:lpstr>
      <vt:lpstr>Officeova tema</vt:lpstr>
      <vt:lpstr>Načrtovani ukrepi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EVROPSKE KOHEZIJSKE POLITIKE V SLOVENIJI ZA OBDOBJE 2021-2027</dc:title>
  <dc:creator>koperckal</dc:creator>
  <cp:lastModifiedBy>User</cp:lastModifiedBy>
  <cp:revision>39</cp:revision>
  <dcterms:created xsi:type="dcterms:W3CDTF">2023-01-31T12:21:54Z</dcterms:created>
  <dcterms:modified xsi:type="dcterms:W3CDTF">2023-03-02T11:36:54Z</dcterms:modified>
</cp:coreProperties>
</file>