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73"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Lst>
  <p:sldSz cx="24382413" cy="13716000"/>
  <p:notesSz cx="6858000" cy="9144000"/>
  <p:embeddedFontLst>
    <p:embeddedFont>
      <p:font typeface="Calibri" panose="020F0502020204030204" pitchFamily="34" charset="0"/>
      <p:regular r:id="rId18"/>
      <p:bold r:id="rId19"/>
      <p:italic r:id="rId20"/>
      <p:boldItalic r:id="rId21"/>
    </p:embeddedFont>
    <p:embeddedFont>
      <p:font typeface="Montserrat" panose="00000500000000000000" pitchFamily="2" charset="-18"/>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Z4roTbrzy7kg3CIrtSpK2bKP6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65924" autoAdjust="0"/>
  </p:normalViewPr>
  <p:slideViewPr>
    <p:cSldViewPr snapToGrid="0">
      <p:cViewPr varScale="1">
        <p:scale>
          <a:sx n="22" d="100"/>
          <a:sy n="22" d="100"/>
        </p:scale>
        <p:origin x="15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razdelku bomo spoznali glavne raziskovalne metode za učinkovito zbiranje podatkov, dokumentov in informacij.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Čeprav z znanstvenega vidika kulturnih in umetniških produkcij ne moremo enačiti z drugimi sekundarnimi viri podatkov, nam lahko razkrijejo številne vidike območja in tamkajšnjih prebivalcev. Film, razstava, ulična umetnost, glasbena skupina, dokumentarec … nam lahko povedo veliko. Poskusite zbrati tudi te informacije!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7" name="Google Shape;157;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Za razumevanje območja so zelo uporabni tudi zemljevidi, ki omogočajo, da v svojo raziskavo vključite dodatne informacije. Preglejte in primerjajte različne zemljevide, kot so uradni zemljevidi, turistični zemljevidi, zgodovinski zemljevidi, pa tudi alternativni ali kreativni zemljevidi, ki lahko mesto prikazujejo na drugačen način.</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64" name="Google Shape;164;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Aft>
                <a:spcPts val="10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Veliko informacij lahko najdete tudi v medijskih arhivih.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endParaRPr lang="sl-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r>
              <a:rPr lang="sl-SI" sz="1800" dirty="0">
                <a:effectLst/>
                <a:latin typeface="Calibri" panose="020F0502020204030204" pitchFamily="34" charset="0"/>
                <a:ea typeface="Calibri" panose="020F0502020204030204" pitchFamily="34" charset="0"/>
                <a:cs typeface="Arial" panose="020B0604020202020204" pitchFamily="34" charset="0"/>
              </a:rPr>
              <a:t>Zgodovinski arhivi mnogih časopisov so na voljo tudi na spletu. Sicer pa si jih lahko ogledate v svojih knjižnicah</a:t>
            </a:r>
            <a:endParaRPr dirty="0"/>
          </a:p>
        </p:txBody>
      </p:sp>
      <p:sp>
        <p:nvSpPr>
          <p:cNvPr id="172" name="Google Shape;172;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Ne pozabite, da lahko veliko zanimivih informacij najdete v upravnih ali izdanih poročilih različnih organizacij: finančnih izkazih, organizacijskih shemah, sporočilih za javnost, novicah.</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8" name="Google Shape;178;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Obstaja še veliko več: spletna mesta, spletni arhivi podatkov, sklepi, natečaji itd.</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4" name="Google Shape;184;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Uporabite različne vire, zberite čim več podatkov, saj bo tako vaš projekt spremljanja temeljitejši bolj zanimiv.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Aft>
                <a:spcPts val="10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Pomembno je poznati vrste podatkov, ki so uporabni za naše projekte spremljanja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lgn="just">
              <a:lnSpc>
                <a:spcPct val="115000"/>
              </a:lnSpc>
              <a:spcAft>
                <a:spcPts val="1000"/>
              </a:spcAft>
              <a:buNone/>
            </a:pP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r>
              <a:rPr lang="sl-SI" sz="1800" dirty="0">
                <a:effectLst/>
                <a:latin typeface="Calibri" panose="020F0502020204030204" pitchFamily="34" charset="0"/>
                <a:ea typeface="Calibri" panose="020F0502020204030204" pitchFamily="34" charset="0"/>
                <a:cs typeface="Arial" panose="020B0604020202020204" pitchFamily="34" charset="0"/>
              </a:rPr>
              <a:t>… pri čemer moramo razlikovati med primarnimi in sekundarnimi podatki.</a:t>
            </a:r>
            <a:endParaRPr dirty="0"/>
          </a:p>
        </p:txBody>
      </p:sp>
      <p:sp>
        <p:nvSpPr>
          <p:cNvPr id="101" name="Google Shape;101;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Primarni podatki so tiste informacije, ki jih zbere raziskovalec sam, na primer z zapisovanjem, merjenjem, opazovanjem ljudi, predmetov ali dogodkov. Oseba, ki na primer organizira anketo ali intervju, pripravi primarne podatke.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2" name="Google Shape;11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Sekundarni podatki so na voljo, še preden začnemo preučevanje, torej so jih že zbrali drugi ljudje, organizacije ali vlade: to so na primer različne vrste dokumentov, dnevniki, časopisi, uradna statistika in druge raziskovalne študije. Ta kategorija vključuje tudi statistične podatke in odprte podatke, ki jih objavljajo javni organi.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9" name="Google Shape;119;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Sekundarni podatki so potrebni za vsako raziskovalno študijo. Zbirate in analizirate ji zato,  da bo vaš projekt spremljanja temeljitejši. Obstajajo različne vrste sekundarnih podatkov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6" name="Google Shape;126;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Zelo uporaben sekundarni vir podatkov so raziskovalna poročila, ki so na voljo za številne sektorje in tematike.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1" name="Google Shape;131;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Drugi primer sekundarnih podatkov so akademske raziskave, ki jih izvajajo predvsem univerze ali raziskovalni centri, objavljene pa so v znanstvenih revijah ali kot rezultat konference. Nekatere so dostopne preko iskalnika Google </a:t>
            </a:r>
            <a:r>
              <a:rPr lang="sl-SI" sz="1800" dirty="0" err="1">
                <a:effectLst/>
                <a:latin typeface="Calibri" panose="020F0502020204030204" pitchFamily="34" charset="0"/>
                <a:ea typeface="Calibri" panose="020F0502020204030204" pitchFamily="34" charset="0"/>
                <a:cs typeface="Arial" panose="020B0604020202020204" pitchFamily="34" charset="0"/>
              </a:rPr>
              <a:t>Scholar</a:t>
            </a:r>
            <a:r>
              <a:rPr lang="sl-SI" sz="1800" dirty="0">
                <a:effectLst/>
                <a:latin typeface="Calibri" panose="020F0502020204030204" pitchFamily="34" charset="0"/>
                <a:ea typeface="Calibri" panose="020F0502020204030204" pitchFamily="34" charset="0"/>
                <a:cs typeface="Arial" panose="020B0604020202020204" pitchFamily="34" charset="0"/>
              </a:rPr>
              <a:t>.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7" name="Google Shape;137;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Če preučujemo neko območje, lahko presenetljive informacije in podatke najdemo v zgodovinskih dokumentih. To vrsto sekundarnih podatkov lahko najdemo v knjižnicah ter javnih in zasebnih arhivih in muzejih. Pogled v preteklost je lahko zelo zanimiv.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4" name="Google Shape;144;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 vsaki temi lahko najdete veliko komentarjev, člankov, mnenj in ocen, zlasti v spletnih blogih in revijah. V njih so na voljo »neuradne« informacije, ki vsebujejo koristne podrobnosti, ki jih uradni dokumenti pogosto ne. Vedno primerjajte različne vire!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1" name="Google Shape;151;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19"/>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1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30"/>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3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20"/>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no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2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2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23"/>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23"/>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noAutofit/>
          </a:bodyPr>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26"/>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2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10365701" y="1974851"/>
            <a:ext cx="12343597" cy="9747250"/>
          </a:xfrm>
          <a:prstGeom prst="rect">
            <a:avLst/>
          </a:prstGeom>
          <a:noFill/>
          <a:ln>
            <a:noFill/>
          </a:ln>
        </p:spPr>
      </p:sp>
      <p:sp>
        <p:nvSpPr>
          <p:cNvPr id="64" name="Google Shape;64;p27"/>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2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39764"/>
            <a:ext cx="24538153" cy="13795528"/>
          </a:xfrm>
          <a:prstGeom prst="rect">
            <a:avLst/>
          </a:prstGeom>
          <a:noFill/>
          <a:ln>
            <a:noFill/>
          </a:ln>
        </p:spPr>
      </p:pic>
      <p:sp>
        <p:nvSpPr>
          <p:cNvPr id="90" name="Google Shape;90;p1"/>
          <p:cNvSpPr txBox="1"/>
          <p:nvPr/>
        </p:nvSpPr>
        <p:spPr>
          <a:xfrm>
            <a:off x="778950" y="10612514"/>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en-GB" sz="8000" b="1" i="0" u="none" strike="noStrike" cap="none" dirty="0">
                <a:solidFill>
                  <a:srgbClr val="FFFFFF"/>
                </a:solidFill>
                <a:latin typeface="Montserrat"/>
                <a:ea typeface="Montserrat"/>
                <a:cs typeface="Montserrat"/>
                <a:sym typeface="Montserrat"/>
              </a:rPr>
              <a:t>RAZISKOVALNE METODE: SEKUNDARNI PODATKI</a:t>
            </a:r>
            <a:endParaRPr lang="en-GB" sz="8000" dirty="0"/>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5" name="Zvok 4">
            <a:hlinkClick r:id="" action="ppaction://media"/>
            <a:extLst>
              <a:ext uri="{FF2B5EF4-FFF2-40B4-BE49-F238E27FC236}">
                <a16:creationId xmlns:a16="http://schemas.microsoft.com/office/drawing/2014/main" id="{FCFBDFF2-E97C-5D83-7825-4D9FD8B2671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821"/>
    </mc:Choice>
    <mc:Fallback xmlns="">
      <p:transition spd="slow" advTm="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2"/>
          <p:cNvSpPr txBox="1"/>
          <p:nvPr/>
        </p:nvSpPr>
        <p:spPr>
          <a:xfrm>
            <a:off x="1272209" y="2598413"/>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KULTURNE IN UMETNIŠKE PRODUKCIJE</a:t>
            </a:r>
            <a:endParaRPr dirty="0">
              <a:solidFill>
                <a:srgbClr val="F08A47"/>
              </a:solidFill>
            </a:endParaRPr>
          </a:p>
        </p:txBody>
      </p:sp>
      <p:sp>
        <p:nvSpPr>
          <p:cNvPr id="160" name="Google Shape;160;p12"/>
          <p:cNvSpPr txBox="1"/>
          <p:nvPr/>
        </p:nvSpPr>
        <p:spPr>
          <a:xfrm>
            <a:off x="1272209" y="3196013"/>
            <a:ext cx="21289617" cy="312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15000"/>
              </a:lnSpc>
              <a:buClr>
                <a:srgbClr val="4C4C4C"/>
              </a:buClr>
              <a:buSzPts val="700"/>
              <a:buFont typeface="Montserrat"/>
              <a:buNone/>
              <a:defRPr sz="4000" cap="all">
                <a:solidFill>
                  <a:srgbClr val="595959"/>
                </a:solidFill>
                <a:latin typeface="Montserrat"/>
              </a:defRPr>
            </a:lvl1pPr>
          </a:lstStyle>
          <a:p>
            <a:r>
              <a:rPr lang="sl" dirty="0">
                <a:sym typeface="Montserrat"/>
              </a:rPr>
              <a:t>Čeprav kulturni viri nimajo enake znanstvene vrednosti kot drugi uradni viri, so zelo koristni, da preberemo kaj o območju in spoznamo glas državljanov.</a:t>
            </a:r>
            <a:endParaRPr dirty="0"/>
          </a:p>
        </p:txBody>
      </p:sp>
      <p:pic>
        <p:nvPicPr>
          <p:cNvPr id="161" name="Google Shape;161;p12"/>
          <p:cNvPicPr preferRelativeResize="0"/>
          <p:nvPr/>
        </p:nvPicPr>
        <p:blipFill rotWithShape="1">
          <a:blip r:embed="rId5">
            <a:alphaModFix/>
          </a:blip>
          <a:srcRect l="1348" t="37233" r="2302" b="6076"/>
          <a:stretch/>
        </p:blipFill>
        <p:spPr>
          <a:xfrm>
            <a:off x="8169965" y="6144081"/>
            <a:ext cx="13908408" cy="5896136"/>
          </a:xfrm>
          <a:prstGeom prst="rect">
            <a:avLst/>
          </a:prstGeom>
          <a:noFill/>
          <a:ln>
            <a:noFill/>
          </a:ln>
        </p:spPr>
      </p:pic>
      <p:pic>
        <p:nvPicPr>
          <p:cNvPr id="3" name="Zvok 2">
            <a:hlinkClick r:id="" action="ppaction://media"/>
            <a:extLst>
              <a:ext uri="{FF2B5EF4-FFF2-40B4-BE49-F238E27FC236}">
                <a16:creationId xmlns:a16="http://schemas.microsoft.com/office/drawing/2014/main" id="{22CCC0A0-902D-14FF-2B6E-E2D1A95D8D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578"/>
    </mc:Choice>
    <mc:Fallback xmlns="">
      <p:transition spd="slow" advTm="2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txBox="1"/>
          <p:nvPr/>
        </p:nvSpPr>
        <p:spPr>
          <a:xfrm>
            <a:off x="11256262" y="2395625"/>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ZEMLJEVIDI IN FOTOGRAFIJE</a:t>
            </a:r>
            <a:endParaRPr dirty="0">
              <a:solidFill>
                <a:srgbClr val="F08A47"/>
              </a:solidFill>
            </a:endParaRPr>
          </a:p>
        </p:txBody>
      </p:sp>
      <p:sp>
        <p:nvSpPr>
          <p:cNvPr id="167" name="Google Shape;167;p13"/>
          <p:cNvSpPr txBox="1"/>
          <p:nvPr/>
        </p:nvSpPr>
        <p:spPr>
          <a:xfrm>
            <a:off x="11256262" y="3285775"/>
            <a:ext cx="11850600" cy="7735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Če so ustrezno dokumentirani, </a:t>
            </a:r>
            <a:endParaRPr sz="4000" cap="all" dirty="0">
              <a:solidFill>
                <a:srgbClr val="595959"/>
              </a:solidFill>
              <a:latin typeface="Montserrat"/>
            </a:endParaRPr>
          </a:p>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so zemljevidi dragocen vir za dopolnitev vaše raziskave ali morda za primerjavo skozi čas. </a:t>
            </a:r>
            <a:br>
              <a:rPr lang="sl" sz="4000" cap="all" dirty="0">
                <a:solidFill>
                  <a:srgbClr val="595959"/>
                </a:solidFill>
                <a:latin typeface="Montserrat"/>
                <a:sym typeface="Montserrat"/>
              </a:rPr>
            </a:br>
            <a:br>
              <a:rPr lang="sl" sz="4000" cap="all" dirty="0">
                <a:solidFill>
                  <a:srgbClr val="595959"/>
                </a:solidFill>
                <a:latin typeface="Montserrat"/>
                <a:sym typeface="Montserrat"/>
              </a:rPr>
            </a:br>
            <a:r>
              <a:rPr lang="sl" sz="4000" cap="all" dirty="0">
                <a:solidFill>
                  <a:srgbClr val="595959"/>
                </a:solidFill>
                <a:latin typeface="Montserrat"/>
                <a:sym typeface="Montserrat"/>
              </a:rPr>
              <a:t>Vsak zemljevid in niz fotografij je dragoceno orodje za razlago: poskusite ga primerjati s svojim projektom.</a:t>
            </a:r>
            <a:br>
              <a:rPr lang="sl" sz="4400" b="0" i="0" u="none" strike="noStrike" cap="none" dirty="0">
                <a:solidFill>
                  <a:srgbClr val="4C4C4C"/>
                </a:solidFill>
                <a:latin typeface="Montserrat"/>
                <a:ea typeface="Montserrat"/>
                <a:cs typeface="Montserrat"/>
                <a:sym typeface="Montserrat"/>
              </a:rPr>
            </a:br>
            <a:endParaRPr sz="4400" b="0" i="0" u="none" strike="noStrike" cap="none" dirty="0">
              <a:solidFill>
                <a:srgbClr val="4C4C4C"/>
              </a:solidFill>
              <a:latin typeface="Montserrat"/>
              <a:ea typeface="Montserrat"/>
              <a:cs typeface="Montserrat"/>
              <a:sym typeface="Montserrat"/>
            </a:endParaRPr>
          </a:p>
        </p:txBody>
      </p:sp>
      <p:pic>
        <p:nvPicPr>
          <p:cNvPr id="168" name="Google Shape;168;p13"/>
          <p:cNvPicPr preferRelativeResize="0"/>
          <p:nvPr/>
        </p:nvPicPr>
        <p:blipFill rotWithShape="1">
          <a:blip r:embed="rId5">
            <a:alphaModFix/>
          </a:blip>
          <a:srcRect l="31004"/>
          <a:stretch/>
        </p:blipFill>
        <p:spPr>
          <a:xfrm>
            <a:off x="2068175" y="2694425"/>
            <a:ext cx="7651899" cy="8327150"/>
          </a:xfrm>
          <a:prstGeom prst="rect">
            <a:avLst/>
          </a:prstGeom>
          <a:noFill/>
          <a:ln>
            <a:noFill/>
          </a:ln>
        </p:spPr>
      </p:pic>
      <p:pic>
        <p:nvPicPr>
          <p:cNvPr id="169" name="Google Shape;169;p13"/>
          <p:cNvPicPr preferRelativeResize="0"/>
          <p:nvPr/>
        </p:nvPicPr>
        <p:blipFill rotWithShape="1">
          <a:blip r:embed="rId6">
            <a:alphaModFix/>
          </a:blip>
          <a:srcRect/>
          <a:stretch/>
        </p:blipFill>
        <p:spPr>
          <a:xfrm>
            <a:off x="4788900" y="9081050"/>
            <a:ext cx="5690124" cy="2873825"/>
          </a:xfrm>
          <a:prstGeom prst="rect">
            <a:avLst/>
          </a:prstGeom>
          <a:noFill/>
          <a:ln w="76200" cap="flat" cmpd="sng">
            <a:solidFill>
              <a:srgbClr val="FFFFFF"/>
            </a:solidFill>
            <a:prstDash val="solid"/>
            <a:round/>
            <a:headEnd type="none" w="sm" len="sm"/>
            <a:tailEnd type="none" w="sm" len="sm"/>
          </a:ln>
        </p:spPr>
      </p:pic>
      <p:pic>
        <p:nvPicPr>
          <p:cNvPr id="3" name="Zvok 2">
            <a:hlinkClick r:id="" action="ppaction://media"/>
            <a:extLst>
              <a:ext uri="{FF2B5EF4-FFF2-40B4-BE49-F238E27FC236}">
                <a16:creationId xmlns:a16="http://schemas.microsoft.com/office/drawing/2014/main" id="{C7E9D947-C48F-82FD-F47B-E7662E0869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470"/>
    </mc:Choice>
    <mc:Fallback xmlns="">
      <p:transition spd="slow" advTm="2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4"/>
          <p:cNvSpPr txBox="1"/>
          <p:nvPr/>
        </p:nvSpPr>
        <p:spPr>
          <a:xfrm>
            <a:off x="1547656" y="4089300"/>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MEDIJSKI ARHIVI</a:t>
            </a:r>
            <a:endParaRPr dirty="0">
              <a:solidFill>
                <a:srgbClr val="F08A47"/>
              </a:solidFill>
            </a:endParaRPr>
          </a:p>
        </p:txBody>
      </p:sp>
      <p:sp>
        <p:nvSpPr>
          <p:cNvPr id="175" name="Google Shape;175;p14"/>
          <p:cNvSpPr txBox="1"/>
          <p:nvPr/>
        </p:nvSpPr>
        <p:spPr>
          <a:xfrm>
            <a:off x="1547656" y="4686900"/>
            <a:ext cx="21287100" cy="43422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Članki iz časopisov, periodičnih publikacij, televizijskih dokumentarcev in drugih oddaj so lahko zelo koristni. Omogočajo tudi raziskovanje skozi čas. </a:t>
            </a:r>
            <a:endParaRPr sz="4000" cap="all" dirty="0">
              <a:solidFill>
                <a:srgbClr val="595959"/>
              </a:solidFill>
              <a:latin typeface="Montserrat"/>
            </a:endParaRPr>
          </a:p>
          <a:p>
            <a:pPr marL="0" marR="0" lvl="0" indent="0" algn="l" rtl="0">
              <a:lnSpc>
                <a:spcPct val="115000"/>
              </a:lnSpc>
              <a:spcBef>
                <a:spcPts val="0"/>
              </a:spcBef>
              <a:spcAft>
                <a:spcPts val="0"/>
              </a:spcAft>
              <a:buClr>
                <a:srgbClr val="4C4C4C"/>
              </a:buClr>
              <a:buSzPts val="700"/>
              <a:buFont typeface="Montserrat"/>
              <a:buNone/>
            </a:pPr>
            <a:br>
              <a:rPr lang="sl" sz="4000" cap="all" dirty="0">
                <a:solidFill>
                  <a:srgbClr val="595959"/>
                </a:solidFill>
                <a:latin typeface="Montserrat"/>
                <a:sym typeface="Montserrat"/>
              </a:rPr>
            </a:br>
            <a:r>
              <a:rPr lang="sl" sz="4000" cap="all" dirty="0">
                <a:solidFill>
                  <a:srgbClr val="595959"/>
                </a:solidFill>
                <a:latin typeface="Montserrat"/>
                <a:sym typeface="Montserrat"/>
              </a:rPr>
              <a:t>Lahko pregledate celo arhive ali knjižnice na spletu.</a:t>
            </a:r>
            <a:endParaRPr sz="4000" cap="all" dirty="0">
              <a:solidFill>
                <a:srgbClr val="595959"/>
              </a:solidFill>
              <a:latin typeface="Montserrat"/>
            </a:endParaRPr>
          </a:p>
        </p:txBody>
      </p:sp>
      <p:pic>
        <p:nvPicPr>
          <p:cNvPr id="3" name="Zvok 2">
            <a:hlinkClick r:id="" action="ppaction://media"/>
            <a:extLst>
              <a:ext uri="{FF2B5EF4-FFF2-40B4-BE49-F238E27FC236}">
                <a16:creationId xmlns:a16="http://schemas.microsoft.com/office/drawing/2014/main" id="{E21B42A1-6226-0A50-59AA-304912AF31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p:nvPr/>
        </p:nvSpPr>
        <p:spPr>
          <a:xfrm>
            <a:off x="1669774" y="4156429"/>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DOKUMENTI ORGANIZACIJ</a:t>
            </a:r>
            <a:endParaRPr dirty="0">
              <a:solidFill>
                <a:srgbClr val="F08A47"/>
              </a:solidFill>
            </a:endParaRPr>
          </a:p>
        </p:txBody>
      </p:sp>
      <p:sp>
        <p:nvSpPr>
          <p:cNvPr id="181" name="Google Shape;181;p15"/>
          <p:cNvSpPr txBox="1"/>
          <p:nvPr/>
        </p:nvSpPr>
        <p:spPr>
          <a:xfrm>
            <a:off x="1669774" y="5075525"/>
            <a:ext cx="20462082" cy="3272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Zelo zanimive informacije lahko najdete tudi v upravnih dokumentih ali oglaševalskem gradivu različnih organizacij: računovodskih izkazih, organizacijskih shemah, sporočilih za javnost, novicah …</a:t>
            </a:r>
            <a:endParaRPr sz="4000" cap="all" dirty="0">
              <a:solidFill>
                <a:srgbClr val="595959"/>
              </a:solidFill>
              <a:latin typeface="Montserrat"/>
            </a:endParaRPr>
          </a:p>
        </p:txBody>
      </p:sp>
      <p:pic>
        <p:nvPicPr>
          <p:cNvPr id="3" name="Zvok 2">
            <a:hlinkClick r:id="" action="ppaction://media"/>
            <a:extLst>
              <a:ext uri="{FF2B5EF4-FFF2-40B4-BE49-F238E27FC236}">
                <a16:creationId xmlns:a16="http://schemas.microsoft.com/office/drawing/2014/main" id="{68BA9D62-8621-D406-FC09-EE28256978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859"/>
    </mc:Choice>
    <mc:Fallback xmlns="">
      <p:transition spd="slow" advTm="1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6"/>
          <p:cNvSpPr txBox="1"/>
          <p:nvPr/>
        </p:nvSpPr>
        <p:spPr>
          <a:xfrm>
            <a:off x="1465161" y="1844510"/>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 IN ŠE MNOGO VEČ!</a:t>
            </a:r>
            <a:endParaRPr u="sng" dirty="0">
              <a:solidFill>
                <a:srgbClr val="F08A47"/>
              </a:solidFill>
            </a:endParaRPr>
          </a:p>
        </p:txBody>
      </p:sp>
      <p:sp>
        <p:nvSpPr>
          <p:cNvPr id="187" name="Google Shape;187;p16"/>
          <p:cNvSpPr txBox="1"/>
          <p:nvPr/>
        </p:nvSpPr>
        <p:spPr>
          <a:xfrm>
            <a:off x="1465161" y="2730196"/>
            <a:ext cx="20093400" cy="2480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Podatke je mogoče najti še marsikje. Na splošno je lahko koristno: </a:t>
            </a:r>
            <a:br>
              <a:rPr lang="sl" sz="4000" cap="all" dirty="0">
                <a:solidFill>
                  <a:srgbClr val="595959"/>
                </a:solidFill>
                <a:latin typeface="Montserrat"/>
                <a:sym typeface="Montserrat"/>
              </a:rPr>
            </a:br>
            <a:r>
              <a:rPr lang="sl" sz="4000" cap="all" dirty="0">
                <a:solidFill>
                  <a:srgbClr val="595959"/>
                </a:solidFill>
                <a:latin typeface="Montserrat"/>
                <a:sym typeface="Montserrat"/>
              </a:rPr>
              <a:t>→ ustvariti arhiv ustreznih spletnih mest </a:t>
            </a:r>
            <a:br>
              <a:rPr lang="sl" sz="4000" cap="all" dirty="0">
                <a:solidFill>
                  <a:srgbClr val="595959"/>
                </a:solidFill>
                <a:latin typeface="Montserrat"/>
                <a:sym typeface="Montserrat"/>
              </a:rPr>
            </a:br>
            <a:r>
              <a:rPr lang="sl" sz="4000" cap="all" dirty="0">
                <a:solidFill>
                  <a:srgbClr val="595959"/>
                </a:solidFill>
                <a:latin typeface="Montserrat"/>
                <a:sym typeface="Montserrat"/>
              </a:rPr>
              <a:t>→ pogledati uradne dokumente državnega organa</a:t>
            </a:r>
            <a:endParaRPr sz="4000" cap="all" dirty="0">
              <a:solidFill>
                <a:srgbClr val="595959"/>
              </a:solidFill>
              <a:latin typeface="Montserrat"/>
            </a:endParaRPr>
          </a:p>
        </p:txBody>
      </p:sp>
      <p:sp>
        <p:nvSpPr>
          <p:cNvPr id="189" name="Google Shape;189;p16"/>
          <p:cNvSpPr/>
          <p:nvPr/>
        </p:nvSpPr>
        <p:spPr>
          <a:xfrm>
            <a:off x="5407084" y="6041982"/>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a:solidFill>
                  <a:srgbClr val="000000"/>
                </a:solidFill>
                <a:latin typeface="Arial"/>
                <a:ea typeface="Arial"/>
                <a:cs typeface="Arial"/>
                <a:sym typeface="Arial"/>
              </a:rPr>
              <a:t>SPLETNI ARHIVI</a:t>
            </a:r>
            <a:endParaRPr/>
          </a:p>
        </p:txBody>
      </p:sp>
      <p:sp>
        <p:nvSpPr>
          <p:cNvPr id="190" name="Google Shape;190;p16"/>
          <p:cNvSpPr/>
          <p:nvPr/>
        </p:nvSpPr>
        <p:spPr>
          <a:xfrm>
            <a:off x="4504027" y="8542428"/>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a:solidFill>
                  <a:srgbClr val="000000"/>
                </a:solidFill>
                <a:latin typeface="Arial"/>
                <a:ea typeface="Arial"/>
                <a:cs typeface="Arial"/>
                <a:sym typeface="Arial"/>
              </a:rPr>
              <a:t>SPLETNA MESTA</a:t>
            </a:r>
            <a:endParaRPr/>
          </a:p>
        </p:txBody>
      </p:sp>
      <p:sp>
        <p:nvSpPr>
          <p:cNvPr id="191" name="Google Shape;191;p16"/>
          <p:cNvSpPr/>
          <p:nvPr/>
        </p:nvSpPr>
        <p:spPr>
          <a:xfrm>
            <a:off x="5736762" y="10720169"/>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a:solidFill>
                  <a:srgbClr val="000000"/>
                </a:solidFill>
                <a:latin typeface="Arial"/>
                <a:ea typeface="Arial"/>
                <a:cs typeface="Arial"/>
                <a:sym typeface="Arial"/>
              </a:rPr>
              <a:t>PODATKOVNE ZBIRKE</a:t>
            </a:r>
            <a:endParaRPr/>
          </a:p>
        </p:txBody>
      </p:sp>
      <p:sp>
        <p:nvSpPr>
          <p:cNvPr id="192" name="Google Shape;192;p16"/>
          <p:cNvSpPr/>
          <p:nvPr/>
        </p:nvSpPr>
        <p:spPr>
          <a:xfrm>
            <a:off x="15259780" y="5961156"/>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a:solidFill>
                  <a:srgbClr val="000000"/>
                </a:solidFill>
                <a:latin typeface="Arial"/>
                <a:ea typeface="Arial"/>
                <a:cs typeface="Arial"/>
                <a:sym typeface="Arial"/>
              </a:rPr>
              <a:t>ODLOČITVE</a:t>
            </a:r>
            <a:endParaRPr/>
          </a:p>
        </p:txBody>
      </p:sp>
      <p:sp>
        <p:nvSpPr>
          <p:cNvPr id="193" name="Google Shape;193;p16"/>
          <p:cNvSpPr/>
          <p:nvPr/>
        </p:nvSpPr>
        <p:spPr>
          <a:xfrm>
            <a:off x="16890268" y="8505705"/>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dirty="0">
                <a:solidFill>
                  <a:srgbClr val="000000"/>
                </a:solidFill>
                <a:latin typeface="Arial"/>
                <a:ea typeface="Arial"/>
                <a:cs typeface="Arial"/>
                <a:sym typeface="Arial"/>
              </a:rPr>
              <a:t>OBVESTILA O ODDAJI JAVNIH NAROČIL</a:t>
            </a:r>
            <a:endParaRPr dirty="0"/>
          </a:p>
        </p:txBody>
      </p:sp>
      <p:sp>
        <p:nvSpPr>
          <p:cNvPr id="194" name="Google Shape;194;p16"/>
          <p:cNvSpPr/>
          <p:nvPr/>
        </p:nvSpPr>
        <p:spPr>
          <a:xfrm>
            <a:off x="15203404" y="10720169"/>
            <a:ext cx="3361500" cy="1373700"/>
          </a:xfrm>
          <a:prstGeom prst="roundRect">
            <a:avLst>
              <a:gd name="adj" fmla="val 16667"/>
            </a:avLst>
          </a:prstGeom>
          <a:noFill/>
          <a:ln w="19050" cap="flat" cmpd="sng">
            <a:solidFill>
              <a:srgbClr val="439E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sl" sz="2800" b="0" i="0" u="none" strike="noStrike" cap="none">
                <a:solidFill>
                  <a:srgbClr val="000000"/>
                </a:solidFill>
                <a:latin typeface="Arial"/>
                <a:ea typeface="Arial"/>
                <a:cs typeface="Arial"/>
                <a:sym typeface="Arial"/>
              </a:rPr>
              <a:t>SPOROČILA ZA JAVNOST</a:t>
            </a:r>
            <a:endParaRPr/>
          </a:p>
        </p:txBody>
      </p:sp>
      <p:cxnSp>
        <p:nvCxnSpPr>
          <p:cNvPr id="195" name="Google Shape;195;p16"/>
          <p:cNvCxnSpPr>
            <a:cxnSpLocks/>
          </p:cNvCxnSpPr>
          <p:nvPr/>
        </p:nvCxnSpPr>
        <p:spPr>
          <a:xfrm rot="10800000" flipH="1">
            <a:off x="12125102" y="6628999"/>
            <a:ext cx="2773800" cy="2382300"/>
          </a:xfrm>
          <a:prstGeom prst="straightConnector1">
            <a:avLst/>
          </a:prstGeom>
          <a:noFill/>
          <a:ln w="19050" cap="flat" cmpd="sng">
            <a:solidFill>
              <a:srgbClr val="439EA5"/>
            </a:solidFill>
            <a:prstDash val="solid"/>
            <a:round/>
            <a:headEnd type="none" w="sm" len="sm"/>
            <a:tailEnd type="triangle" w="lg" len="lg"/>
          </a:ln>
        </p:spPr>
      </p:cxnSp>
      <p:cxnSp>
        <p:nvCxnSpPr>
          <p:cNvPr id="196" name="Google Shape;196;p16"/>
          <p:cNvCxnSpPr>
            <a:cxnSpLocks/>
          </p:cNvCxnSpPr>
          <p:nvPr/>
        </p:nvCxnSpPr>
        <p:spPr>
          <a:xfrm>
            <a:off x="12057248" y="9137862"/>
            <a:ext cx="4133503" cy="52894"/>
          </a:xfrm>
          <a:prstGeom prst="straightConnector1">
            <a:avLst/>
          </a:prstGeom>
          <a:noFill/>
          <a:ln w="19050" cap="flat" cmpd="sng">
            <a:solidFill>
              <a:srgbClr val="439EA5"/>
            </a:solidFill>
            <a:prstDash val="solid"/>
            <a:round/>
            <a:headEnd type="none" w="sm" len="sm"/>
            <a:tailEnd type="triangle" w="lg" len="lg"/>
          </a:ln>
        </p:spPr>
      </p:cxnSp>
      <p:cxnSp>
        <p:nvCxnSpPr>
          <p:cNvPr id="197" name="Google Shape;197;p16"/>
          <p:cNvCxnSpPr>
            <a:cxnSpLocks/>
          </p:cNvCxnSpPr>
          <p:nvPr/>
        </p:nvCxnSpPr>
        <p:spPr>
          <a:xfrm>
            <a:off x="12213748" y="9455608"/>
            <a:ext cx="2658672" cy="1948273"/>
          </a:xfrm>
          <a:prstGeom prst="straightConnector1">
            <a:avLst/>
          </a:prstGeom>
          <a:noFill/>
          <a:ln w="19050" cap="flat" cmpd="sng">
            <a:solidFill>
              <a:srgbClr val="439EA5"/>
            </a:solidFill>
            <a:prstDash val="solid"/>
            <a:round/>
            <a:headEnd type="none" w="sm" len="sm"/>
            <a:tailEnd type="triangle" w="lg" len="lg"/>
          </a:ln>
        </p:spPr>
      </p:cxnSp>
      <p:cxnSp>
        <p:nvCxnSpPr>
          <p:cNvPr id="198" name="Google Shape;198;p16"/>
          <p:cNvCxnSpPr>
            <a:cxnSpLocks/>
          </p:cNvCxnSpPr>
          <p:nvPr/>
        </p:nvCxnSpPr>
        <p:spPr>
          <a:xfrm flipH="1">
            <a:off x="9702404" y="9283697"/>
            <a:ext cx="2186700" cy="2349600"/>
          </a:xfrm>
          <a:prstGeom prst="straightConnector1">
            <a:avLst/>
          </a:prstGeom>
          <a:noFill/>
          <a:ln w="19050" cap="flat" cmpd="sng">
            <a:solidFill>
              <a:srgbClr val="439EA5"/>
            </a:solidFill>
            <a:prstDash val="solid"/>
            <a:round/>
            <a:headEnd type="none" w="sm" len="sm"/>
            <a:tailEnd type="triangle" w="lg" len="lg"/>
          </a:ln>
        </p:spPr>
      </p:cxnSp>
      <p:cxnSp>
        <p:nvCxnSpPr>
          <p:cNvPr id="199" name="Google Shape;199;p16"/>
          <p:cNvCxnSpPr>
            <a:cxnSpLocks/>
          </p:cNvCxnSpPr>
          <p:nvPr/>
        </p:nvCxnSpPr>
        <p:spPr>
          <a:xfrm flipH="1">
            <a:off x="8432215" y="9164309"/>
            <a:ext cx="3328800" cy="65400"/>
          </a:xfrm>
          <a:prstGeom prst="straightConnector1">
            <a:avLst/>
          </a:prstGeom>
          <a:noFill/>
          <a:ln w="19050" cap="flat" cmpd="sng">
            <a:solidFill>
              <a:srgbClr val="439EA5"/>
            </a:solidFill>
            <a:prstDash val="solid"/>
            <a:round/>
            <a:headEnd type="none" w="sm" len="sm"/>
            <a:tailEnd type="triangle" w="lg" len="lg"/>
          </a:ln>
        </p:spPr>
      </p:cxnSp>
      <p:cxnSp>
        <p:nvCxnSpPr>
          <p:cNvPr id="200" name="Google Shape;200;p16"/>
          <p:cNvCxnSpPr>
            <a:cxnSpLocks/>
          </p:cNvCxnSpPr>
          <p:nvPr/>
        </p:nvCxnSpPr>
        <p:spPr>
          <a:xfrm rot="10800000">
            <a:off x="9432082" y="6958923"/>
            <a:ext cx="2219400" cy="2023500"/>
          </a:xfrm>
          <a:prstGeom prst="straightConnector1">
            <a:avLst/>
          </a:prstGeom>
          <a:noFill/>
          <a:ln w="19050" cap="flat" cmpd="sng">
            <a:solidFill>
              <a:srgbClr val="439EA5"/>
            </a:solidFill>
            <a:prstDash val="solid"/>
            <a:round/>
            <a:headEnd type="none" w="sm" len="sm"/>
            <a:tailEnd type="triangle" w="lg" len="lg"/>
          </a:ln>
        </p:spPr>
      </p:cxnSp>
      <p:sp>
        <p:nvSpPr>
          <p:cNvPr id="201" name="Google Shape;201;p16"/>
          <p:cNvSpPr/>
          <p:nvPr/>
        </p:nvSpPr>
        <p:spPr>
          <a:xfrm>
            <a:off x="11472502" y="8873010"/>
            <a:ext cx="881400" cy="882000"/>
          </a:xfrm>
          <a:prstGeom prst="ellipse">
            <a:avLst/>
          </a:prstGeom>
          <a:solidFill>
            <a:srgbClr val="439E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endParaRPr sz="1400" b="0" i="0" u="none" strike="noStrike" cap="none">
              <a:solidFill>
                <a:srgbClr val="000000"/>
              </a:solidFill>
              <a:latin typeface="Arial"/>
              <a:ea typeface="Arial"/>
              <a:cs typeface="Arial"/>
              <a:sym typeface="Arial"/>
            </a:endParaRPr>
          </a:p>
        </p:txBody>
      </p:sp>
      <p:pic>
        <p:nvPicPr>
          <p:cNvPr id="3" name="Zvok 2">
            <a:hlinkClick r:id="" action="ppaction://media"/>
            <a:extLst>
              <a:ext uri="{FF2B5EF4-FFF2-40B4-BE49-F238E27FC236}">
                <a16:creationId xmlns:a16="http://schemas.microsoft.com/office/drawing/2014/main" id="{D983D469-0EBF-302C-A6B3-93ED14B5AF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477"/>
    </mc:Choice>
    <mc:Fallback xmlns="">
      <p:transition spd="slow" advTm="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3" name="Zvok 2">
            <a:hlinkClick r:id="" action="ppaction://media"/>
            <a:extLst>
              <a:ext uri="{FF2B5EF4-FFF2-40B4-BE49-F238E27FC236}">
                <a16:creationId xmlns:a16="http://schemas.microsoft.com/office/drawing/2014/main" id="{AEB7BBD8-CDD9-F0CA-9C14-9E758E6DA2D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p:nvPr/>
        </p:nvSpPr>
        <p:spPr>
          <a:xfrm>
            <a:off x="6828556" y="6144791"/>
            <a:ext cx="10725300" cy="1074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8000" b="1" i="0" u="none" strike="noStrike" cap="none" dirty="0">
                <a:solidFill>
                  <a:srgbClr val="F08A47"/>
                </a:solidFill>
                <a:latin typeface="Montserrat"/>
                <a:ea typeface="Montserrat"/>
                <a:cs typeface="Montserrat"/>
                <a:sym typeface="Montserrat"/>
              </a:rPr>
              <a:t>VRSTE PODATKOV</a:t>
            </a:r>
            <a:endParaRPr dirty="0">
              <a:solidFill>
                <a:srgbClr val="F08A47"/>
              </a:solidFill>
            </a:endParaRPr>
          </a:p>
          <a:p>
            <a:pPr marL="0" marR="0" lvl="0" indent="0" algn="l" rtl="0">
              <a:lnSpc>
                <a:spcPct val="80000"/>
              </a:lnSpc>
              <a:spcBef>
                <a:spcPts val="1000"/>
              </a:spcBef>
              <a:spcAft>
                <a:spcPts val="0"/>
              </a:spcAft>
              <a:buClr>
                <a:srgbClr val="000000"/>
              </a:buClr>
              <a:buSzPts val="4400"/>
              <a:buFont typeface="Arial"/>
              <a:buNone/>
            </a:pPr>
            <a:endParaRPr sz="4400" b="0" i="0" u="none" strike="noStrike" cap="none" dirty="0">
              <a:solidFill>
                <a:schemeClr val="dk1"/>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25583897-DA4A-76CC-072E-9D324635B1A6}"/>
              </a:ext>
            </a:extLst>
          </p:cNvPr>
          <p:cNvPicPr preferRelativeResize="0"/>
          <p:nvPr/>
        </p:nvPicPr>
        <p:blipFill>
          <a:blip r:embed="rId5">
            <a:alphaModFix/>
          </a:blip>
          <a:stretch>
            <a:fillRect/>
          </a:stretch>
        </p:blipFill>
        <p:spPr>
          <a:xfrm>
            <a:off x="1111438" y="3646978"/>
            <a:ext cx="20953432" cy="1074601"/>
          </a:xfrm>
          <a:prstGeom prst="rect">
            <a:avLst/>
          </a:prstGeom>
          <a:noFill/>
          <a:ln>
            <a:noFill/>
          </a:ln>
        </p:spPr>
      </p:pic>
      <p:pic>
        <p:nvPicPr>
          <p:cNvPr id="3" name="Google Shape;156;g27aa896d867_0_19">
            <a:extLst>
              <a:ext uri="{FF2B5EF4-FFF2-40B4-BE49-F238E27FC236}">
                <a16:creationId xmlns:a16="http://schemas.microsoft.com/office/drawing/2014/main" id="{1216B6F6-BE6F-872C-BDC0-52366E714D7D}"/>
              </a:ext>
            </a:extLst>
          </p:cNvPr>
          <p:cNvPicPr preferRelativeResize="0"/>
          <p:nvPr/>
        </p:nvPicPr>
        <p:blipFill>
          <a:blip r:embed="rId5">
            <a:alphaModFix/>
          </a:blip>
          <a:stretch>
            <a:fillRect/>
          </a:stretch>
        </p:blipFill>
        <p:spPr>
          <a:xfrm>
            <a:off x="1111438" y="7616004"/>
            <a:ext cx="22159538" cy="1228725"/>
          </a:xfrm>
          <a:prstGeom prst="rect">
            <a:avLst/>
          </a:prstGeom>
          <a:noFill/>
          <a:ln>
            <a:noFill/>
          </a:ln>
        </p:spPr>
      </p:pic>
      <p:pic>
        <p:nvPicPr>
          <p:cNvPr id="6" name="Zvok 5">
            <a:hlinkClick r:id="" action="ppaction://media"/>
            <a:extLst>
              <a:ext uri="{FF2B5EF4-FFF2-40B4-BE49-F238E27FC236}">
                <a16:creationId xmlns:a16="http://schemas.microsoft.com/office/drawing/2014/main" id="{A215C3E1-782B-B847-148D-CCF22C8A64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5"/>
          <p:cNvSpPr txBox="1"/>
          <p:nvPr/>
        </p:nvSpPr>
        <p:spPr>
          <a:xfrm>
            <a:off x="12191206" y="4327585"/>
            <a:ext cx="9628500" cy="6282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b="1" cap="all" dirty="0">
                <a:solidFill>
                  <a:srgbClr val="E06666"/>
                </a:solidFill>
                <a:latin typeface="Montserrat"/>
                <a:sym typeface="Montserrat"/>
              </a:rPr>
              <a:t>Primarni podatki </a:t>
            </a:r>
            <a:r>
              <a:rPr lang="sl" sz="4000" cap="all" dirty="0">
                <a:solidFill>
                  <a:srgbClr val="595959"/>
                </a:solidFill>
                <a:latin typeface="Montserrat"/>
                <a:sym typeface="Montserrat"/>
              </a:rPr>
              <a:t>so tisti, ki jih zberemo sami z različnimi dejavnostmi, kot so: stalno opazovanje, zapisovanje, merjenje, opazovanje vedenja, predmetov in dogodkov.</a:t>
            </a:r>
            <a:endParaRPr sz="4000" cap="all" dirty="0">
              <a:solidFill>
                <a:srgbClr val="595959"/>
              </a:solidFill>
              <a:latin typeface="Montserrat"/>
            </a:endParaRPr>
          </a:p>
        </p:txBody>
      </p:sp>
      <p:pic>
        <p:nvPicPr>
          <p:cNvPr id="116" name="Google Shape;116;p5"/>
          <p:cNvPicPr preferRelativeResize="0"/>
          <p:nvPr/>
        </p:nvPicPr>
        <p:blipFill rotWithShape="1">
          <a:blip r:embed="rId5">
            <a:alphaModFix/>
          </a:blip>
          <a:srcRect/>
          <a:stretch/>
        </p:blipFill>
        <p:spPr>
          <a:xfrm>
            <a:off x="4625169" y="3562033"/>
            <a:ext cx="6091597" cy="7813104"/>
          </a:xfrm>
          <a:prstGeom prst="rect">
            <a:avLst/>
          </a:prstGeom>
          <a:noFill/>
          <a:ln>
            <a:noFill/>
          </a:ln>
        </p:spPr>
      </p:pic>
      <p:pic>
        <p:nvPicPr>
          <p:cNvPr id="5" name="Zvok 4">
            <a:hlinkClick r:id="" action="ppaction://media"/>
            <a:extLst>
              <a:ext uri="{FF2B5EF4-FFF2-40B4-BE49-F238E27FC236}">
                <a16:creationId xmlns:a16="http://schemas.microsoft.com/office/drawing/2014/main" id="{D771C594-E4E7-8937-1864-3809C9B9002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941"/>
    </mc:Choice>
    <mc:Fallback xmlns="">
      <p:transition spd="slow" advTm="1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6"/>
          <p:cNvSpPr txBox="1"/>
          <p:nvPr/>
        </p:nvSpPr>
        <p:spPr>
          <a:xfrm>
            <a:off x="1837950" y="4171500"/>
            <a:ext cx="10148100" cy="5373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b="1" cap="all" dirty="0">
                <a:solidFill>
                  <a:srgbClr val="E06666"/>
                </a:solidFill>
                <a:latin typeface="Montserrat"/>
                <a:sym typeface="Montserrat"/>
              </a:rPr>
              <a:t>Sekundarni podatki </a:t>
            </a:r>
            <a:r>
              <a:rPr lang="sl" sz="4000" cap="all" dirty="0">
                <a:solidFill>
                  <a:srgbClr val="595959"/>
                </a:solidFill>
                <a:latin typeface="Montserrat"/>
                <a:sym typeface="Montserrat"/>
              </a:rPr>
              <a:t>pa so podatki, ki jih pridobimo od drugih ljudi, uprav ali organizacij, na primer v dokumentih, dnevnikih, revijah, uradni statistiki in drugih vrstah raziskav.</a:t>
            </a:r>
            <a:endParaRPr sz="4000" cap="all" dirty="0">
              <a:solidFill>
                <a:srgbClr val="595959"/>
              </a:solidFill>
              <a:latin typeface="Montserrat"/>
            </a:endParaRPr>
          </a:p>
        </p:txBody>
      </p:sp>
      <p:pic>
        <p:nvPicPr>
          <p:cNvPr id="3" name="Picture 2" descr="A screenshot of a web page&#10;&#10;Description automatically generated">
            <a:extLst>
              <a:ext uri="{FF2B5EF4-FFF2-40B4-BE49-F238E27FC236}">
                <a16:creationId xmlns:a16="http://schemas.microsoft.com/office/drawing/2014/main" id="{794EF90E-01D8-9F3A-E707-711BA5F279EC}"/>
              </a:ext>
            </a:extLst>
          </p:cNvPr>
          <p:cNvPicPr>
            <a:picLocks noChangeAspect="1"/>
          </p:cNvPicPr>
          <p:nvPr/>
        </p:nvPicPr>
        <p:blipFill>
          <a:blip r:embed="rId5"/>
          <a:stretch>
            <a:fillRect/>
          </a:stretch>
        </p:blipFill>
        <p:spPr>
          <a:xfrm>
            <a:off x="12674411" y="3146647"/>
            <a:ext cx="10365755" cy="6807603"/>
          </a:xfrm>
          <a:prstGeom prst="rect">
            <a:avLst/>
          </a:prstGeom>
        </p:spPr>
      </p:pic>
      <p:pic>
        <p:nvPicPr>
          <p:cNvPr id="22" name="Zvok 21">
            <a:hlinkClick r:id="" action="ppaction://media"/>
            <a:extLst>
              <a:ext uri="{FF2B5EF4-FFF2-40B4-BE49-F238E27FC236}">
                <a16:creationId xmlns:a16="http://schemas.microsoft.com/office/drawing/2014/main" id="{9BE22C40-9A13-230F-866F-BC73BF711C2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513"/>
    </mc:Choice>
    <mc:Fallback xmlns="">
      <p:transition spd="slow" advTm="2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p:nvPr/>
        </p:nvSpPr>
        <p:spPr>
          <a:xfrm>
            <a:off x="5394680" y="5429784"/>
            <a:ext cx="13593051" cy="26004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8000" b="1" i="0" u="none" strike="noStrike" cap="none" dirty="0">
                <a:solidFill>
                  <a:srgbClr val="F08A47"/>
                </a:solidFill>
                <a:latin typeface="Montserrat"/>
                <a:ea typeface="Montserrat"/>
                <a:cs typeface="Montserrat"/>
                <a:sym typeface="Montserrat"/>
              </a:rPr>
              <a:t>SEKUNDARNI PODATKI:</a:t>
            </a:r>
            <a:endParaRPr dirty="0">
              <a:solidFill>
                <a:srgbClr val="F08A47"/>
              </a:solidFill>
            </a:endParaRPr>
          </a:p>
          <a:p>
            <a:pPr marL="0" marR="0" lvl="0" indent="0" algn="l" rtl="0">
              <a:lnSpc>
                <a:spcPct val="80000"/>
              </a:lnSpc>
              <a:spcBef>
                <a:spcPts val="0"/>
              </a:spcBef>
              <a:spcAft>
                <a:spcPts val="0"/>
              </a:spcAft>
              <a:buClr>
                <a:srgbClr val="000000"/>
              </a:buClr>
              <a:buSzPts val="8000"/>
              <a:buFont typeface="Arial"/>
              <a:buNone/>
            </a:pPr>
            <a:r>
              <a:rPr lang="sl" sz="8000" b="1" i="0" u="none" strike="noStrike" cap="none" dirty="0">
                <a:solidFill>
                  <a:srgbClr val="F08A47"/>
                </a:solidFill>
                <a:latin typeface="Montserrat"/>
                <a:ea typeface="Montserrat"/>
                <a:cs typeface="Montserrat"/>
                <a:sym typeface="Montserrat"/>
              </a:rPr>
              <a:t>KOLIKO VRST JIH JE?</a:t>
            </a:r>
            <a:endParaRPr dirty="0">
              <a:solidFill>
                <a:srgbClr val="F08A47"/>
              </a:solidFill>
            </a:endParaRPr>
          </a:p>
          <a:p>
            <a:pPr marL="0" marR="0" lvl="0" indent="0" algn="l" rtl="0">
              <a:lnSpc>
                <a:spcPct val="80000"/>
              </a:lnSpc>
              <a:spcBef>
                <a:spcPts val="1000"/>
              </a:spcBef>
              <a:spcAft>
                <a:spcPts val="0"/>
              </a:spcAft>
              <a:buClr>
                <a:srgbClr val="000000"/>
              </a:buClr>
              <a:buSzPts val="4400"/>
              <a:buFont typeface="Arial"/>
              <a:buNone/>
            </a:pPr>
            <a:endParaRPr sz="4400" b="0" i="0" u="none" strike="noStrike" cap="none" dirty="0">
              <a:solidFill>
                <a:schemeClr val="dk1"/>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54504BAF-AC9B-DCB7-B84C-D997E6B2F074}"/>
              </a:ext>
            </a:extLst>
          </p:cNvPr>
          <p:cNvPicPr preferRelativeResize="0"/>
          <p:nvPr/>
        </p:nvPicPr>
        <p:blipFill>
          <a:blip r:embed="rId5">
            <a:alphaModFix/>
          </a:blip>
          <a:stretch>
            <a:fillRect/>
          </a:stretch>
        </p:blipFill>
        <p:spPr>
          <a:xfrm>
            <a:off x="1111436" y="3307001"/>
            <a:ext cx="20933555" cy="1228725"/>
          </a:xfrm>
          <a:prstGeom prst="rect">
            <a:avLst/>
          </a:prstGeom>
          <a:noFill/>
          <a:ln>
            <a:noFill/>
          </a:ln>
        </p:spPr>
      </p:pic>
      <p:pic>
        <p:nvPicPr>
          <p:cNvPr id="3" name="Google Shape;156;g27aa896d867_0_19">
            <a:extLst>
              <a:ext uri="{FF2B5EF4-FFF2-40B4-BE49-F238E27FC236}">
                <a16:creationId xmlns:a16="http://schemas.microsoft.com/office/drawing/2014/main" id="{23BD9BF5-9652-5484-DD21-A79CD3F14327}"/>
              </a:ext>
            </a:extLst>
          </p:cNvPr>
          <p:cNvPicPr preferRelativeResize="0"/>
          <p:nvPr/>
        </p:nvPicPr>
        <p:blipFill>
          <a:blip r:embed="rId5">
            <a:alphaModFix/>
          </a:blip>
          <a:stretch>
            <a:fillRect/>
          </a:stretch>
        </p:blipFill>
        <p:spPr>
          <a:xfrm>
            <a:off x="1111436" y="7695517"/>
            <a:ext cx="22159538" cy="1228725"/>
          </a:xfrm>
          <a:prstGeom prst="rect">
            <a:avLst/>
          </a:prstGeom>
          <a:noFill/>
          <a:ln>
            <a:noFill/>
          </a:ln>
        </p:spPr>
      </p:pic>
      <p:pic>
        <p:nvPicPr>
          <p:cNvPr id="6" name="Zvok 5">
            <a:hlinkClick r:id="" action="ppaction://media"/>
            <a:extLst>
              <a:ext uri="{FF2B5EF4-FFF2-40B4-BE49-F238E27FC236}">
                <a16:creationId xmlns:a16="http://schemas.microsoft.com/office/drawing/2014/main" id="{DF55F528-4B18-97A2-D212-02A305741C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334"/>
    </mc:Choice>
    <mc:Fallback xmlns="">
      <p:transition spd="slow" advTm="1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8"/>
          <p:cNvSpPr txBox="1"/>
          <p:nvPr/>
        </p:nvSpPr>
        <p:spPr>
          <a:xfrm>
            <a:off x="2425959" y="3154700"/>
            <a:ext cx="20287716" cy="7735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Izdelujejo jih fundacije in poslovna združenja.</a:t>
            </a:r>
            <a:endParaRPr sz="4000" cap="all" dirty="0">
              <a:solidFill>
                <a:srgbClr val="595959"/>
              </a:solidFill>
              <a:latin typeface="Montserrat"/>
            </a:endParaRPr>
          </a:p>
          <a:p>
            <a:pPr marL="0" marR="0" lvl="0" indent="0" algn="ctr" rtl="0">
              <a:lnSpc>
                <a:spcPct val="115000"/>
              </a:lnSpc>
              <a:spcBef>
                <a:spcPts val="0"/>
              </a:spcBef>
              <a:spcAft>
                <a:spcPts val="0"/>
              </a:spcAft>
              <a:buClr>
                <a:srgbClr val="4C4C4C"/>
              </a:buClr>
              <a:buSzPts val="700"/>
              <a:buFont typeface="Montserrat"/>
              <a:buNone/>
            </a:pPr>
            <a:br>
              <a:rPr lang="sl" sz="4000" cap="all" dirty="0">
                <a:solidFill>
                  <a:srgbClr val="595959"/>
                </a:solidFill>
                <a:latin typeface="Montserrat"/>
                <a:sym typeface="Montserrat"/>
              </a:rPr>
            </a:br>
            <a:r>
              <a:rPr lang="sl" sz="4000" b="1" cap="all" dirty="0">
                <a:solidFill>
                  <a:srgbClr val="595959"/>
                </a:solidFill>
                <a:latin typeface="Montserrat"/>
                <a:sym typeface="Montserrat"/>
              </a:rPr>
              <a:t>Takšno poročilo obstaja v vsaki panogi. Poiščite ga, lahko bi bilo uporabno.</a:t>
            </a:r>
            <a:endParaRPr sz="4000" b="1" cap="all" dirty="0">
              <a:solidFill>
                <a:srgbClr val="595959"/>
              </a:solidFill>
              <a:latin typeface="Montserrat"/>
            </a:endParaRPr>
          </a:p>
        </p:txBody>
      </p:sp>
      <p:pic>
        <p:nvPicPr>
          <p:cNvPr id="4" name="Zvok 3">
            <a:hlinkClick r:id="" action="ppaction://media"/>
            <a:extLst>
              <a:ext uri="{FF2B5EF4-FFF2-40B4-BE49-F238E27FC236}">
                <a16:creationId xmlns:a16="http://schemas.microsoft.com/office/drawing/2014/main" id="{5618652E-8F78-1F5E-5AF5-17A67AA61F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853"/>
    </mc:Choice>
    <mc:Fallback xmlns="">
      <p:transition spd="slow" advTm="8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p:nvPr/>
        </p:nvSpPr>
        <p:spPr>
          <a:xfrm>
            <a:off x="1461388" y="2833411"/>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AKADEMSKE RAZISKAVE</a:t>
            </a:r>
            <a:endParaRPr dirty="0">
              <a:solidFill>
                <a:srgbClr val="F08A47"/>
              </a:solidFill>
            </a:endParaRPr>
          </a:p>
        </p:txBody>
      </p:sp>
      <p:sp>
        <p:nvSpPr>
          <p:cNvPr id="140" name="Google Shape;140;p9"/>
          <p:cNvSpPr txBox="1"/>
          <p:nvPr/>
        </p:nvSpPr>
        <p:spPr>
          <a:xfrm>
            <a:off x="1461388" y="3580857"/>
            <a:ext cx="20643238" cy="3121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4C4C4C"/>
              </a:buClr>
              <a:buSzPts val="700"/>
              <a:buFont typeface="Montserrat"/>
              <a:buNone/>
            </a:pPr>
            <a:r>
              <a:rPr lang="sl" sz="4000" cap="all" dirty="0">
                <a:solidFill>
                  <a:srgbClr val="595959"/>
                </a:solidFill>
                <a:latin typeface="Montserrat"/>
                <a:sym typeface="Montserrat"/>
              </a:rPr>
              <a:t>Izvajajo jih univerze ali raziskovalni centri, objavljene pa so v akademskih revijah ali kot rezultati konferenc. </a:t>
            </a:r>
            <a:endParaRPr sz="4000" cap="all" dirty="0">
              <a:solidFill>
                <a:srgbClr val="595959"/>
              </a:solidFill>
              <a:latin typeface="Montserrat"/>
            </a:endParaRPr>
          </a:p>
        </p:txBody>
      </p:sp>
      <p:pic>
        <p:nvPicPr>
          <p:cNvPr id="141" name="Google Shape;141;p9"/>
          <p:cNvPicPr preferRelativeResize="0"/>
          <p:nvPr/>
        </p:nvPicPr>
        <p:blipFill rotWithShape="1">
          <a:blip r:embed="rId5">
            <a:alphaModFix/>
          </a:blip>
          <a:srcRect l="29527" t="19737" r="29632" b="66671"/>
          <a:stretch/>
        </p:blipFill>
        <p:spPr>
          <a:xfrm>
            <a:off x="3853092" y="6350425"/>
            <a:ext cx="16676227" cy="3121801"/>
          </a:xfrm>
          <a:prstGeom prst="rect">
            <a:avLst/>
          </a:prstGeom>
          <a:noFill/>
          <a:ln>
            <a:noFill/>
          </a:ln>
        </p:spPr>
      </p:pic>
      <p:pic>
        <p:nvPicPr>
          <p:cNvPr id="4" name="Zvok 3">
            <a:hlinkClick r:id="" action="ppaction://media"/>
            <a:extLst>
              <a:ext uri="{FF2B5EF4-FFF2-40B4-BE49-F238E27FC236}">
                <a16:creationId xmlns:a16="http://schemas.microsoft.com/office/drawing/2014/main" id="{7213EAFC-43F8-2042-4581-6B9543A6B0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019"/>
    </mc:Choice>
    <mc:Fallback xmlns="">
      <p:transition spd="slow" advTm="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p:nvPr/>
        </p:nvSpPr>
        <p:spPr>
          <a:xfrm>
            <a:off x="1113183" y="2273868"/>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ZGODOVINSKE RAZISKAVE</a:t>
            </a:r>
            <a:endParaRPr dirty="0">
              <a:solidFill>
                <a:srgbClr val="F08A47"/>
              </a:solidFill>
            </a:endParaRPr>
          </a:p>
        </p:txBody>
      </p:sp>
      <p:sp>
        <p:nvSpPr>
          <p:cNvPr id="147" name="Google Shape;147;p10"/>
          <p:cNvSpPr txBox="1"/>
          <p:nvPr/>
        </p:nvSpPr>
        <p:spPr>
          <a:xfrm>
            <a:off x="1113183" y="2678887"/>
            <a:ext cx="22144382" cy="312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Clr>
                <a:srgbClr val="4C4C4C"/>
              </a:buClr>
              <a:buSzPts val="700"/>
              <a:buFont typeface="Montserrat"/>
              <a:buNone/>
              <a:defRPr sz="4000" cap="all">
                <a:solidFill>
                  <a:srgbClr val="595959"/>
                </a:solidFill>
                <a:latin typeface="Montserrat"/>
              </a:defRPr>
            </a:lvl1pPr>
          </a:lstStyle>
          <a:p>
            <a:r>
              <a:rPr lang="sl" dirty="0">
                <a:sym typeface="Montserrat"/>
              </a:rPr>
              <a:t>Če izvajate zgodovinsko raziskavo ali raziskavo določene soseske, lahko podatke najdete in preučujete v knjižnicah, arhivih, muzejih. </a:t>
            </a:r>
            <a:br>
              <a:rPr lang="sl" dirty="0">
                <a:sym typeface="Montserrat"/>
              </a:rPr>
            </a:br>
            <a:r>
              <a:rPr lang="sl" dirty="0">
                <a:sym typeface="Montserrat"/>
              </a:rPr>
              <a:t>Pogled v preteklost je lahko zelo zanimiv …</a:t>
            </a:r>
            <a:endParaRPr dirty="0"/>
          </a:p>
        </p:txBody>
      </p:sp>
      <p:pic>
        <p:nvPicPr>
          <p:cNvPr id="148" name="Google Shape;148;p10"/>
          <p:cNvPicPr preferRelativeResize="0"/>
          <p:nvPr/>
        </p:nvPicPr>
        <p:blipFill rotWithShape="1">
          <a:blip r:embed="rId5">
            <a:alphaModFix/>
          </a:blip>
          <a:srcRect/>
          <a:stretch/>
        </p:blipFill>
        <p:spPr>
          <a:xfrm>
            <a:off x="6636300" y="6013125"/>
            <a:ext cx="11770574" cy="6340925"/>
          </a:xfrm>
          <a:prstGeom prst="rect">
            <a:avLst/>
          </a:prstGeom>
          <a:noFill/>
          <a:ln>
            <a:noFill/>
          </a:ln>
        </p:spPr>
      </p:pic>
      <p:pic>
        <p:nvPicPr>
          <p:cNvPr id="3" name="Zvok 2">
            <a:hlinkClick r:id="" action="ppaction://media"/>
            <a:extLst>
              <a:ext uri="{FF2B5EF4-FFF2-40B4-BE49-F238E27FC236}">
                <a16:creationId xmlns:a16="http://schemas.microsoft.com/office/drawing/2014/main" id="{8A502E3F-610D-35B7-1DE7-D842072EDF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978"/>
    </mc:Choice>
    <mc:Fallback xmlns="">
      <p:transition spd="slow" advTm="1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p:nvPr/>
        </p:nvSpPr>
        <p:spPr>
          <a:xfrm>
            <a:off x="1369306" y="4057037"/>
            <a:ext cx="19423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sng" strike="noStrike" cap="none" dirty="0">
                <a:solidFill>
                  <a:srgbClr val="F08A47"/>
                </a:solidFill>
                <a:latin typeface="Montserrat"/>
                <a:ea typeface="Montserrat"/>
                <a:cs typeface="Montserrat"/>
                <a:sym typeface="Montserrat"/>
              </a:rPr>
              <a:t>RAZISKAVE IN BLOGI</a:t>
            </a:r>
            <a:endParaRPr dirty="0">
              <a:solidFill>
                <a:srgbClr val="F08A47"/>
              </a:solidFill>
            </a:endParaRPr>
          </a:p>
        </p:txBody>
      </p:sp>
      <p:sp>
        <p:nvSpPr>
          <p:cNvPr id="154" name="Google Shape;154;p11"/>
          <p:cNvSpPr txBox="1"/>
          <p:nvPr/>
        </p:nvSpPr>
        <p:spPr>
          <a:xfrm>
            <a:off x="1369306" y="5297100"/>
            <a:ext cx="21643800" cy="312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15000"/>
              </a:lnSpc>
              <a:buClr>
                <a:srgbClr val="4C4C4C"/>
              </a:buClr>
              <a:buSzPts val="700"/>
              <a:buFont typeface="Montserrat"/>
              <a:buNone/>
              <a:defRPr sz="4000" cap="all">
                <a:solidFill>
                  <a:srgbClr val="595959"/>
                </a:solidFill>
                <a:latin typeface="Montserrat"/>
              </a:defRPr>
            </a:lvl1pPr>
          </a:lstStyle>
          <a:p>
            <a:r>
              <a:rPr lang="sl" dirty="0">
                <a:sym typeface="Montserrat"/>
              </a:rPr>
              <a:t>Na splošno so blogi, forumi in revije (spletne in druge) dober vir neuradnih in alternativnih informacij, kar je koristno za zbiranje podrobnih podatkov, ki jih uradni dokumenti ali tradicionalne publikacije običajno ne vsebujejo.</a:t>
            </a:r>
            <a:endParaRPr dirty="0"/>
          </a:p>
        </p:txBody>
      </p:sp>
      <p:pic>
        <p:nvPicPr>
          <p:cNvPr id="3" name="Zvok 2">
            <a:hlinkClick r:id="" action="ppaction://media"/>
            <a:extLst>
              <a:ext uri="{FF2B5EF4-FFF2-40B4-BE49-F238E27FC236}">
                <a16:creationId xmlns:a16="http://schemas.microsoft.com/office/drawing/2014/main" id="{5F50F525-328A-67FD-393E-333493E5A4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772"/>
    </mc:Choice>
    <mc:Fallback xmlns="">
      <p:transition spd="slow" advTm="2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1561</TotalTime>
  <Words>886</Words>
  <Application>Microsoft Office PowerPoint</Application>
  <PresentationFormat>Po meri</PresentationFormat>
  <Paragraphs>51</Paragraphs>
  <Slides>15</Slides>
  <Notes>15</Notes>
  <HiddenSlides>0</HiddenSlides>
  <MMClips>15</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15</vt:i4>
      </vt:variant>
    </vt:vector>
  </HeadingPairs>
  <TitlesOfParts>
    <vt:vector size="20" baseType="lpstr">
      <vt:lpstr>Verdana</vt:lpstr>
      <vt:lpstr>Calibri</vt:lpstr>
      <vt:lpstr>Montserrat</vt:lpstr>
      <vt:lpstr>Arial</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Beti Blagus</dc:creator>
  <cp:lastModifiedBy>Beti Blagus</cp:lastModifiedBy>
  <cp:revision>11</cp:revision>
  <dcterms:modified xsi:type="dcterms:W3CDTF">2023-10-04T10:46:38Z</dcterms:modified>
</cp:coreProperties>
</file>