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85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</p:sldIdLst>
  <p:sldSz cx="24382413" cy="13716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-18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xQzn/LxW0RPePGVcpB72bNdn5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08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Verdana"/>
              <a:buNone/>
              <a:defRPr sz="56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euodp/en/hom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ata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srs.si/Pis.web/pregledPredpisa?id=ZAKO33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-79527"/>
            <a:ext cx="24538153" cy="1379552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78933" y="9764817"/>
            <a:ext cx="22182600" cy="15087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E7E6E6">
                <a:alpha val="74509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INFORMACIJE JAVNEGA ZNAČAJA</a:t>
            </a:r>
            <a:endParaRPr lang="en-GB" sz="8000" dirty="0"/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13" y="3552825"/>
            <a:ext cx="150780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/>
        </p:nvSpPr>
        <p:spPr>
          <a:xfrm>
            <a:off x="962867" y="4997667"/>
            <a:ext cx="9882708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40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ADMINISTRATIVNI PODATKI</a:t>
            </a:r>
            <a:br>
              <a:rPr lang="en" sz="40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14350764" y="4997667"/>
            <a:ext cx="7340825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40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STATISTIČNI PODATKI</a:t>
            </a:r>
            <a:br>
              <a:rPr lang="en" sz="40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32728" y="6366669"/>
            <a:ext cx="5376899" cy="32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6DE153-7BAC-C689-8912-F72840DE1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56" y="6181788"/>
            <a:ext cx="6290930" cy="352292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E8DB2AA-8C21-75D2-83BD-C1CAD7C40D04}"/>
              </a:ext>
            </a:extLst>
          </p:cNvPr>
          <p:cNvSpPr txBox="1"/>
          <p:nvPr/>
        </p:nvSpPr>
        <p:spPr>
          <a:xfrm>
            <a:off x="5904221" y="2902315"/>
            <a:ext cx="12192000" cy="58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l-SI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Podatki so lahko:</a:t>
            </a:r>
            <a:endParaRPr lang="sl-SI" sz="4000" cap="all" dirty="0">
              <a:latin typeface="Montserrat" panose="00000500000000000000" pitchFamily="2" charset="0"/>
            </a:endParaRP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9596A74F-B094-AFBE-420A-BB6F6F1575DE}"/>
              </a:ext>
            </a:extLst>
          </p:cNvPr>
          <p:cNvCxnSpPr/>
          <p:nvPr/>
        </p:nvCxnSpPr>
        <p:spPr>
          <a:xfrm flipH="1">
            <a:off x="7861300" y="3670300"/>
            <a:ext cx="208280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27547917-3D6A-1B04-C957-F09B0E896579}"/>
              </a:ext>
            </a:extLst>
          </p:cNvPr>
          <p:cNvCxnSpPr>
            <a:cxnSpLocks/>
          </p:cNvCxnSpPr>
          <p:nvPr/>
        </p:nvCxnSpPr>
        <p:spPr>
          <a:xfrm>
            <a:off x="13487400" y="3609206"/>
            <a:ext cx="2184400" cy="107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/>
        </p:nvSpPr>
        <p:spPr>
          <a:xfrm>
            <a:off x="1674156" y="4103613"/>
            <a:ext cx="21249344" cy="57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1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Administrativni</a:t>
            </a:r>
            <a:r>
              <a:rPr lang="en-GB" sz="4000" b="1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1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podatki</a:t>
            </a:r>
            <a:endParaRPr lang="en-GB" sz="4000" b="1" cap="all" dirty="0">
              <a:latin typeface="Montserrat" panose="00000500000000000000" pitchFamily="2" charset="0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prikazujejo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stanje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,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zbirajo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in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upravljajo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pa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jih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javni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uradi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za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izvajanje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storitev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. </a:t>
            </a:r>
            <a:b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b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Namenjeni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so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na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primer za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javne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evidence,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zemljiško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knjigo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ali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finančne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4000" b="0" i="0" u="none" strike="noStrike" cap="all" dirty="0" err="1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izkaze</a:t>
            </a:r>
            <a:r>
              <a:rPr lang="en-GB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.</a:t>
            </a:r>
            <a:br>
              <a:rPr lang="en-GB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GB"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A5544-BA61-C385-1BCC-C7801FD7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5942">
            <a:off x="12688104" y="7893747"/>
            <a:ext cx="5897589" cy="3320359"/>
          </a:xfrm>
          <a:prstGeom prst="rect">
            <a:avLst/>
          </a:prstGeom>
        </p:spPr>
      </p:pic>
      <p:pic>
        <p:nvPicPr>
          <p:cNvPr id="4" name="Slika 3" descr="Slika, ki vsebuje besede besedilo, knjiga, pisarniški material, vezanje&#10;&#10;Opis je samodejno ustvarjen">
            <a:extLst>
              <a:ext uri="{FF2B5EF4-FFF2-40B4-BE49-F238E27FC236}">
                <a16:creationId xmlns:a16="http://schemas.microsoft.com/office/drawing/2014/main" id="{97563BF3-0D1D-E68E-499C-522AF003D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8241616"/>
            <a:ext cx="5842655" cy="40977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/>
        </p:nvSpPr>
        <p:spPr>
          <a:xfrm>
            <a:off x="3527200" y="2871725"/>
            <a:ext cx="16114200" cy="8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Statistični podatki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izvirajo iz popisov, anket in obdelave </a:t>
            </a:r>
            <a:r>
              <a:rPr lang="en" sz="4000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administrativnih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podatkov.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Obdelava se izvaja na vzorcu ali populaciji preučevanih subjektov/posameznikov. Zbiranje, obdelava in analiza potekajo v skladu z natančno metodologijo za zagotavljanje kakovosti rezultatov.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9550" y="7092050"/>
            <a:ext cx="8328350" cy="51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/>
        </p:nvSpPr>
        <p:spPr>
          <a:xfrm>
            <a:off x="4057900" y="6148950"/>
            <a:ext cx="16266601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LOV NA PODATKE!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C8B19B21-C8FA-B7A9-DF33-BB6C25ED62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964" y="4223659"/>
            <a:ext cx="19579536" cy="10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6;g27aa896d867_0_19">
            <a:extLst>
              <a:ext uri="{FF2B5EF4-FFF2-40B4-BE49-F238E27FC236}">
                <a16:creationId xmlns:a16="http://schemas.microsoft.com/office/drawing/2014/main" id="{D03265D3-A69D-061B-B148-09819E1B2A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864" y="7830459"/>
            <a:ext cx="21509936" cy="10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/>
        </p:nvSpPr>
        <p:spPr>
          <a:xfrm>
            <a:off x="2407131" y="5057900"/>
            <a:ext cx="9784075" cy="6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Kje začnemo iskati?</a:t>
            </a:r>
            <a:endParaRPr sz="4000" cap="all" dirty="0">
              <a:latin typeface="Montserrat" panose="00000500000000000000" pitchFamily="2" charset="0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br>
              <a:rPr lang="en" sz="4000" b="1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Najprej na spletnih straneh javne uprave …</a:t>
            </a:r>
            <a:endParaRPr sz="4000" cap="all" dirty="0">
              <a:latin typeface="Montserrat" panose="00000500000000000000" pitchFamily="2" charset="0"/>
            </a:endParaRP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3426EC25-0DE2-BC57-7F90-3B5D24B4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68" y="4211554"/>
            <a:ext cx="9401103" cy="61791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/>
        </p:nvSpPr>
        <p:spPr>
          <a:xfrm>
            <a:off x="3762750" y="5605050"/>
            <a:ext cx="16270200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Če želite opredeliti vir, morate vedeti:</a:t>
            </a:r>
            <a:endParaRPr lang="sl-SI"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sl-SI"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lvl="0" indent="-571500">
              <a:lnSpc>
                <a:spcPct val="80000"/>
              </a:lnSpc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4000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kako deluje javna uprava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sl-SI"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lvl="0" indent="-571500">
              <a:lnSpc>
                <a:spcPct val="80000"/>
              </a:lnSpc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000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kakšne so naloge določenega organa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 cap="al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/>
        </p:nvSpPr>
        <p:spPr>
          <a:xfrm>
            <a:off x="2657850" y="3331725"/>
            <a:ext cx="197814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 in če ne najdemo podatkov, ki jih iščemo?</a:t>
            </a:r>
            <a:endParaRPr cap="all" dirty="0"/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3379" y="4564411"/>
            <a:ext cx="5070350" cy="4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2657850" y="9925050"/>
            <a:ext cx="197814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56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Poiščite druge možnosti</a:t>
            </a:r>
            <a:endParaRPr cap="all" dirty="0"/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56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																				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/>
        </p:nvSpPr>
        <p:spPr>
          <a:xfrm>
            <a:off x="10457725" y="3043475"/>
            <a:ext cx="12341400" cy="6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750"/>
              <a:buFont typeface="Montserrat"/>
              <a:buNone/>
            </a:pPr>
            <a:r>
              <a:rPr lang="en" sz="6000" b="1" i="0" u="sng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PRIMER 1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sl-SI"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Podatkov ni mogoče najti na spletnem mestu pristojnega urada …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preverite, ali je to urad, ki ustvarja podatke</a:t>
            </a:r>
            <a:endParaRPr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700"/>
              <a:buFont typeface="Wingdings" panose="05000000000000000000" pitchFamily="2" charset="2"/>
              <a:buChar char="§"/>
            </a:pP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poiščite podrobnosti na …</a:t>
            </a:r>
            <a:endParaRPr dirty="0"/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925" y="3043475"/>
            <a:ext cx="6359850" cy="94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/>
        </p:nvSpPr>
        <p:spPr>
          <a:xfrm>
            <a:off x="2039800" y="3520700"/>
            <a:ext cx="20302800" cy="7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000" b="0" i="0" u="none" strike="noStrike" cap="al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Poiščite alternativni vir podatkov.</a:t>
            </a:r>
            <a:endParaRPr sz="4000" cap="all" dirty="0"/>
          </a:p>
          <a:p>
            <a:pPr marL="9906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endParaRPr sz="4000" b="0" i="0" u="none" strike="noStrike" cap="all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000" b="0" i="0" u="none" strike="noStrike" cap="al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Poskusite narediti primerjalno (mednarodno) analizo tem, ki vas zanimajo, na primer tako, da si ogledate: </a:t>
            </a:r>
            <a:r>
              <a:rPr lang="en" sz="4000" b="0" i="0" u="sng" strike="noStrike" cap="all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https://data.europa.eu/sl</a:t>
            </a:r>
            <a:r>
              <a:rPr lang="en" sz="4000" b="0" i="0" u="none" strike="noStrike" cap="al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ali celo </a:t>
            </a:r>
            <a:r>
              <a:rPr lang="en" sz="4000" b="0" i="0" u="sng" strike="noStrike" cap="all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http://www.data.gov.</a:t>
            </a:r>
            <a:r>
              <a:rPr lang="en" sz="4000" b="0" i="0" u="none" strike="noStrike" cap="all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000" cap="all" dirty="0"/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1100"/>
              <a:buFont typeface="Wingdings" panose="05000000000000000000" pitchFamily="2" charset="2"/>
              <a:buChar char="§"/>
            </a:pPr>
            <a:endParaRPr sz="4000" b="0" i="0" u="none" strike="noStrike" cap="all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A47"/>
              </a:buClr>
              <a:buSzPts val="4800"/>
              <a:buFont typeface="Wingdings" panose="05000000000000000000" pitchFamily="2" charset="2"/>
              <a:buChar char="§"/>
            </a:pPr>
            <a:r>
              <a:rPr lang="en" sz="4000" b="0" i="0" u="none" strike="noStrike" cap="all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Uporabite iskalnik (npr. Google) in vnesite ključne besede izbrane teme (npr. »promet« ali »okolje«) ter »podatki« ali »odprti podatki«.</a:t>
            </a:r>
            <a:endParaRPr sz="4000" cap="al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4000" b="1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LOV NA PODATKE!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10457725" y="3660900"/>
            <a:ext cx="12341400" cy="6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sng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PRIMER 2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sl-SI"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Našel sem informacijo,</a:t>
            </a:r>
            <a:b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vendar se ne zdi popolna</a:t>
            </a:r>
            <a:b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Obstaja možnost, da zahtevane podatke ustvari več subjektov in jih je mogoče najti na različnih mestih.</a:t>
            </a:r>
            <a:endParaRPr sz="4000" cap="all" dirty="0"/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425" y="2799575"/>
            <a:ext cx="5051600" cy="97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057905" y="5544000"/>
            <a:ext cx="16266601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KAKO SE OBJAVLJAJO INFORMACIJE JAVNEGA ZAČAJA</a:t>
            </a:r>
            <a:r>
              <a:rPr lang="sl-SI" sz="8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AC27EBDD-C216-7910-29CE-2419564EA7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964" y="4223659"/>
            <a:ext cx="19579536" cy="10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6;g27aa896d867_0_19">
            <a:extLst>
              <a:ext uri="{FF2B5EF4-FFF2-40B4-BE49-F238E27FC236}">
                <a16:creationId xmlns:a16="http://schemas.microsoft.com/office/drawing/2014/main" id="{7BD14EAB-3A87-EADD-8682-9D49AAFFA3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964" y="8262259"/>
            <a:ext cx="20905686" cy="10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300" y="5314750"/>
            <a:ext cx="12115799" cy="72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93B264F3-3062-6F64-240A-AEA05F819480}"/>
              </a:ext>
            </a:extLst>
          </p:cNvPr>
          <p:cNvSpPr/>
          <p:nvPr/>
        </p:nvSpPr>
        <p:spPr>
          <a:xfrm>
            <a:off x="8940800" y="8826300"/>
            <a:ext cx="2133600" cy="1181300"/>
          </a:xfrm>
          <a:prstGeom prst="roundRect">
            <a:avLst/>
          </a:prstGeom>
          <a:solidFill>
            <a:srgbClr val="F08A4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b="1" dirty="0">
                <a:latin typeface="Montserrat" panose="00000500000000000000" pitchFamily="2" charset="0"/>
              </a:rPr>
              <a:t>Krajevna Skupnost</a:t>
            </a:r>
            <a:endParaRPr lang="en-SI" sz="1800" b="1" dirty="0">
              <a:latin typeface="Montserrat" panose="00000500000000000000" pitchFamily="2" charset="0"/>
            </a:endParaRP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B628C448-4113-8725-482E-6C76D4547B39}"/>
              </a:ext>
            </a:extLst>
          </p:cNvPr>
          <p:cNvSpPr/>
          <p:nvPr/>
        </p:nvSpPr>
        <p:spPr>
          <a:xfrm>
            <a:off x="6743700" y="7737508"/>
            <a:ext cx="2844800" cy="1447800"/>
          </a:xfrm>
          <a:prstGeom prst="roundRect">
            <a:avLst/>
          </a:prstGeom>
          <a:solidFill>
            <a:srgbClr val="F08A4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Montserrat" panose="00000500000000000000" pitchFamily="2" charset="0"/>
              </a:rPr>
              <a:t>Občina</a:t>
            </a:r>
            <a:endParaRPr lang="en-SI" sz="2800" b="1" dirty="0">
              <a:latin typeface="Montserrat" panose="00000500000000000000" pitchFamily="2" charset="0"/>
            </a:endParaRPr>
          </a:p>
        </p:txBody>
      </p:sp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86B3B3DD-E3FC-7CCA-DD5F-5989AA22D657}"/>
              </a:ext>
            </a:extLst>
          </p:cNvPr>
          <p:cNvSpPr/>
          <p:nvPr/>
        </p:nvSpPr>
        <p:spPr>
          <a:xfrm>
            <a:off x="7823200" y="6667500"/>
            <a:ext cx="2628900" cy="1320800"/>
          </a:xfrm>
          <a:prstGeom prst="roundRect">
            <a:avLst/>
          </a:prstGeom>
          <a:solidFill>
            <a:srgbClr val="F08A4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Montserrat" panose="00000500000000000000" pitchFamily="2" charset="0"/>
              </a:rPr>
              <a:t>Regija</a:t>
            </a:r>
            <a:endParaRPr lang="en-SI" sz="2800" b="1" dirty="0">
              <a:latin typeface="Montserrat" panose="00000500000000000000" pitchFamily="2" charset="0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5134985" y="2646142"/>
            <a:ext cx="14951439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Rekonstruirajte verigo informacij, da boste spoznali vire podatkov.</a:t>
            </a:r>
            <a:endParaRPr sz="4000" cap="all" dirty="0"/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C42D51AD-DEAA-8ADD-3277-A69F9880D2F6}"/>
              </a:ext>
            </a:extLst>
          </p:cNvPr>
          <p:cNvSpPr/>
          <p:nvPr/>
        </p:nvSpPr>
        <p:spPr>
          <a:xfrm>
            <a:off x="6362700" y="5470492"/>
            <a:ext cx="3619500" cy="1574800"/>
          </a:xfrm>
          <a:prstGeom prst="roundRect">
            <a:avLst/>
          </a:prstGeom>
          <a:solidFill>
            <a:srgbClr val="F08A4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Montserrat" panose="00000500000000000000" pitchFamily="2" charset="0"/>
              </a:rPr>
              <a:t>Ministrstvo</a:t>
            </a:r>
            <a:endParaRPr lang="en-SI" sz="2800" b="1" dirty="0">
              <a:latin typeface="Montserrat" panose="00000500000000000000" pitchFamily="2" charset="0"/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34D90C65-27EC-C332-E6EE-DF51445A6160}"/>
              </a:ext>
            </a:extLst>
          </p:cNvPr>
          <p:cNvSpPr/>
          <p:nvPr/>
        </p:nvSpPr>
        <p:spPr>
          <a:xfrm>
            <a:off x="13004800" y="11069858"/>
            <a:ext cx="2489200" cy="1325342"/>
          </a:xfrm>
          <a:prstGeom prst="roundRect">
            <a:avLst/>
          </a:prstGeom>
          <a:solidFill>
            <a:srgbClr val="F08A4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Montserrat" panose="00000500000000000000" pitchFamily="2" charset="0"/>
              </a:rPr>
              <a:t>oblast</a:t>
            </a:r>
            <a:endParaRPr lang="en-SI" sz="2800" b="1" dirty="0">
              <a:latin typeface="Montserrat" panose="00000500000000000000" pitchFamily="2" charset="0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7E87A575-2708-789C-E87A-A157F5C2D9FC}"/>
              </a:ext>
            </a:extLst>
          </p:cNvPr>
          <p:cNvSpPr/>
          <p:nvPr/>
        </p:nvSpPr>
        <p:spPr>
          <a:xfrm>
            <a:off x="15646400" y="9552008"/>
            <a:ext cx="2324100" cy="1331892"/>
          </a:xfrm>
          <a:prstGeom prst="roundRect">
            <a:avLst/>
          </a:prstGeom>
          <a:solidFill>
            <a:srgbClr val="F08A4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Montserrat" panose="00000500000000000000" pitchFamily="2" charset="0"/>
              </a:rPr>
              <a:t>agencije</a:t>
            </a:r>
            <a:endParaRPr lang="en-SI" sz="2800" b="1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/>
          <p:nvPr/>
        </p:nvSpPr>
        <p:spPr>
          <a:xfrm>
            <a:off x="8668525" y="3688788"/>
            <a:ext cx="14813400" cy="7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sng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PRIMER 3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Podatki niso objavljeni na spletu </a:t>
            </a:r>
            <a:b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ali niso posodobljeni</a:t>
            </a:r>
            <a:b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Podatkov ne objavljajo ali posodabljajo vsi uradi, iz različnih razlogov – od nedejavnosti do stroškov digitalizacije ali predstavitve informacij.</a:t>
            </a:r>
            <a:endParaRPr sz="4000" cap="all" dirty="0"/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636" y="2301025"/>
            <a:ext cx="3991900" cy="1002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/>
        </p:nvSpPr>
        <p:spPr>
          <a:xfrm>
            <a:off x="1999575" y="4549200"/>
            <a:ext cx="155541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Če javna uprava ni objavila informacij, lahko oseba zahteva objavo informacij, ki jih išče. </a:t>
            </a:r>
            <a:endParaRPr sz="4000" cap="all" dirty="0"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b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Pokličite urade, morda bo delovalo!</a:t>
            </a:r>
            <a:endParaRPr sz="4000" cap="all" dirty="0">
              <a:latin typeface="Montserrat" panose="00000500000000000000" pitchFamily="2" charset="0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3675" y="4709705"/>
            <a:ext cx="4830850" cy="702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4057900" y="6148950"/>
            <a:ext cx="16266601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PRAKTIČEN NASVET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Google Shape;156;g27aa896d867_0_19">
            <a:extLst>
              <a:ext uri="{FF2B5EF4-FFF2-40B4-BE49-F238E27FC236}">
                <a16:creationId xmlns:a16="http://schemas.microsoft.com/office/drawing/2014/main" id="{B67D252B-F4A6-4B58-754D-B17D8F6187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864" y="7830459"/>
            <a:ext cx="21509936" cy="10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6;g27aa896d867_0_19">
            <a:extLst>
              <a:ext uri="{FF2B5EF4-FFF2-40B4-BE49-F238E27FC236}">
                <a16:creationId xmlns:a16="http://schemas.microsoft.com/office/drawing/2014/main" id="{88A78EEF-DFBD-74F5-826B-B7D26D4D73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864" y="4134759"/>
            <a:ext cx="20519336" cy="10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/>
        </p:nvSpPr>
        <p:spPr>
          <a:xfrm>
            <a:off x="4387425" y="3688800"/>
            <a:ext cx="9822300" cy="7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Običajno velja, da ukrepe, ki se nanašajo na </a:t>
            </a:r>
            <a:r>
              <a:rPr lang="en" sz="4000" b="0" i="0" u="sng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celotno državno ozemlje</a:t>
            </a: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ali </a:t>
            </a:r>
            <a:r>
              <a:rPr lang="en" sz="4000" b="0" i="0" u="sng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daljše obdobje</a:t>
            </a: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(dolgoročno načrtovanje), najdete na spletnem mestu državne uprave.</a:t>
            </a:r>
            <a:endParaRPr sz="4000" cap="all" dirty="0">
              <a:latin typeface="Montserrat" panose="00000500000000000000" pitchFamily="2" charset="0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856675" y="3688800"/>
            <a:ext cx="1982100" cy="1982100"/>
          </a:xfrm>
          <a:prstGeom prst="rect">
            <a:avLst/>
          </a:prstGeom>
          <a:solidFill>
            <a:srgbClr val="439E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</a:pPr>
            <a:r>
              <a:rPr lang="en" sz="5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pic>
        <p:nvPicPr>
          <p:cNvPr id="4" name="Slika 3" descr="Slika, ki vsebuje besede zemljevid, besedilo&#10;&#10;Opis je samodejno ustvarjen">
            <a:extLst>
              <a:ext uri="{FF2B5EF4-FFF2-40B4-BE49-F238E27FC236}">
                <a16:creationId xmlns:a16="http://schemas.microsoft.com/office/drawing/2014/main" id="{5C4F8B28-F86A-77A3-1F95-6922FC03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306" y="4852987"/>
            <a:ext cx="12954000" cy="72866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/>
        </p:nvSpPr>
        <p:spPr>
          <a:xfrm>
            <a:off x="4387424" y="3688800"/>
            <a:ext cx="9938175" cy="5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Ne zadovoljite se prehitro! </a:t>
            </a:r>
            <a:endParaRPr sz="4000" cap="all" dirty="0"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000" b="0" i="0" u="none" strike="noStrike" cap="all" dirty="0">
              <a:solidFill>
                <a:srgbClr val="43434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Primerjajte informacije in uporabljajte raznovrstne vire: vaša raziskava mora biti bogata in umeščena v kontekst.</a:t>
            </a:r>
            <a:endParaRPr sz="4000" cap="all" dirty="0">
              <a:latin typeface="Montserrat" panose="00000500000000000000" pitchFamily="2" charset="0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1856675" y="3688800"/>
            <a:ext cx="1982100" cy="1982100"/>
          </a:xfrm>
          <a:prstGeom prst="rect">
            <a:avLst/>
          </a:prstGeom>
          <a:solidFill>
            <a:srgbClr val="439E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</a:pPr>
            <a:r>
              <a:rPr lang="en" sz="5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/>
        </p:nvSpPr>
        <p:spPr>
          <a:xfrm>
            <a:off x="4387425" y="3688800"/>
            <a:ext cx="18408600" cy="6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Bodite pozorni na </a:t>
            </a:r>
            <a:r>
              <a:rPr lang="en" sz="4000" b="0" i="0" u="sng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kakovost vira</a:t>
            </a: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: vedno preverite, ali so viri zanesljivi. Podatki ne prihajajo vedno samo iz javnih virov. Zlasti kadar podatke pridobite od zasebnih subjektov, preverite njihovo popolnost in točnost.</a:t>
            </a:r>
            <a:endParaRPr sz="4000" cap="all" dirty="0"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Nazadnje … </a:t>
            </a:r>
            <a:r>
              <a:rPr lang="en" sz="4000" b="1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svoje vire vedno navedite!</a:t>
            </a:r>
            <a:br>
              <a:rPr lang="en" sz="4000" b="0" i="0" u="none" strike="noStrike" cap="all" dirty="0">
                <a:solidFill>
                  <a:srgbClr val="43434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endParaRPr sz="4000" b="0" i="0" u="none" strike="noStrike" cap="all" dirty="0">
              <a:solidFill>
                <a:srgbClr val="43434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1856675" y="3688800"/>
            <a:ext cx="1982100" cy="1982100"/>
          </a:xfrm>
          <a:prstGeom prst="rect">
            <a:avLst/>
          </a:prstGeom>
          <a:solidFill>
            <a:srgbClr val="439E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</a:pPr>
            <a:r>
              <a:rPr lang="en" sz="5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4700" y="7150275"/>
            <a:ext cx="5451625" cy="54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-79527"/>
            <a:ext cx="24538153" cy="13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13" y="3552825"/>
            <a:ext cx="150780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0200" y="11720350"/>
            <a:ext cx="9705001" cy="13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745825" y="3196750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PODATKI JAVNE UPRAVE</a:t>
            </a:r>
            <a:endParaRPr dirty="0">
              <a:solidFill>
                <a:srgbClr val="F08A47"/>
              </a:solidFill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164763" y="5176816"/>
            <a:ext cx="17971200" cy="1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Javna uprava pri organiziranju in izvajanju javnih storitev zbira in upravlja veliko podatkov, dokumentov in informacij.</a:t>
            </a:r>
            <a:endParaRPr sz="4000" cap="all" dirty="0"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t="47121" b="8178"/>
          <a:stretch/>
        </p:blipFill>
        <p:spPr>
          <a:xfrm>
            <a:off x="2324100" y="6858000"/>
            <a:ext cx="17254042" cy="564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B40A428B-8C97-50D6-7E45-91E350B760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464" y="3481479"/>
            <a:ext cx="20905686" cy="10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703700" y="2954513"/>
            <a:ext cx="14942700" cy="8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Od podatkov na lističih na oglasnih deskah …</a:t>
            </a:r>
            <a:endParaRPr sz="4000" cap="all" dirty="0"/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t="5573" b="42867"/>
          <a:stretch/>
        </p:blipFill>
        <p:spPr>
          <a:xfrm rot="21235582">
            <a:off x="3429684" y="6709498"/>
            <a:ext cx="8966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6">
            <a:extLst>
              <a:ext uri="{FF2B5EF4-FFF2-40B4-BE49-F238E27FC236}">
                <a16:creationId xmlns:a16="http://schemas.microsoft.com/office/drawing/2014/main" id="{967D0A6E-4EC2-E234-C705-5CC3BE1A7211}"/>
              </a:ext>
            </a:extLst>
          </p:cNvPr>
          <p:cNvSpPr txBox="1"/>
          <p:nvPr/>
        </p:nvSpPr>
        <p:spPr>
          <a:xfrm>
            <a:off x="6284574" y="4245600"/>
            <a:ext cx="18429625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 do podatkov, objavljenih na spletnih mestih javnih subjektov, ki podatke ustvarjajo</a:t>
            </a:r>
            <a:r>
              <a:rPr lang="sl-SI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117;p6">
            <a:extLst>
              <a:ext uri="{FF2B5EF4-FFF2-40B4-BE49-F238E27FC236}">
                <a16:creationId xmlns:a16="http://schemas.microsoft.com/office/drawing/2014/main" id="{E943568D-990B-56F6-D476-918B3C6320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599" y="6167310"/>
            <a:ext cx="7265951" cy="60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1602278" y="3735468"/>
            <a:ext cx="20920967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cap="all" dirty="0">
                <a:solidFill>
                  <a:srgbClr val="595959"/>
                </a:solidFill>
                <a:latin typeface="Montserrat"/>
                <a:sym typeface="Montserrat"/>
              </a:rPr>
              <a:t>Pomembno načelo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lang="sl-SI"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Podatki javne uprave so </a:t>
            </a: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javni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, razen če zanje velja posebna </a:t>
            </a: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izjema</a:t>
            </a:r>
            <a:r>
              <a:rPr lang="sl-SI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(npr. tajnost, zasebnost)</a:t>
            </a: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 b="1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525" y="8096138"/>
            <a:ext cx="6939550" cy="389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6508" y="7905635"/>
            <a:ext cx="4429787" cy="38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9038" y="7905640"/>
            <a:ext cx="3896840" cy="38968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7"/>
          <p:cNvCxnSpPr>
            <a:cxnSpLocks/>
          </p:cNvCxnSpPr>
          <p:nvPr/>
        </p:nvCxnSpPr>
        <p:spPr>
          <a:xfrm flipH="1">
            <a:off x="6588312" y="5704266"/>
            <a:ext cx="6361768" cy="205666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8" name="Google Shape;128;p7"/>
          <p:cNvCxnSpPr>
            <a:cxnSpLocks/>
          </p:cNvCxnSpPr>
          <p:nvPr/>
        </p:nvCxnSpPr>
        <p:spPr>
          <a:xfrm>
            <a:off x="12950080" y="5295900"/>
            <a:ext cx="87548" cy="2160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9" name="Google Shape;129;p7"/>
          <p:cNvCxnSpPr>
            <a:cxnSpLocks/>
          </p:cNvCxnSpPr>
          <p:nvPr/>
        </p:nvCxnSpPr>
        <p:spPr>
          <a:xfrm>
            <a:off x="12950080" y="5704266"/>
            <a:ext cx="5753015" cy="220136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1783100" y="5513450"/>
            <a:ext cx="136062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Vsi državljani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imajo pravico do dostopa do informacij javnega značaja. 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To pravico ureja </a:t>
            </a:r>
            <a:r>
              <a:rPr lang="en" sz="4000" b="1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zakon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80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sl-SI" sz="480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Zakon o dostopu do informacij javnega značaja (ZDIJZ)</a:t>
            </a:r>
            <a:r>
              <a:rPr lang="en" sz="480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dirty="0"/>
          </a:p>
        </p:txBody>
      </p:sp>
      <p:pic>
        <p:nvPicPr>
          <p:cNvPr id="136" name="Google Shape;136;p8" descr="https://farm4.staticflickr.com/3269/3285952133_0937b6bbaf_o_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24597" y="2278889"/>
            <a:ext cx="6784875" cy="101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/>
        </p:nvSpPr>
        <p:spPr>
          <a:xfrm>
            <a:off x="4057900" y="5544000"/>
            <a:ext cx="16266601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8000" b="1" i="0" u="none" strike="noStrike" cap="none" dirty="0">
                <a:solidFill>
                  <a:srgbClr val="F08A47"/>
                </a:solidFill>
                <a:latin typeface="Montserrat"/>
                <a:ea typeface="Montserrat"/>
                <a:cs typeface="Montserrat"/>
                <a:sym typeface="Montserrat"/>
              </a:rPr>
              <a:t>V KAKŠNI OBLIKI NAJDEMO PODATKE?</a:t>
            </a:r>
            <a:endParaRPr dirty="0">
              <a:solidFill>
                <a:srgbClr val="F08A47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Google Shape;156;g27aa896d867_0_19">
            <a:extLst>
              <a:ext uri="{FF2B5EF4-FFF2-40B4-BE49-F238E27FC236}">
                <a16:creationId xmlns:a16="http://schemas.microsoft.com/office/drawing/2014/main" id="{FB0AB083-4EF5-C401-C628-27461C017F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964" y="4160159"/>
            <a:ext cx="19579536" cy="104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6;g27aa896d867_0_19">
            <a:extLst>
              <a:ext uri="{FF2B5EF4-FFF2-40B4-BE49-F238E27FC236}">
                <a16:creationId xmlns:a16="http://schemas.microsoft.com/office/drawing/2014/main" id="{036AB11C-BCFA-3470-5145-1A7BFC7438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964" y="7399995"/>
            <a:ext cx="21967136" cy="104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/>
        </p:nvSpPr>
        <p:spPr>
          <a:xfrm>
            <a:off x="5520267" y="3006700"/>
            <a:ext cx="13123333" cy="3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Podatki so lahko:</a:t>
            </a:r>
            <a:endParaRPr sz="4000" cap="all"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000" b="0" i="0" u="none" strike="noStrike" cap="all" dirty="0">
              <a:solidFill>
                <a:srgbClr val="4C4C4C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→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" sz="4000" b="1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nestrukturirani</a:t>
            </a:r>
            <a:r>
              <a:rPr lang="en" sz="4000" b="0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(opisno besedilo)</a:t>
            </a:r>
            <a:endParaRPr sz="4000" cap="all" dirty="0">
              <a:latin typeface="Montserrat" panose="00000500000000000000" pitchFamily="2" charset="0"/>
            </a:endParaRPr>
          </a:p>
          <a:p>
            <a:pPr marL="4572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1" i="0" u="none" strike="noStrike" cap="all" dirty="0">
                <a:solidFill>
                  <a:srgbClr val="4C4C4C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→ datoteke s strukturiranimi podatki</a:t>
            </a:r>
            <a:endParaRPr sz="4000" b="1" cap="all" dirty="0">
              <a:latin typeface="Montserrat" panose="00000500000000000000" pitchFamily="2" charset="0"/>
            </a:endParaRPr>
          </a:p>
        </p:txBody>
      </p:sp>
      <p:pic>
        <p:nvPicPr>
          <p:cNvPr id="3" name="Slika 2" descr="Slika, ki vsebuje besede barvitost, otroška umetnost, umetnost&#10;&#10;Opis je samodejno ustvarjen">
            <a:extLst>
              <a:ext uri="{FF2B5EF4-FFF2-40B4-BE49-F238E27FC236}">
                <a16:creationId xmlns:a16="http://schemas.microsoft.com/office/drawing/2014/main" id="{95DD7CE2-D225-F552-76D3-EB5734166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40" y="5942904"/>
            <a:ext cx="12455260" cy="5741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2359150" y="5176750"/>
            <a:ext cx="80649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Strukturirani in nestrukturirani podatki se lahko včasih pojavijo v istem dokumentu.</a:t>
            </a:r>
            <a:br>
              <a:rPr lang="en" sz="4000" b="0" i="0" u="none" strike="noStrike" cap="all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 b="0" i="0" u="none" strike="noStrike" cap="all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5550" y="3625375"/>
            <a:ext cx="11786276" cy="8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B97F6A6B-FD64-5813-CF57-4F8BA0012798}"/>
              </a:ext>
            </a:extLst>
          </p:cNvPr>
          <p:cNvSpPr/>
          <p:nvPr/>
        </p:nvSpPr>
        <p:spPr>
          <a:xfrm>
            <a:off x="10595550" y="3625375"/>
            <a:ext cx="3056950" cy="1327625"/>
          </a:xfrm>
          <a:prstGeom prst="rect">
            <a:avLst/>
          </a:prstGeom>
          <a:solidFill>
            <a:srgbClr val="FCFCFC"/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rgbClr val="F08A47"/>
                </a:solidFill>
                <a:latin typeface="Montserrat" panose="00000500000000000000" pitchFamily="2" charset="0"/>
              </a:rPr>
              <a:t>Informativen dokument</a:t>
            </a:r>
            <a:endParaRPr lang="en-SI" sz="2800" dirty="0">
              <a:solidFill>
                <a:srgbClr val="F08A47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3E97673-D3D0-622A-03F5-89EAF4FE4F7E}"/>
              </a:ext>
            </a:extLst>
          </p:cNvPr>
          <p:cNvSpPr/>
          <p:nvPr/>
        </p:nvSpPr>
        <p:spPr>
          <a:xfrm>
            <a:off x="19547176" y="4831875"/>
            <a:ext cx="3262024" cy="1670525"/>
          </a:xfrm>
          <a:prstGeom prst="rect">
            <a:avLst/>
          </a:prstGeom>
          <a:solidFill>
            <a:srgbClr val="FCFCFC"/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rgbClr val="F08A47"/>
                </a:solidFill>
                <a:latin typeface="Montserrat" panose="00000500000000000000" pitchFamily="2" charset="0"/>
              </a:rPr>
              <a:t>Prosti tekst – nestrukturirani podatki </a:t>
            </a:r>
            <a:endParaRPr lang="en-SI" sz="2800" dirty="0">
              <a:solidFill>
                <a:srgbClr val="F08A47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5AEF2FD-E0BE-3A0D-9093-322F0516FA92}"/>
              </a:ext>
            </a:extLst>
          </p:cNvPr>
          <p:cNvSpPr/>
          <p:nvPr/>
        </p:nvSpPr>
        <p:spPr>
          <a:xfrm>
            <a:off x="19547176" y="10254775"/>
            <a:ext cx="3056950" cy="1327625"/>
          </a:xfrm>
          <a:prstGeom prst="rect">
            <a:avLst/>
          </a:prstGeom>
          <a:solidFill>
            <a:srgbClr val="FCFCFC"/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rgbClr val="F08A47"/>
                </a:solidFill>
                <a:latin typeface="Montserrat" panose="00000500000000000000" pitchFamily="2" charset="0"/>
              </a:rPr>
              <a:t>Preglednica – strukturirani podatki </a:t>
            </a:r>
            <a:endParaRPr lang="en-SI" sz="2800" dirty="0">
              <a:solidFill>
                <a:srgbClr val="F08A47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623</Words>
  <Application>Microsoft Office PowerPoint</Application>
  <PresentationFormat>Po meri</PresentationFormat>
  <Paragraphs>73</Paragraphs>
  <Slides>27</Slides>
  <Notes>27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Montserrat</vt:lpstr>
      <vt:lpstr>Wingdings</vt:lpstr>
      <vt:lpstr>Verdana</vt:lpstr>
      <vt:lpstr>Calibri</vt:lpstr>
      <vt:lpstr>Arial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Kristjan Nemac</dc:creator>
  <cp:lastModifiedBy>Beti Blagus</cp:lastModifiedBy>
  <cp:revision>7</cp:revision>
  <dcterms:modified xsi:type="dcterms:W3CDTF">2023-10-04T10:42:35Z</dcterms:modified>
</cp:coreProperties>
</file>