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Lst>
  <p:notesMasterIdLst>
    <p:notesMasterId r:id="rId23"/>
  </p:notesMasterIdLst>
  <p:sldIdLst>
    <p:sldId id="256" r:id="rId2"/>
    <p:sldId id="259" r:id="rId3"/>
    <p:sldId id="260" r:id="rId4"/>
    <p:sldId id="261" r:id="rId5"/>
    <p:sldId id="262" r:id="rId6"/>
    <p:sldId id="263" r:id="rId7"/>
    <p:sldId id="264" r:id="rId8"/>
    <p:sldId id="265" r:id="rId9"/>
    <p:sldId id="266" r:id="rId10"/>
    <p:sldId id="267" r:id="rId11"/>
    <p:sldId id="269" r:id="rId12"/>
    <p:sldId id="270" r:id="rId13"/>
    <p:sldId id="271" r:id="rId14"/>
    <p:sldId id="272" r:id="rId15"/>
    <p:sldId id="273" r:id="rId16"/>
    <p:sldId id="274" r:id="rId17"/>
    <p:sldId id="275" r:id="rId18"/>
    <p:sldId id="276" r:id="rId19"/>
    <p:sldId id="277" r:id="rId20"/>
    <p:sldId id="278" r:id="rId21"/>
    <p:sldId id="281" r:id="rId22"/>
  </p:sldIdLst>
  <p:sldSz cx="24382413" cy="13716000"/>
  <p:notesSz cx="6858000" cy="9144000"/>
  <p:embeddedFontLst>
    <p:embeddedFont>
      <p:font typeface="Calibri" panose="020F0502020204030204" pitchFamily="34" charset="0"/>
      <p:regular r:id="rId24"/>
      <p:bold r:id="rId25"/>
      <p:italic r:id="rId26"/>
      <p:boldItalic r:id="rId27"/>
    </p:embeddedFont>
    <p:embeddedFont>
      <p:font typeface="Montserrat" pitchFamily="2" charset="77"/>
      <p:regular r:id="rId28"/>
      <p:bold r:id="rId29"/>
      <p:italic r:id="rId30"/>
      <p:boldItalic r:id="rId31"/>
    </p:embeddedFont>
    <p:embeddedFont>
      <p:font typeface="Verdana" panose="020B060403050404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p:restoredTop sz="46939" autoAdjust="0"/>
  </p:normalViewPr>
  <p:slideViewPr>
    <p:cSldViewPr snapToGrid="0">
      <p:cViewPr varScale="1">
        <p:scale>
          <a:sx n="28" d="100"/>
          <a:sy n="28" d="100"/>
        </p:scale>
        <p:origin x="15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tem razdelku bomo preučili, kako zbrane podatke učinkovito analizirati. Dobro izhodišče je vprašanje: katere korake moramo izvesti za analizo podatkov?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9c4a959c4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Območja se lahko primerjajo, vendar morate upoštevati razlike, ki izhajajo iz prebivalstva ali konteksta. Normaliziranje pomeni uskladitev naše primerjave s kontekstnimi podatki, ki se nanašajo na posamezno območje. Na primer, ne moremo primerjati absolutnih vrednosti števila obiskovalcev muzejev v majhni regiji s številom v velikih in gosto poseljenih regijah. Upoštevati je treba, da je v teh regijah zelo različno število prebivalcev, turistov in muzejev.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8" name="Google Shape;158;g49c4a959c4_1_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9c4a959c4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Najpogosteje se uporabi metoda merjenja podatkov v sorazmerju s številom prebivalcev. Na primer, število zabojnikov za ločene odpadke v naših mestih, izračunano glede na število prebivalcev na mestno četrt. Tako pridobimo koristne informacije o nastajanju odpadkov po območjih.</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2" name="Google Shape;172;g49c4a959c4_1_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9c4a959c4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Ko so naši podatki </a:t>
            </a:r>
            <a:r>
              <a:rPr lang="sl-SI" sz="1800" dirty="0" err="1">
                <a:effectLst/>
                <a:latin typeface="Calibri" panose="020F0502020204030204" pitchFamily="34" charset="0"/>
                <a:ea typeface="Calibri" panose="020F0502020204030204" pitchFamily="34" charset="0"/>
                <a:cs typeface="Arial" panose="020B0604020202020204" pitchFamily="34" charset="0"/>
              </a:rPr>
              <a:t>podnabor</a:t>
            </a:r>
            <a:r>
              <a:rPr lang="sl-SI" sz="1800" dirty="0">
                <a:effectLst/>
                <a:latin typeface="Calibri" panose="020F0502020204030204" pitchFamily="34" charset="0"/>
                <a:ea typeface="Calibri" panose="020F0502020204030204" pitchFamily="34" charset="0"/>
                <a:cs typeface="Arial" panose="020B0604020202020204" pitchFamily="34" charset="0"/>
              </a:rPr>
              <a:t> večje skupine podatkov, ki se nanašajo na isti okvir, jih je mogoče normalizirati tako, da se izdela kazalnik.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9" name="Google Shape;179;g49c4a959c4_1_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9c4a959c4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 primer: če vas zanima merjenje stopnje zaposlenosti žensk in primerjava te vrednosti, bi bilo idealno izdelati kazalnik, ki se izračuna tako, da se število zaposlenih žensk deli s skupnim številom zaposlenih. Tako dobimo odstotek zaposlenih žensk v skupnem številu zaposlenih. Ker jih ne primerjamo glede na skupno število prebivalcev, lahko izločimo otroke in upokojence, torej tiste, ki niso zaposleni.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86" name="Google Shape;186;g49c4a959c4_1_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9c4a959c4_1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Temeljito raziščite in analizirajte podatke, ki jih zbirate za svojo raziskavo, in se vprašajte s katerimi drugimi informacijami jih lahko navzkrižno preverite. Poskusite izdelati nove kazalnike, s katerimi boste primerjali svoje podatke. Na primer, s podatki o drugem območju ali drugo podmnožico podatkov ali celo zgodovinskimi podatki, povezanimi z izbrano temo ali vrsto intervencije.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95" name="Google Shape;195;g49c4a959c4_1_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9c4a959c4_1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nadaljevanju je pet praktičnih nasvetov o metodah, ki smo jih predstavili.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02" name="Google Shape;202;g49c4a959c4_1_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9c4a959c4_1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1. Prvič, ni standardnega recepta za to, kako se odločiti, katero metodo uporabiti; najprej se s podatki temeljito seznanite.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07" name="Google Shape;207;g49c4a959c4_1_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9c4a959c4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2. Vedno imejte v mislih svoj cilj in se vprašajte: zakaj bi lahko bilo koristno razvrščanje, filtriranje, združevanje in medsebojno povezovanje podatkov? Kaj mi bodo povedali rezultati?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14" name="Google Shape;214;g49c4a959c4_1_8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9c4a959c4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3. Podatke prečistite: odstranite tiste, ki vam niso v pomoč pri raziskavi, in se poskusite osredotočiti na manjše nabore podatkov.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21" name="Google Shape;221;g49c4a959c4_1_8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9c4a959c4_1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4. Večkrat poskusite, raziščite številne poti, poskusite znova in znova!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28" name="Google Shape;228;g49c4a959c4_1_9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9c4a959c4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Če uporabljate metode in nasvete, ki vam omogočajo, da hitro izluščite najpomembnejše pomene in zadevni kontekst je podatke zelo preprosto pregledati in razumeti njihov pomen.</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03" name="Google Shape;103;g49c4a959c4_0_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9c4a959c4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5. Poiščite napake, tj. poiščite izstopajoče vrednosti, ki niso običajne in ki lahko poudarijo pomembne informacije glede na splošni kontekst. Kot primer si oglejmo stopnjo brezposelnosti desetih regij. Povprečje se lahko giblje med deset in petnajst odstotki. Potem ugotovimo, da je v eni od teh regij stopnja brezposelnosti na primer štirideset odstotkov … To bi bilo odstopanje, vrednost, ki se močno razlikuje od običajnega trenda in bi jo bilo zato morda smiselno podrobneje raziskati.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35" name="Google Shape;235;g49c4a959c4_1_10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Osredotočite se na podatke in zgodbo, ki jo želite povedati. </a:t>
            </a: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9c4a959c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 primer, razvrščanje podatkov je zelo koristno za boljše razumevanje veličin vrednosti, ki se analizirajo. Če vaši podatki vključujejo niz veličin (na primer: število zaposlenih na regijo), boste hitro ugotovili, kje so stopnje zaposlenosti višje ali nižje, če jih razvrstite od največje do najmanjše (ali obratno). To je zelo preprost korak. Izberite celoten stolpec, ki vsebuje podatke, ki jih želite razvrstiti, in ustrezno možnost za razvrščanje, ki jo običajno najdete v preglednici pod Podatki &gt; Razvrsti.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0" name="Google Shape;110;g49c4a959c4_0_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9c4a959c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Podatke je mogoče tudi filtrirati. To je zelo uporabno, če imate na voljo veliko količino podatkov. Na primer, če imate nabor podatkov s sto vrsticami. Vprašajte se, ali lahko podatke filtrirate tako, da omejite polja samo na tista, ki vas zanimajo, in skrijete manj pomembne podatke. Kako to naredite? Preprosto. Izberite celoten stolpec, ki vsebuje podatke, ki jih želite filtrirati, in nato ustrezno možnost razvrščanja, ki je običajno v preglednici pod Podatki &gt; Filter.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7" name="Google Shape;117;g49c4a959c4_0_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9c4a959c4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Pomembno je tudi, da znate podatke združiti. To omogoča kvantitativne meritve, vsaj kadar imajo podatki homogene značilnosti.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24" name="Google Shape;124;g49c4a959c4_0_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9c4a959c4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Oglejmo si primer. Seznam vseh projektov, ki jih financira kohezijska politika v </a:t>
            </a:r>
            <a:r>
              <a:rPr lang="sl-SI" sz="1800" dirty="0" err="1">
                <a:effectLst/>
                <a:latin typeface="Calibri" panose="020F0502020204030204" pitchFamily="34" charset="0"/>
                <a:ea typeface="Calibri" panose="020F0502020204030204" pitchFamily="34" charset="0"/>
                <a:cs typeface="Arial" panose="020B0604020202020204" pitchFamily="34" charset="0"/>
              </a:rPr>
              <a:t>SLoveniji</a:t>
            </a:r>
            <a:r>
              <a:rPr lang="sl-SI" sz="1800" dirty="0">
                <a:effectLst/>
                <a:latin typeface="Calibri" panose="020F0502020204030204" pitchFamily="34" charset="0"/>
                <a:ea typeface="Calibri" panose="020F0502020204030204" pitchFamily="34" charset="0"/>
                <a:cs typeface="Arial" panose="020B0604020202020204" pitchFamily="34" charset="0"/>
              </a:rPr>
              <a:t>. To je na stotine, če ne na tisoče vrednosti. Razumeti moramo, kako so razdeljeni po temah: koliko se jih nanaša na okolje, promet, kulturo in turizem itd. Cilj je združiti jih po temah, da bi ugotovili, koliko projektov spada pod posamezno temo.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1" name="Google Shape;131;g49c4a959c4_0_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9c4a959c4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tem primeru je treba podatke združiti z uporabo vrtilne tabele. Izberite celotno tabelo, ki jo odprete v preglednici, in uporabite ustrezno možnost (običajno pod Podatki &gt; Vrtilna tabela): v polje Vrstice vnesite Tema in v polje Vrednosti možnost Preštej po temi.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8" name="Google Shape;138;g49c4a959c4_0_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9c4a959c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Morda le ena od teh metod ne bo zadostovala. Morda boste morali uporabiti dve ali tri skupaj. Na primer, če podatke združite po temah, kot je navedeno zgoraj, bi jih bilo morda koristno razvrstiti od največjega do najmanjšega. Tako boste hitro ugotovili, na katero temo se nanaša največje število projektov (enako bi lahko storili za razvrščanje projektov po ekonomski vrednosti). Lahko je koristno tudi filtriranje podatkov, preden jih združite v skupine, da se lahko osredotočite na </a:t>
            </a:r>
            <a:r>
              <a:rPr lang="sl-SI" sz="1800" dirty="0" err="1">
                <a:effectLst/>
                <a:latin typeface="Calibri" panose="020F0502020204030204" pitchFamily="34" charset="0"/>
                <a:ea typeface="Calibri" panose="020F0502020204030204" pitchFamily="34" charset="0"/>
                <a:cs typeface="Arial" panose="020B0604020202020204" pitchFamily="34" charset="0"/>
              </a:rPr>
              <a:t>podnabor</a:t>
            </a:r>
            <a:r>
              <a:rPr lang="sl-SI" sz="1800" dirty="0">
                <a:effectLst/>
                <a:latin typeface="Calibri" panose="020F0502020204030204" pitchFamily="34" charset="0"/>
                <a:ea typeface="Calibri" panose="020F0502020204030204" pitchFamily="34" charset="0"/>
                <a:cs typeface="Arial" panose="020B0604020202020204" pitchFamily="34" charset="0"/>
              </a:rPr>
              <a:t>, ki vas zanima.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45" name="Google Shape;145;g49c4a959c4_1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9c4a959c4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Drug pomemben korak je korelacija podatkov.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3" name="Google Shape;153;g49c4a959c4_1_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6"/>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6"/>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9"/>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0365701" y="1974851"/>
            <a:ext cx="12343597" cy="9747250"/>
          </a:xfrm>
          <a:prstGeom prst="rect">
            <a:avLst/>
          </a:prstGeom>
          <a:noFill/>
          <a:ln>
            <a:noFill/>
          </a:ln>
        </p:spPr>
        <p:txBody>
          <a:bodyPr spcFirstLastPara="1" wrap="square" lIns="91425" tIns="45700" rIns="91425" bIns="45700" anchor="t" anchorCtr="0"/>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1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29" b="19"/>
          <a:stretch/>
        </p:blipFill>
        <p:spPr>
          <a:xfrm>
            <a:off x="0" y="-79527"/>
            <a:ext cx="24538153" cy="13795528"/>
          </a:xfrm>
          <a:prstGeom prst="rect">
            <a:avLst/>
          </a:prstGeom>
          <a:noFill/>
          <a:ln>
            <a:noFill/>
          </a:ln>
        </p:spPr>
      </p:pic>
      <p:sp>
        <p:nvSpPr>
          <p:cNvPr id="90" name="Google Shape;90;p1"/>
          <p:cNvSpPr txBox="1"/>
          <p:nvPr/>
        </p:nvSpPr>
        <p:spPr>
          <a:xfrm>
            <a:off x="778933" y="9764817"/>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8000"/>
              <a:buFont typeface="Arial"/>
              <a:buNone/>
            </a:pPr>
            <a:r>
              <a:rPr lang="sl" sz="8000" b="1" i="0" u="none" baseline="0" dirty="0">
                <a:solidFill>
                  <a:srgbClr val="FFFFFF"/>
                </a:solidFill>
                <a:latin typeface="Montserrat"/>
                <a:ea typeface="Montserrat"/>
                <a:cs typeface="Montserrat"/>
                <a:sym typeface="Montserrat"/>
              </a:rPr>
              <a:t>ANALIZA PODATKOV</a:t>
            </a:r>
          </a:p>
        </p:txBody>
      </p:sp>
      <p:pic>
        <p:nvPicPr>
          <p:cNvPr id="91" name="Google Shape;91;p1"/>
          <p:cNvPicPr preferRelativeResize="0"/>
          <p:nvPr/>
        </p:nvPicPr>
        <p:blipFill>
          <a:blip r:embed="rId4">
            <a:alphaModFix/>
          </a:blip>
          <a:stretch>
            <a:fillRect/>
          </a:stretch>
        </p:blipFill>
        <p:spPr>
          <a:xfrm>
            <a:off x="4331213" y="3552825"/>
            <a:ext cx="15078075" cy="3467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5078"/>
    </mc:Choice>
    <mc:Fallback xmlns="">
      <p:transition spd="slow" advTm="150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p:nvPr/>
        </p:nvSpPr>
        <p:spPr>
          <a:xfrm>
            <a:off x="1623365" y="2784658"/>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PRIMERJAVA MED OBMOČJI: NORMALIZIRANJE</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pic>
        <p:nvPicPr>
          <p:cNvPr id="161" name="Google Shape;161;p25"/>
          <p:cNvPicPr preferRelativeResize="0"/>
          <p:nvPr/>
        </p:nvPicPr>
        <p:blipFill rotWithShape="1">
          <a:blip r:embed="rId5">
            <a:alphaModFix/>
          </a:blip>
          <a:srcRect r="14037"/>
          <a:stretch/>
        </p:blipFill>
        <p:spPr>
          <a:xfrm>
            <a:off x="2067339" y="5077667"/>
            <a:ext cx="6378064" cy="6417810"/>
          </a:xfrm>
          <a:prstGeom prst="rect">
            <a:avLst/>
          </a:prstGeom>
          <a:noFill/>
          <a:ln>
            <a:noFill/>
          </a:ln>
        </p:spPr>
      </p:pic>
      <p:sp>
        <p:nvSpPr>
          <p:cNvPr id="162" name="Google Shape;162;p25"/>
          <p:cNvSpPr txBox="1"/>
          <p:nvPr/>
        </p:nvSpPr>
        <p:spPr>
          <a:xfrm>
            <a:off x="9883974" y="4933172"/>
            <a:ext cx="12431100" cy="7709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000"/>
              <a:buFont typeface="Montserrat"/>
              <a:buNone/>
            </a:pPr>
            <a:r>
              <a:rPr lang="sl" sz="4800" b="0" i="0" u="none" baseline="0" dirty="0">
                <a:solidFill>
                  <a:srgbClr val="434343"/>
                </a:solidFill>
                <a:latin typeface="Montserrat"/>
                <a:ea typeface="Montserrat"/>
                <a:cs typeface="Montserrat"/>
                <a:sym typeface="Montserrat"/>
              </a:rPr>
              <a:t>Območja se lahko primerjajo, vendar morate upoštevati razlike, ki izhajajo iz prebivalstva ali konteksta. </a:t>
            </a:r>
          </a:p>
          <a:p>
            <a:pPr marL="0" marR="0" lvl="0" indent="0" algn="l" rtl="0">
              <a:lnSpc>
                <a:spcPct val="150000"/>
              </a:lnSpc>
              <a:spcBef>
                <a:spcPts val="0"/>
              </a:spcBef>
              <a:spcAft>
                <a:spcPts val="0"/>
              </a:spcAft>
              <a:buClr>
                <a:srgbClr val="000000"/>
              </a:buClr>
              <a:buSzPts val="2000"/>
              <a:buFont typeface="Montserrat"/>
              <a:buNone/>
            </a:pPr>
            <a:r>
              <a:rPr lang="sl" sz="4800" b="1" i="0" u="none" baseline="0" dirty="0">
                <a:solidFill>
                  <a:srgbClr val="434343"/>
                </a:solidFill>
                <a:latin typeface="Montserrat"/>
                <a:ea typeface="Montserrat"/>
                <a:cs typeface="Montserrat"/>
                <a:sym typeface="Montserrat"/>
              </a:rPr>
              <a:t>Normaliziranje</a:t>
            </a:r>
            <a:r>
              <a:rPr lang="sl" sz="4800" b="0" i="0" u="none" baseline="0" dirty="0">
                <a:solidFill>
                  <a:srgbClr val="434343"/>
                </a:solidFill>
                <a:latin typeface="Montserrat"/>
                <a:ea typeface="Montserrat"/>
                <a:cs typeface="Montserrat"/>
                <a:sym typeface="Montserrat"/>
              </a:rPr>
              <a:t> pomeni prilagoditev naše primerjave v sorazmerju s temi informacijami.</a:t>
            </a:r>
          </a:p>
        </p:txBody>
      </p:sp>
      <p:pic>
        <p:nvPicPr>
          <p:cNvPr id="2" name="Google Shape;156;g27aa896d867_0_19">
            <a:extLst>
              <a:ext uri="{FF2B5EF4-FFF2-40B4-BE49-F238E27FC236}">
                <a16:creationId xmlns:a16="http://schemas.microsoft.com/office/drawing/2014/main" id="{7721CF20-8C30-F42B-430E-ED9BA4291BBF}"/>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8" name="Zvok 7">
            <a:hlinkClick r:id="" action="ppaction://media"/>
            <a:extLst>
              <a:ext uri="{FF2B5EF4-FFF2-40B4-BE49-F238E27FC236}">
                <a16:creationId xmlns:a16="http://schemas.microsoft.com/office/drawing/2014/main" id="{81E534FA-640B-B5B7-25F0-F64DC48E987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311"/>
    </mc:Choice>
    <mc:Fallback xmlns="">
      <p:transition spd="slow" advTm="4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1663122" y="2784658"/>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PRILAGODITEV V SORAZMERJU S PREBIVALSTVOM</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pic>
        <p:nvPicPr>
          <p:cNvPr id="175" name="Google Shape;175;p27"/>
          <p:cNvPicPr preferRelativeResize="0"/>
          <p:nvPr/>
        </p:nvPicPr>
        <p:blipFill rotWithShape="1">
          <a:blip r:embed="rId5">
            <a:alphaModFix/>
          </a:blip>
          <a:srcRect r="10538"/>
          <a:stretch/>
        </p:blipFill>
        <p:spPr>
          <a:xfrm>
            <a:off x="2266121" y="4878884"/>
            <a:ext cx="6055749" cy="6582208"/>
          </a:xfrm>
          <a:prstGeom prst="rect">
            <a:avLst/>
          </a:prstGeom>
          <a:noFill/>
          <a:ln>
            <a:noFill/>
          </a:ln>
        </p:spPr>
      </p:pic>
      <p:sp>
        <p:nvSpPr>
          <p:cNvPr id="176" name="Google Shape;176;p27"/>
          <p:cNvSpPr txBox="1"/>
          <p:nvPr/>
        </p:nvSpPr>
        <p:spPr>
          <a:xfrm>
            <a:off x="10240918" y="4226421"/>
            <a:ext cx="12180900" cy="8447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000"/>
              <a:buFont typeface="Montserrat"/>
              <a:buNone/>
            </a:pPr>
            <a:r>
              <a:rPr lang="sl" sz="4800" b="0" i="0" u="none" baseline="0" dirty="0">
                <a:solidFill>
                  <a:srgbClr val="434343"/>
                </a:solidFill>
                <a:latin typeface="Montserrat"/>
                <a:ea typeface="Montserrat"/>
                <a:cs typeface="Montserrat"/>
                <a:sym typeface="Montserrat"/>
              </a:rPr>
              <a:t>Najpogosteje se uporablja metoda merjenja glede na prebivalstvo. </a:t>
            </a:r>
          </a:p>
          <a:p>
            <a:pPr marL="0" marR="0" lvl="0" indent="0" algn="l" rtl="0">
              <a:lnSpc>
                <a:spcPct val="150000"/>
              </a:lnSpc>
              <a:spcBef>
                <a:spcPts val="0"/>
              </a:spcBef>
              <a:spcAft>
                <a:spcPts val="0"/>
              </a:spcAft>
              <a:buClr>
                <a:srgbClr val="000000"/>
              </a:buClr>
              <a:buSzPts val="2000"/>
              <a:buFont typeface="Montserrat"/>
              <a:buNone/>
            </a:pPr>
            <a:endParaRPr lang="sl" sz="4800" dirty="0">
              <a:solidFill>
                <a:srgbClr val="434343"/>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000"/>
              <a:buFont typeface="Montserrat"/>
              <a:buNone/>
            </a:pPr>
            <a:r>
              <a:rPr lang="sl" sz="4800" b="0" i="0" u="none" baseline="0" dirty="0">
                <a:solidFill>
                  <a:srgbClr val="434343"/>
                </a:solidFill>
                <a:latin typeface="Montserrat"/>
                <a:ea typeface="Montserrat"/>
                <a:cs typeface="Montserrat"/>
                <a:sym typeface="Montserrat"/>
              </a:rPr>
              <a:t>Koliko je zabojnikov za ločene odpadke glede na število prebivalcev na mestno četrt? </a:t>
            </a:r>
          </a:p>
        </p:txBody>
      </p:sp>
      <p:pic>
        <p:nvPicPr>
          <p:cNvPr id="2" name="Google Shape;156;g27aa896d867_0_19">
            <a:extLst>
              <a:ext uri="{FF2B5EF4-FFF2-40B4-BE49-F238E27FC236}">
                <a16:creationId xmlns:a16="http://schemas.microsoft.com/office/drawing/2014/main" id="{4A360CE7-7A9B-ECCE-B69B-77E8E3719AC2}"/>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48C1E6FB-4881-B73A-1D42-C327C305DC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7352"/>
    </mc:Choice>
    <mc:Fallback xmlns="">
      <p:transition spd="slow" advTm="27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p:nvPr/>
        </p:nvSpPr>
        <p:spPr>
          <a:xfrm>
            <a:off x="1782391" y="2784658"/>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000"/>
              <a:buFont typeface="Arial"/>
              <a:buNone/>
            </a:pPr>
            <a:r>
              <a:rPr lang="sl" sz="4000" b="1" i="0" u="none" baseline="0">
                <a:solidFill>
                  <a:srgbClr val="F08A47"/>
                </a:solidFill>
                <a:latin typeface="Montserrat"/>
                <a:ea typeface="Montserrat"/>
                <a:cs typeface="Montserrat"/>
                <a:sym typeface="Montserrat"/>
              </a:rPr>
              <a:t>IZDELAVA KAZALNIKA</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a:solidFill>
                <a:srgbClr val="F08A47"/>
              </a:solidFill>
              <a:latin typeface="Montserrat"/>
              <a:ea typeface="Montserrat"/>
              <a:cs typeface="Montserrat"/>
              <a:sym typeface="Montserrat"/>
            </a:endParaRPr>
          </a:p>
        </p:txBody>
      </p:sp>
      <p:pic>
        <p:nvPicPr>
          <p:cNvPr id="182" name="Google Shape;182;p28"/>
          <p:cNvPicPr preferRelativeResize="0"/>
          <p:nvPr/>
        </p:nvPicPr>
        <p:blipFill rotWithShape="1">
          <a:blip r:embed="rId5">
            <a:alphaModFix/>
          </a:blip>
          <a:srcRect t="24752" b="22016"/>
          <a:stretch/>
        </p:blipFill>
        <p:spPr>
          <a:xfrm>
            <a:off x="2721730" y="4665578"/>
            <a:ext cx="18194400" cy="4842570"/>
          </a:xfrm>
          <a:prstGeom prst="rect">
            <a:avLst/>
          </a:prstGeom>
          <a:noFill/>
          <a:ln>
            <a:noFill/>
          </a:ln>
        </p:spPr>
      </p:pic>
      <p:sp>
        <p:nvSpPr>
          <p:cNvPr id="183" name="Google Shape;183;p28"/>
          <p:cNvSpPr txBox="1"/>
          <p:nvPr/>
        </p:nvSpPr>
        <p:spPr>
          <a:xfrm>
            <a:off x="1573975" y="9508148"/>
            <a:ext cx="21046500" cy="3668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400"/>
              <a:buFont typeface="Montserrat"/>
              <a:buNone/>
            </a:pPr>
            <a:r>
              <a:rPr lang="sl" sz="4800" b="0" i="0" u="none" baseline="0" dirty="0">
                <a:solidFill>
                  <a:srgbClr val="434343"/>
                </a:solidFill>
                <a:latin typeface="Montserrat"/>
                <a:ea typeface="Montserrat"/>
                <a:cs typeface="Montserrat"/>
                <a:sym typeface="Montserrat"/>
              </a:rPr>
              <a:t>Ko so naši podatki podnabor večje skupine podatkov z enakimi značilnostmi, jih je mogoče normalizirati tako, da se izdela </a:t>
            </a:r>
            <a:r>
              <a:rPr lang="sl" sz="4800" b="1" i="0" u="none" baseline="0" dirty="0">
                <a:solidFill>
                  <a:srgbClr val="434343"/>
                </a:solidFill>
                <a:latin typeface="Montserrat"/>
                <a:ea typeface="Montserrat"/>
                <a:cs typeface="Montserrat"/>
                <a:sym typeface="Montserrat"/>
              </a:rPr>
              <a:t>kazalnik</a:t>
            </a:r>
            <a:r>
              <a:rPr lang="sl" sz="4800" b="0" i="0" u="none" baseline="0" dirty="0">
                <a:solidFill>
                  <a:srgbClr val="434343"/>
                </a:solidFill>
                <a:latin typeface="Montserrat"/>
                <a:ea typeface="Montserrat"/>
                <a:cs typeface="Montserrat"/>
                <a:sym typeface="Montserrat"/>
              </a:rPr>
              <a:t>.</a:t>
            </a:r>
            <a:r>
              <a:rPr lang="sl" sz="2400" b="1" i="0" u="none" strike="noStrike" cap="none" baseline="0" dirty="0">
                <a:solidFill>
                  <a:srgbClr val="000000"/>
                </a:solidFill>
                <a:latin typeface="Montserrat"/>
                <a:ea typeface="Montserrat"/>
                <a:cs typeface="Montserrat"/>
                <a:sym typeface="Montserrat"/>
              </a:rPr>
              <a:t> </a:t>
            </a:r>
          </a:p>
        </p:txBody>
      </p:sp>
      <p:pic>
        <p:nvPicPr>
          <p:cNvPr id="2" name="Google Shape;156;g27aa896d867_0_19">
            <a:extLst>
              <a:ext uri="{FF2B5EF4-FFF2-40B4-BE49-F238E27FC236}">
                <a16:creationId xmlns:a16="http://schemas.microsoft.com/office/drawing/2014/main" id="{8B940388-BB38-B1A7-80E5-F99DE111156F}"/>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77F0B83D-6C6D-A46A-BF2C-A116C89639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062"/>
    </mc:Choice>
    <mc:Fallback xmlns="">
      <p:transition spd="slow" advTm="15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9"/>
          <p:cNvSpPr txBox="1"/>
          <p:nvPr/>
        </p:nvSpPr>
        <p:spPr>
          <a:xfrm>
            <a:off x="1772758" y="1888033"/>
            <a:ext cx="20140200" cy="3082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000"/>
              <a:buFont typeface="Montserrat"/>
              <a:buNone/>
            </a:pPr>
            <a:r>
              <a:rPr lang="sl" sz="4800" b="1" i="0" u="none" baseline="0" dirty="0">
                <a:solidFill>
                  <a:srgbClr val="434343"/>
                </a:solidFill>
                <a:latin typeface="Montserrat"/>
                <a:ea typeface="Montserrat"/>
                <a:cs typeface="Montserrat"/>
                <a:sym typeface="Montserrat"/>
              </a:rPr>
              <a:t>Primer</a:t>
            </a:r>
            <a:r>
              <a:rPr lang="sl" sz="4800" b="0" i="0" u="none" baseline="0" dirty="0">
                <a:solidFill>
                  <a:srgbClr val="434343"/>
                </a:solidFill>
                <a:latin typeface="Montserrat"/>
                <a:ea typeface="Montserrat"/>
                <a:cs typeface="Montserrat"/>
                <a:sym typeface="Montserrat"/>
              </a:rPr>
              <a:t>: če vas zanima merjenje stopnje zaposlenosti žensk in primerjava te vrednosti, bi bilo idealno izdelati kazalnik tako, da se ta vrednost deli s skupnim številom zaposlenih.</a:t>
            </a:r>
          </a:p>
        </p:txBody>
      </p:sp>
      <p:pic>
        <p:nvPicPr>
          <p:cNvPr id="190" name="Google Shape;190;p29"/>
          <p:cNvPicPr preferRelativeResize="0"/>
          <p:nvPr/>
        </p:nvPicPr>
        <p:blipFill rotWithShape="1">
          <a:blip r:embed="rId5">
            <a:alphaModFix/>
          </a:blip>
          <a:srcRect/>
          <a:stretch/>
        </p:blipFill>
        <p:spPr>
          <a:xfrm>
            <a:off x="6763242" y="6545427"/>
            <a:ext cx="5229181" cy="2614600"/>
          </a:xfrm>
          <a:prstGeom prst="rect">
            <a:avLst/>
          </a:prstGeom>
          <a:noFill/>
          <a:ln>
            <a:noFill/>
          </a:ln>
        </p:spPr>
      </p:pic>
      <p:pic>
        <p:nvPicPr>
          <p:cNvPr id="191" name="Google Shape;191;p29"/>
          <p:cNvPicPr preferRelativeResize="0"/>
          <p:nvPr/>
        </p:nvPicPr>
        <p:blipFill rotWithShape="1">
          <a:blip r:embed="rId5">
            <a:alphaModFix/>
          </a:blip>
          <a:srcRect/>
          <a:stretch/>
        </p:blipFill>
        <p:spPr>
          <a:xfrm>
            <a:off x="11992423" y="6545427"/>
            <a:ext cx="5229181" cy="2614600"/>
          </a:xfrm>
          <a:prstGeom prst="rect">
            <a:avLst/>
          </a:prstGeom>
          <a:noFill/>
          <a:ln>
            <a:noFill/>
          </a:ln>
        </p:spPr>
      </p:pic>
      <p:sp>
        <p:nvSpPr>
          <p:cNvPr id="192" name="Google Shape;192;p29"/>
          <p:cNvSpPr txBox="1"/>
          <p:nvPr/>
        </p:nvSpPr>
        <p:spPr>
          <a:xfrm>
            <a:off x="1514340" y="9450300"/>
            <a:ext cx="22472700" cy="4265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sl" sz="4800" b="1" i="0" u="none" baseline="0" dirty="0">
                <a:solidFill>
                  <a:srgbClr val="434343"/>
                </a:solidFill>
                <a:latin typeface="Montserrat"/>
                <a:ea typeface="Montserrat"/>
                <a:cs typeface="Montserrat"/>
                <a:sym typeface="Montserrat"/>
              </a:rPr>
              <a:t>Rezultat</a:t>
            </a:r>
            <a:r>
              <a:rPr lang="sl" sz="4800" b="0" i="0" u="none" baseline="0" dirty="0">
                <a:solidFill>
                  <a:srgbClr val="434343"/>
                </a:solidFill>
                <a:latin typeface="Montserrat"/>
                <a:ea typeface="Montserrat"/>
                <a:cs typeface="Montserrat"/>
                <a:sym typeface="Montserrat"/>
              </a:rPr>
              <a:t>: dobimo odstotek zaposlenih žensk glede na skupno število zaposlenih..</a:t>
            </a:r>
          </a:p>
        </p:txBody>
      </p:sp>
      <p:pic>
        <p:nvPicPr>
          <p:cNvPr id="3" name="Zvok 2">
            <a:hlinkClick r:id="" action="ppaction://media"/>
            <a:extLst>
              <a:ext uri="{FF2B5EF4-FFF2-40B4-BE49-F238E27FC236}">
                <a16:creationId xmlns:a16="http://schemas.microsoft.com/office/drawing/2014/main" id="{6732AA58-D792-1C3F-E4EA-F311C63F1B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571"/>
    </mc:Choice>
    <mc:Fallback xmlns="">
      <p:transition spd="slow" advTm="3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8" name="Google Shape;198;p30" descr="Selezione, Scegliere, Ha Scelto, Scelta, Selezionare"/>
          <p:cNvPicPr preferRelativeResize="0"/>
          <p:nvPr/>
        </p:nvPicPr>
        <p:blipFill rotWithShape="1">
          <a:blip r:embed="rId5">
            <a:alphaModFix/>
          </a:blip>
          <a:srcRect/>
          <a:stretch/>
        </p:blipFill>
        <p:spPr>
          <a:xfrm>
            <a:off x="1606100" y="2662625"/>
            <a:ext cx="6103125" cy="8967901"/>
          </a:xfrm>
          <a:prstGeom prst="rect">
            <a:avLst/>
          </a:prstGeom>
          <a:noFill/>
          <a:ln>
            <a:noFill/>
          </a:ln>
        </p:spPr>
      </p:pic>
      <p:sp>
        <p:nvSpPr>
          <p:cNvPr id="199" name="Google Shape;199;p30"/>
          <p:cNvSpPr txBox="1"/>
          <p:nvPr/>
        </p:nvSpPr>
        <p:spPr>
          <a:xfrm>
            <a:off x="8737125" y="3984825"/>
            <a:ext cx="13883400" cy="7645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000"/>
              <a:buFont typeface="Montserrat"/>
              <a:buNone/>
            </a:pPr>
            <a:r>
              <a:rPr lang="sl" sz="4800" b="0" i="0" u="none" baseline="0">
                <a:solidFill>
                  <a:srgbClr val="434343"/>
                </a:solidFill>
                <a:latin typeface="Montserrat"/>
                <a:ea typeface="Montserrat"/>
                <a:cs typeface="Montserrat"/>
                <a:sym typeface="Montserrat"/>
              </a:rPr>
              <a:t>Temeljito analizirajte podatke, ki jih zbirate za svojo raziskavo, in </a:t>
            </a:r>
            <a:r>
              <a:rPr lang="sl" sz="4800" b="1" i="0" u="none" baseline="0">
                <a:solidFill>
                  <a:srgbClr val="434343"/>
                </a:solidFill>
                <a:latin typeface="Montserrat"/>
                <a:ea typeface="Montserrat"/>
                <a:cs typeface="Montserrat"/>
                <a:sym typeface="Montserrat"/>
              </a:rPr>
              <a:t>izdelajte nove kazalnike</a:t>
            </a:r>
            <a:r>
              <a:rPr lang="sl" sz="4800" b="0" i="0" u="none" baseline="0">
                <a:solidFill>
                  <a:srgbClr val="434343"/>
                </a:solidFill>
                <a:latin typeface="Montserrat"/>
                <a:ea typeface="Montserrat"/>
                <a:cs typeface="Montserrat"/>
                <a:sym typeface="Montserrat"/>
              </a:rPr>
              <a:t> za njihovo primerjavo … </a:t>
            </a:r>
          </a:p>
          <a:p>
            <a:pPr marL="0" marR="0" lvl="0" indent="0" algn="l" rtl="0">
              <a:lnSpc>
                <a:spcPct val="150000"/>
              </a:lnSpc>
              <a:spcBef>
                <a:spcPts val="0"/>
              </a:spcBef>
              <a:spcAft>
                <a:spcPts val="0"/>
              </a:spcAft>
              <a:buClr>
                <a:srgbClr val="000000"/>
              </a:buClr>
              <a:buSzPts val="2000"/>
              <a:buFont typeface="Montserrat"/>
              <a:buNone/>
            </a:pPr>
            <a:r>
              <a:rPr lang="sl" sz="4800" b="0" i="0" u="none" baseline="0">
                <a:solidFill>
                  <a:srgbClr val="434343"/>
                </a:solidFill>
                <a:latin typeface="Montserrat"/>
                <a:ea typeface="Montserrat"/>
                <a:cs typeface="Montserrat"/>
                <a:sym typeface="Montserrat"/>
              </a:rPr>
              <a:t>na primer s podatki z drugih območij, z drugimi podnabori podatkov, z zgodovinskimi podatki …</a:t>
            </a:r>
          </a:p>
        </p:txBody>
      </p:sp>
      <p:pic>
        <p:nvPicPr>
          <p:cNvPr id="3" name="Zvok 2">
            <a:hlinkClick r:id="" action="ppaction://media"/>
            <a:extLst>
              <a:ext uri="{FF2B5EF4-FFF2-40B4-BE49-F238E27FC236}">
                <a16:creationId xmlns:a16="http://schemas.microsoft.com/office/drawing/2014/main" id="{14194EA5-F9CD-12C7-11DE-60A161756F7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839"/>
    </mc:Choice>
    <mc:Fallback xmlns="">
      <p:transition spd="slow" advTm="3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p:nvPr/>
        </p:nvSpPr>
        <p:spPr>
          <a:xfrm>
            <a:off x="0" y="6254749"/>
            <a:ext cx="24157500" cy="1638300"/>
          </a:xfrm>
          <a:prstGeom prst="rect">
            <a:avLst/>
          </a:prstGeom>
          <a:noFill/>
          <a:ln>
            <a:noFill/>
          </a:ln>
          <a:effectLst>
            <a:outerShdw blurRad="63500" dist="17961" dir="2700000" algn="ctr" rotWithShape="0">
              <a:srgbClr val="E7E6E6">
                <a:alpha val="74510"/>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8000"/>
              <a:buFont typeface="Arial"/>
              <a:buNone/>
            </a:pPr>
            <a:r>
              <a:rPr lang="sl" sz="7200" b="1" i="0" u="none" baseline="0" dirty="0">
                <a:solidFill>
                  <a:srgbClr val="F08A47"/>
                </a:solidFill>
                <a:latin typeface="Montserrat"/>
                <a:ea typeface="Montserrat"/>
                <a:cs typeface="Montserrat"/>
                <a:sym typeface="Montserrat"/>
              </a:rPr>
              <a:t>5 PRAKTIČNIH NASVETOV</a:t>
            </a:r>
          </a:p>
        </p:txBody>
      </p:sp>
      <p:pic>
        <p:nvPicPr>
          <p:cNvPr id="2" name="Google Shape;156;g27aa896d867_0_19">
            <a:extLst>
              <a:ext uri="{FF2B5EF4-FFF2-40B4-BE49-F238E27FC236}">
                <a16:creationId xmlns:a16="http://schemas.microsoft.com/office/drawing/2014/main" id="{AA3011CF-A42B-E1B7-5268-B25DC96B19D8}"/>
              </a:ext>
            </a:extLst>
          </p:cNvPr>
          <p:cNvPicPr preferRelativeResize="0"/>
          <p:nvPr/>
        </p:nvPicPr>
        <p:blipFill>
          <a:blip r:embed="rId5">
            <a:alphaModFix/>
          </a:blip>
          <a:stretch>
            <a:fillRect/>
          </a:stretch>
        </p:blipFill>
        <p:spPr>
          <a:xfrm>
            <a:off x="1237175" y="4593876"/>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B070BE6C-E821-3C1C-BA5C-D0C2448B51B3}"/>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5" name="Zvok 4">
            <a:hlinkClick r:id="" action="ppaction://media"/>
            <a:extLst>
              <a:ext uri="{FF2B5EF4-FFF2-40B4-BE49-F238E27FC236}">
                <a16:creationId xmlns:a16="http://schemas.microsoft.com/office/drawing/2014/main" id="{C8509EF3-C091-3198-260A-E3E5B190B1C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684"/>
    </mc:Choice>
    <mc:Fallback xmlns="">
      <p:transition spd="slow" advTm="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p:nvPr/>
        </p:nvSpPr>
        <p:spPr>
          <a:xfrm>
            <a:off x="1742635" y="2786906"/>
            <a:ext cx="18194400" cy="827400"/>
          </a:xfrm>
          <a:prstGeom prst="rect">
            <a:avLst/>
          </a:prstGeom>
          <a:noFill/>
          <a:ln>
            <a:noFill/>
          </a:ln>
        </p:spPr>
        <p:txBody>
          <a:bodyPr spcFirstLastPara="1" wrap="square" lIns="91425" tIns="45700" rIns="91425" bIns="45700" anchor="t" anchorCtr="0">
            <a:noAutofit/>
          </a:bodyPr>
          <a:lstStyle/>
          <a:p>
            <a:pPr lvl="0" algn="l" rtl="0">
              <a:spcBef>
                <a:spcPts val="0"/>
              </a:spcBef>
              <a:spcAft>
                <a:spcPts val="0"/>
              </a:spcAft>
              <a:buClr>
                <a:srgbClr val="7F7F7F"/>
              </a:buClr>
              <a:buSzPts val="4000"/>
            </a:pPr>
            <a:r>
              <a:rPr lang="sl" sz="4000" b="1" i="0" u="none" baseline="0" dirty="0">
                <a:solidFill>
                  <a:srgbClr val="F08A47"/>
                </a:solidFill>
                <a:latin typeface="Montserrat"/>
                <a:ea typeface="Montserrat"/>
                <a:cs typeface="Montserrat"/>
                <a:sym typeface="Montserrat"/>
              </a:rPr>
              <a:t>1. BODITE SEZNANJENI S SVOJIMI PODATKI</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pic>
        <p:nvPicPr>
          <p:cNvPr id="210" name="Google Shape;210;p32"/>
          <p:cNvPicPr preferRelativeResize="0"/>
          <p:nvPr/>
        </p:nvPicPr>
        <p:blipFill rotWithShape="1">
          <a:blip r:embed="rId5">
            <a:alphaModFix/>
          </a:blip>
          <a:srcRect/>
          <a:stretch/>
        </p:blipFill>
        <p:spPr>
          <a:xfrm>
            <a:off x="1514318" y="5876730"/>
            <a:ext cx="4841574" cy="4841574"/>
          </a:xfrm>
          <a:prstGeom prst="rect">
            <a:avLst/>
          </a:prstGeom>
          <a:noFill/>
          <a:ln>
            <a:noFill/>
          </a:ln>
        </p:spPr>
      </p:pic>
      <p:sp>
        <p:nvSpPr>
          <p:cNvPr id="211" name="Google Shape;211;p32"/>
          <p:cNvSpPr txBox="1"/>
          <p:nvPr/>
        </p:nvSpPr>
        <p:spPr>
          <a:xfrm>
            <a:off x="7713840" y="6117163"/>
            <a:ext cx="14847000" cy="5580900"/>
          </a:xfrm>
          <a:prstGeom prst="rect">
            <a:avLst/>
          </a:prstGeom>
          <a:noFill/>
          <a:ln>
            <a:noFill/>
          </a:ln>
        </p:spPr>
        <p:txBody>
          <a:bodyPr spcFirstLastPara="1" wrap="square" lIns="91425" tIns="91425" rIns="91425" bIns="91425" anchor="t" anchorCtr="0">
            <a:noAutofit/>
          </a:bodyPr>
          <a:lstStyle/>
          <a:p>
            <a:pPr marL="76200" marR="0" lvl="0" indent="0" algn="l" rtl="0">
              <a:lnSpc>
                <a:spcPct val="150000"/>
              </a:lnSpc>
              <a:spcBef>
                <a:spcPts val="0"/>
              </a:spcBef>
              <a:spcAft>
                <a:spcPts val="0"/>
              </a:spcAft>
              <a:buClr>
                <a:srgbClr val="434343"/>
              </a:buClr>
              <a:buSzPts val="2400"/>
              <a:buFont typeface="Montserrat"/>
              <a:buNone/>
            </a:pPr>
            <a:r>
              <a:rPr lang="sl" sz="4800" b="0" i="0" u="none" strike="noStrike" cap="none" baseline="0" dirty="0">
                <a:solidFill>
                  <a:srgbClr val="434343"/>
                </a:solidFill>
                <a:latin typeface="Montserrat"/>
                <a:ea typeface="Montserrat"/>
                <a:cs typeface="Montserrat"/>
                <a:sym typeface="Montserrat"/>
              </a:rPr>
              <a:t>Kje je najbolje začeti: ni standardnega recepta za to, kako se odločiti, katero metodo uporabiti. </a:t>
            </a:r>
          </a:p>
          <a:p>
            <a:pPr marL="76200" marR="0" lvl="0" indent="0" algn="l" rtl="0">
              <a:lnSpc>
                <a:spcPct val="150000"/>
              </a:lnSpc>
              <a:spcBef>
                <a:spcPts val="0"/>
              </a:spcBef>
              <a:spcAft>
                <a:spcPts val="0"/>
              </a:spcAft>
              <a:buClr>
                <a:srgbClr val="434343"/>
              </a:buClr>
              <a:buSzPts val="2400"/>
              <a:buFont typeface="Montserrat"/>
              <a:buNone/>
            </a:pPr>
            <a:r>
              <a:rPr lang="sl" sz="4800" b="0" i="0" u="none" strike="noStrike" cap="none" baseline="0" dirty="0">
                <a:solidFill>
                  <a:srgbClr val="434343"/>
                </a:solidFill>
                <a:latin typeface="Montserrat"/>
                <a:ea typeface="Montserrat"/>
                <a:cs typeface="Montserrat"/>
                <a:sym typeface="Montserrat"/>
              </a:rPr>
              <a:t>Najprej morate </a:t>
            </a:r>
            <a:r>
              <a:rPr lang="sl" sz="4800" b="1" i="0" u="none" strike="noStrike" cap="none" baseline="0" dirty="0">
                <a:solidFill>
                  <a:srgbClr val="434343"/>
                </a:solidFill>
                <a:latin typeface="Montserrat"/>
                <a:ea typeface="Montserrat"/>
                <a:cs typeface="Montserrat"/>
                <a:sym typeface="Montserrat"/>
              </a:rPr>
              <a:t>svoje podatke dobro poznati</a:t>
            </a:r>
            <a:r>
              <a:rPr lang="sl" sz="4800" b="0" i="0" u="none" strike="noStrike" cap="none" baseline="0" dirty="0">
                <a:solidFill>
                  <a:srgbClr val="434343"/>
                </a:solidFill>
                <a:latin typeface="Montserrat"/>
                <a:ea typeface="Montserrat"/>
                <a:cs typeface="Montserrat"/>
                <a:sym typeface="Montserrat"/>
              </a:rPr>
              <a:t>.</a:t>
            </a:r>
          </a:p>
        </p:txBody>
      </p:sp>
      <p:pic>
        <p:nvPicPr>
          <p:cNvPr id="2" name="Google Shape;156;g27aa896d867_0_19">
            <a:extLst>
              <a:ext uri="{FF2B5EF4-FFF2-40B4-BE49-F238E27FC236}">
                <a16:creationId xmlns:a16="http://schemas.microsoft.com/office/drawing/2014/main" id="{D50DFBB5-D460-D464-FB24-52F367DE94D1}"/>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8ED837D0-8329-8D9F-0605-9A20E2FB114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631"/>
    </mc:Choice>
    <mc:Fallback xmlns="">
      <p:transition spd="slow" advTm="1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3"/>
          <p:cNvSpPr txBox="1"/>
          <p:nvPr/>
        </p:nvSpPr>
        <p:spPr>
          <a:xfrm>
            <a:off x="1722756" y="2583996"/>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l" sz="4000" b="1" i="0" u="none" baseline="0" dirty="0">
                <a:solidFill>
                  <a:srgbClr val="F08A47"/>
                </a:solidFill>
                <a:latin typeface="Montserrat"/>
                <a:ea typeface="Montserrat"/>
                <a:cs typeface="Montserrat"/>
                <a:sym typeface="Montserrat"/>
              </a:rPr>
              <a:t>2. ZASTAVITE SI JASEN CILJ</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sp>
        <p:nvSpPr>
          <p:cNvPr id="217" name="Google Shape;217;p33"/>
          <p:cNvSpPr txBox="1"/>
          <p:nvPr/>
        </p:nvSpPr>
        <p:spPr>
          <a:xfrm>
            <a:off x="7345227" y="5359637"/>
            <a:ext cx="14847000" cy="5580900"/>
          </a:xfrm>
          <a:prstGeom prst="rect">
            <a:avLst/>
          </a:prstGeom>
          <a:noFill/>
          <a:ln>
            <a:noFill/>
          </a:ln>
        </p:spPr>
        <p:txBody>
          <a:bodyPr spcFirstLastPara="1" wrap="square" lIns="91425" tIns="91425" rIns="91425" bIns="91425" anchor="t" anchorCtr="0">
            <a:noAutofit/>
          </a:bodyPr>
          <a:lstStyle/>
          <a:p>
            <a:pPr marL="76200" lvl="0" indent="0" algn="l" rtl="0">
              <a:lnSpc>
                <a:spcPct val="150000"/>
              </a:lnSpc>
              <a:spcBef>
                <a:spcPts val="0"/>
              </a:spcBef>
              <a:spcAft>
                <a:spcPts val="0"/>
              </a:spcAft>
              <a:buClr>
                <a:srgbClr val="434343"/>
              </a:buClr>
              <a:buSzPts val="2400"/>
              <a:buFont typeface="Montserrat"/>
              <a:buNone/>
            </a:pPr>
            <a:r>
              <a:rPr lang="sl" sz="4800" b="1" i="0" u="none" baseline="0" dirty="0">
                <a:solidFill>
                  <a:srgbClr val="434343"/>
                </a:solidFill>
                <a:latin typeface="Montserrat"/>
                <a:ea typeface="Montserrat"/>
                <a:cs typeface="Montserrat"/>
                <a:sym typeface="Montserrat"/>
              </a:rPr>
              <a:t>Izhajajte iz svojega cilja</a:t>
            </a:r>
            <a:r>
              <a:rPr lang="sl" sz="4800" b="0" i="0" u="none" baseline="0" dirty="0">
                <a:solidFill>
                  <a:srgbClr val="434343"/>
                </a:solidFill>
                <a:latin typeface="Montserrat"/>
                <a:ea typeface="Montserrat"/>
                <a:cs typeface="Montserrat"/>
                <a:sym typeface="Montserrat"/>
              </a:rPr>
              <a:t> in se vprašajte: zakaj bi bilo koristno podatke razvrščati, filtrirati, združevati, medsebojno povezati in primerjati? </a:t>
            </a:r>
          </a:p>
          <a:p>
            <a:pPr marL="76200" lvl="0" indent="0" algn="l" rtl="0">
              <a:lnSpc>
                <a:spcPct val="150000"/>
              </a:lnSpc>
              <a:spcBef>
                <a:spcPts val="0"/>
              </a:spcBef>
              <a:spcAft>
                <a:spcPts val="0"/>
              </a:spcAft>
              <a:buClr>
                <a:srgbClr val="434343"/>
              </a:buClr>
              <a:buSzPts val="2400"/>
              <a:buFont typeface="Montserrat"/>
              <a:buNone/>
            </a:pPr>
            <a:r>
              <a:rPr lang="sl" sz="4800" b="0" i="0" u="none" baseline="0" dirty="0">
                <a:solidFill>
                  <a:srgbClr val="434343"/>
                </a:solidFill>
                <a:latin typeface="Montserrat"/>
                <a:ea typeface="Montserrat"/>
                <a:cs typeface="Montserrat"/>
                <a:sym typeface="Montserrat"/>
              </a:rPr>
              <a:t>Kaj mi bodo povedali rezultati?</a:t>
            </a:r>
          </a:p>
          <a:p>
            <a:pPr marL="76200" marR="0" lvl="0" indent="0" algn="l" rtl="0">
              <a:lnSpc>
                <a:spcPct val="150000"/>
              </a:lnSpc>
              <a:spcBef>
                <a:spcPts val="0"/>
              </a:spcBef>
              <a:spcAft>
                <a:spcPts val="0"/>
              </a:spcAft>
              <a:buClr>
                <a:srgbClr val="434343"/>
              </a:buClr>
              <a:buSzPts val="2400"/>
              <a:buFont typeface="Montserrat"/>
              <a:buNone/>
            </a:pPr>
            <a:endParaRPr sz="4800" dirty="0">
              <a:solidFill>
                <a:srgbClr val="434343"/>
              </a:solidFill>
              <a:latin typeface="Montserrat"/>
              <a:ea typeface="Montserrat"/>
              <a:cs typeface="Montserrat"/>
              <a:sym typeface="Montserrat"/>
            </a:endParaRPr>
          </a:p>
        </p:txBody>
      </p:sp>
      <p:pic>
        <p:nvPicPr>
          <p:cNvPr id="218" name="Google Shape;218;p33"/>
          <p:cNvPicPr preferRelativeResize="0"/>
          <p:nvPr/>
        </p:nvPicPr>
        <p:blipFill rotWithShape="1">
          <a:blip r:embed="rId5">
            <a:alphaModFix/>
          </a:blip>
          <a:srcRect/>
          <a:stretch/>
        </p:blipFill>
        <p:spPr>
          <a:xfrm>
            <a:off x="1944995" y="5137403"/>
            <a:ext cx="3767117" cy="5580901"/>
          </a:xfrm>
          <a:prstGeom prst="rect">
            <a:avLst/>
          </a:prstGeom>
          <a:noFill/>
          <a:ln>
            <a:noFill/>
          </a:ln>
        </p:spPr>
      </p:pic>
      <p:pic>
        <p:nvPicPr>
          <p:cNvPr id="2" name="Google Shape;156;g27aa896d867_0_19">
            <a:extLst>
              <a:ext uri="{FF2B5EF4-FFF2-40B4-BE49-F238E27FC236}">
                <a16:creationId xmlns:a16="http://schemas.microsoft.com/office/drawing/2014/main" id="{81FFBA9C-6B4F-EB7C-A8FF-BC8E0D182E10}"/>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8BF33318-543B-543F-1CD0-8FF249369E0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303"/>
    </mc:Choice>
    <mc:Fallback xmlns="">
      <p:transition spd="slow" advTm="1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p:nvPr/>
        </p:nvSpPr>
        <p:spPr>
          <a:xfrm>
            <a:off x="1782391" y="2699240"/>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l" sz="4000" b="1" i="0" u="none" baseline="0" dirty="0">
                <a:solidFill>
                  <a:srgbClr val="F08A47"/>
                </a:solidFill>
                <a:latin typeface="Montserrat"/>
                <a:ea typeface="Montserrat"/>
                <a:cs typeface="Montserrat"/>
                <a:sym typeface="Montserrat"/>
              </a:rPr>
              <a:t>3. PODATKE PREČISTITE</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sp>
        <p:nvSpPr>
          <p:cNvPr id="224" name="Google Shape;224;p34"/>
          <p:cNvSpPr txBox="1"/>
          <p:nvPr/>
        </p:nvSpPr>
        <p:spPr>
          <a:xfrm>
            <a:off x="8002941" y="5856593"/>
            <a:ext cx="14847000" cy="5580900"/>
          </a:xfrm>
          <a:prstGeom prst="rect">
            <a:avLst/>
          </a:prstGeom>
          <a:noFill/>
          <a:ln>
            <a:noFill/>
          </a:ln>
        </p:spPr>
        <p:txBody>
          <a:bodyPr spcFirstLastPara="1" wrap="square" lIns="91425" tIns="91425" rIns="91425" bIns="91425" anchor="t" anchorCtr="0">
            <a:noAutofit/>
          </a:bodyPr>
          <a:lstStyle/>
          <a:p>
            <a:pPr marL="76200" lvl="0" indent="0" algn="l" rtl="0">
              <a:lnSpc>
                <a:spcPct val="150000"/>
              </a:lnSpc>
              <a:spcBef>
                <a:spcPts val="0"/>
              </a:spcBef>
              <a:spcAft>
                <a:spcPts val="0"/>
              </a:spcAft>
              <a:buClr>
                <a:srgbClr val="434343"/>
              </a:buClr>
              <a:buSzPts val="2400"/>
              <a:buFont typeface="Montserrat"/>
              <a:buNone/>
            </a:pPr>
            <a:r>
              <a:rPr lang="sl" sz="4800" b="1" i="0" u="none" baseline="0" dirty="0">
                <a:solidFill>
                  <a:srgbClr val="434343"/>
                </a:solidFill>
                <a:latin typeface="Montserrat"/>
                <a:ea typeface="Montserrat"/>
                <a:cs typeface="Montserrat"/>
                <a:sym typeface="Montserrat"/>
              </a:rPr>
              <a:t>Podatke prečistite</a:t>
            </a:r>
            <a:r>
              <a:rPr lang="sl" sz="4800" b="0" i="0" u="none" baseline="0" dirty="0">
                <a:solidFill>
                  <a:srgbClr val="434343"/>
                </a:solidFill>
                <a:latin typeface="Montserrat"/>
                <a:ea typeface="Montserrat"/>
                <a:cs typeface="Montserrat"/>
                <a:sym typeface="Montserrat"/>
              </a:rPr>
              <a:t>: odstranite tiste, ki vam niso v pomoč pri raziskavi, in se poskusite osredotočiti na manjše nabore podatkov.</a:t>
            </a:r>
          </a:p>
          <a:p>
            <a:pPr marL="76200" marR="0" lvl="0" indent="0" algn="l" rtl="0">
              <a:lnSpc>
                <a:spcPct val="150000"/>
              </a:lnSpc>
              <a:spcBef>
                <a:spcPts val="0"/>
              </a:spcBef>
              <a:spcAft>
                <a:spcPts val="0"/>
              </a:spcAft>
              <a:buClr>
                <a:srgbClr val="434343"/>
              </a:buClr>
              <a:buSzPts val="2400"/>
              <a:buFont typeface="Montserrat"/>
              <a:buNone/>
            </a:pPr>
            <a:endParaRPr sz="4800" b="1" dirty="0">
              <a:solidFill>
                <a:srgbClr val="434343"/>
              </a:solidFill>
              <a:latin typeface="Montserrat"/>
              <a:ea typeface="Montserrat"/>
              <a:cs typeface="Montserrat"/>
              <a:sym typeface="Montserrat"/>
            </a:endParaRPr>
          </a:p>
        </p:txBody>
      </p:sp>
      <p:pic>
        <p:nvPicPr>
          <p:cNvPr id="225" name="Google Shape;225;p34"/>
          <p:cNvPicPr preferRelativeResize="0"/>
          <p:nvPr/>
        </p:nvPicPr>
        <p:blipFill rotWithShape="1">
          <a:blip r:embed="rId5">
            <a:alphaModFix/>
          </a:blip>
          <a:srcRect l="14062" r="11293"/>
          <a:stretch/>
        </p:blipFill>
        <p:spPr>
          <a:xfrm>
            <a:off x="1927937" y="6136718"/>
            <a:ext cx="4996525" cy="5020650"/>
          </a:xfrm>
          <a:prstGeom prst="rect">
            <a:avLst/>
          </a:prstGeom>
          <a:noFill/>
          <a:ln>
            <a:noFill/>
          </a:ln>
        </p:spPr>
      </p:pic>
      <p:pic>
        <p:nvPicPr>
          <p:cNvPr id="2" name="Google Shape;156;g27aa896d867_0_19">
            <a:extLst>
              <a:ext uri="{FF2B5EF4-FFF2-40B4-BE49-F238E27FC236}">
                <a16:creationId xmlns:a16="http://schemas.microsoft.com/office/drawing/2014/main" id="{69FA5A2E-0D1A-6E03-5043-061DA7EA14A8}"/>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783B12FB-8919-1D1C-3A69-824BCAA5C18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437"/>
    </mc:Choice>
    <mc:Fallback xmlns="">
      <p:transition spd="slow" advTm="1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p:nvPr/>
        </p:nvSpPr>
        <p:spPr>
          <a:xfrm>
            <a:off x="1742635" y="2623033"/>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l" sz="4000" b="1" i="0" u="none" baseline="0" dirty="0">
                <a:solidFill>
                  <a:srgbClr val="F08A47"/>
                </a:solidFill>
                <a:latin typeface="Montserrat"/>
                <a:ea typeface="Montserrat"/>
                <a:cs typeface="Montserrat"/>
                <a:sym typeface="Montserrat"/>
              </a:rPr>
              <a:t>4. POSKUSITE VEČKRAT</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sp>
        <p:nvSpPr>
          <p:cNvPr id="231" name="Google Shape;231;p35"/>
          <p:cNvSpPr txBox="1"/>
          <p:nvPr/>
        </p:nvSpPr>
        <p:spPr>
          <a:xfrm>
            <a:off x="7773600" y="6624436"/>
            <a:ext cx="14847000" cy="5580900"/>
          </a:xfrm>
          <a:prstGeom prst="rect">
            <a:avLst/>
          </a:prstGeom>
          <a:noFill/>
          <a:ln>
            <a:noFill/>
          </a:ln>
        </p:spPr>
        <p:txBody>
          <a:bodyPr spcFirstLastPara="1" wrap="square" lIns="91425" tIns="91425" rIns="91425" bIns="91425" anchor="t" anchorCtr="0">
            <a:noAutofit/>
          </a:bodyPr>
          <a:lstStyle/>
          <a:p>
            <a:pPr marL="76200" lvl="0" indent="0" algn="l" rtl="0">
              <a:lnSpc>
                <a:spcPct val="150000"/>
              </a:lnSpc>
              <a:spcBef>
                <a:spcPts val="0"/>
              </a:spcBef>
              <a:spcAft>
                <a:spcPts val="0"/>
              </a:spcAft>
              <a:buClr>
                <a:srgbClr val="434343"/>
              </a:buClr>
              <a:buSzPts val="2400"/>
              <a:buFont typeface="Montserrat"/>
              <a:buNone/>
            </a:pPr>
            <a:r>
              <a:rPr lang="sl" sz="4800" b="1" i="0" u="none" baseline="0" dirty="0">
                <a:solidFill>
                  <a:srgbClr val="434343"/>
                </a:solidFill>
                <a:latin typeface="Montserrat"/>
                <a:ea typeface="Montserrat"/>
                <a:cs typeface="Montserrat"/>
                <a:sym typeface="Montserrat"/>
              </a:rPr>
              <a:t>Poskusite znova in znova</a:t>
            </a:r>
            <a:r>
              <a:rPr lang="sl" sz="4800" b="0" i="0" u="none" baseline="0" dirty="0">
                <a:solidFill>
                  <a:srgbClr val="434343"/>
                </a:solidFill>
                <a:latin typeface="Montserrat"/>
                <a:ea typeface="Montserrat"/>
                <a:cs typeface="Montserrat"/>
                <a:sym typeface="Montserrat"/>
              </a:rPr>
              <a:t>: podatke je bolje analizirati tako, da ocenite vse zgoraj opisane razpoložljive metode, če je to mogoče.</a:t>
            </a:r>
          </a:p>
          <a:p>
            <a:pPr marL="76200" lvl="0" indent="0" algn="l" rtl="0">
              <a:lnSpc>
                <a:spcPct val="150000"/>
              </a:lnSpc>
              <a:spcBef>
                <a:spcPts val="0"/>
              </a:spcBef>
              <a:spcAft>
                <a:spcPts val="0"/>
              </a:spcAft>
              <a:buClr>
                <a:srgbClr val="434343"/>
              </a:buClr>
              <a:buSzPts val="2400"/>
              <a:buFont typeface="Montserrat"/>
              <a:buNone/>
            </a:pPr>
            <a:endParaRPr sz="4800" b="1" dirty="0">
              <a:solidFill>
                <a:srgbClr val="434343"/>
              </a:solidFill>
              <a:latin typeface="Montserrat"/>
              <a:ea typeface="Montserrat"/>
              <a:cs typeface="Montserrat"/>
              <a:sym typeface="Montserrat"/>
            </a:endParaRPr>
          </a:p>
          <a:p>
            <a:pPr marL="76200" marR="0" lvl="0" indent="0" algn="l" rtl="0">
              <a:lnSpc>
                <a:spcPct val="150000"/>
              </a:lnSpc>
              <a:spcBef>
                <a:spcPts val="0"/>
              </a:spcBef>
              <a:spcAft>
                <a:spcPts val="0"/>
              </a:spcAft>
              <a:buClr>
                <a:srgbClr val="434343"/>
              </a:buClr>
              <a:buSzPts val="2400"/>
              <a:buFont typeface="Montserrat"/>
              <a:buNone/>
            </a:pPr>
            <a:endParaRPr sz="4800" b="1" dirty="0">
              <a:solidFill>
                <a:srgbClr val="434343"/>
              </a:solidFill>
              <a:latin typeface="Montserrat"/>
              <a:ea typeface="Montserrat"/>
              <a:cs typeface="Montserrat"/>
              <a:sym typeface="Montserrat"/>
            </a:endParaRPr>
          </a:p>
        </p:txBody>
      </p:sp>
      <p:pic>
        <p:nvPicPr>
          <p:cNvPr id="232" name="Google Shape;232;p35"/>
          <p:cNvPicPr preferRelativeResize="0"/>
          <p:nvPr/>
        </p:nvPicPr>
        <p:blipFill rotWithShape="1">
          <a:blip r:embed="rId5">
            <a:alphaModFix/>
          </a:blip>
          <a:srcRect/>
          <a:stretch/>
        </p:blipFill>
        <p:spPr>
          <a:xfrm>
            <a:off x="1537235" y="6206994"/>
            <a:ext cx="4978875" cy="4978875"/>
          </a:xfrm>
          <a:prstGeom prst="rect">
            <a:avLst/>
          </a:prstGeom>
          <a:noFill/>
          <a:ln>
            <a:noFill/>
          </a:ln>
        </p:spPr>
      </p:pic>
      <p:pic>
        <p:nvPicPr>
          <p:cNvPr id="2" name="Google Shape;156;g27aa896d867_0_19">
            <a:extLst>
              <a:ext uri="{FF2B5EF4-FFF2-40B4-BE49-F238E27FC236}">
                <a16:creationId xmlns:a16="http://schemas.microsoft.com/office/drawing/2014/main" id="{E0C9432C-D978-A1F4-4957-AB8B8CE3E4A9}"/>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530B919C-62BB-21CE-0CA5-F521B7F6E3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399"/>
    </mc:Choice>
    <mc:Fallback xmlns="">
      <p:transition spd="slow" advTm="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6" name="Google Shape;106;p17"/>
          <p:cNvPicPr preferRelativeResize="0"/>
          <p:nvPr/>
        </p:nvPicPr>
        <p:blipFill rotWithShape="1">
          <a:blip r:embed="rId5">
            <a:alphaModFix/>
          </a:blip>
          <a:srcRect t="15379" b="52792"/>
          <a:stretch/>
        </p:blipFill>
        <p:spPr>
          <a:xfrm>
            <a:off x="4426200" y="2529589"/>
            <a:ext cx="14964301" cy="4680880"/>
          </a:xfrm>
          <a:prstGeom prst="rect">
            <a:avLst/>
          </a:prstGeom>
          <a:noFill/>
          <a:ln>
            <a:noFill/>
          </a:ln>
        </p:spPr>
      </p:pic>
      <p:sp>
        <p:nvSpPr>
          <p:cNvPr id="107" name="Google Shape;107;p17"/>
          <p:cNvSpPr txBox="1"/>
          <p:nvPr/>
        </p:nvSpPr>
        <p:spPr>
          <a:xfrm>
            <a:off x="4426200" y="8152775"/>
            <a:ext cx="14964300" cy="34110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434343"/>
              </a:buClr>
              <a:buSzPts val="2400"/>
              <a:buFont typeface="Montserrat"/>
              <a:buNone/>
            </a:pPr>
            <a:r>
              <a:rPr lang="sl" sz="4400" b="0" i="0" u="none" strike="noStrike" cap="none" baseline="0" dirty="0">
                <a:solidFill>
                  <a:srgbClr val="434343"/>
                </a:solidFill>
                <a:latin typeface="Montserrat"/>
                <a:ea typeface="Montserrat"/>
                <a:cs typeface="Montserrat"/>
                <a:sym typeface="Montserrat"/>
              </a:rPr>
              <a:t>Pregled podatkov in razumevanje pomena sta lahko zelo preprosta. Uporabite metode in upoštevajte nasvete, ki olajšajo razumevanje podatkov in hitro osvetlijo njihov pomen.</a:t>
            </a:r>
          </a:p>
        </p:txBody>
      </p:sp>
      <p:pic>
        <p:nvPicPr>
          <p:cNvPr id="4" name="Zvok 3">
            <a:hlinkClick r:id="" action="ppaction://media"/>
            <a:extLst>
              <a:ext uri="{FF2B5EF4-FFF2-40B4-BE49-F238E27FC236}">
                <a16:creationId xmlns:a16="http://schemas.microsoft.com/office/drawing/2014/main" id="{377B1484-E57F-D9D0-A5BD-E601A562BB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740"/>
    </mc:Choice>
    <mc:Fallback xmlns="">
      <p:transition spd="slow" advTm="1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p:nvPr/>
        </p:nvSpPr>
        <p:spPr>
          <a:xfrm>
            <a:off x="1784979" y="2780656"/>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l" sz="4000" b="1" i="0" u="none" baseline="0" dirty="0">
                <a:solidFill>
                  <a:srgbClr val="F08A47"/>
                </a:solidFill>
                <a:latin typeface="Montserrat"/>
                <a:ea typeface="Montserrat"/>
                <a:cs typeface="Montserrat"/>
                <a:sym typeface="Montserrat"/>
              </a:rPr>
              <a:t>5. POIŠČITE VREDNOSTI, KI ODSTOPAJO</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sp>
        <p:nvSpPr>
          <p:cNvPr id="238" name="Google Shape;238;p36"/>
          <p:cNvSpPr txBox="1"/>
          <p:nvPr/>
        </p:nvSpPr>
        <p:spPr>
          <a:xfrm>
            <a:off x="7244807" y="6858000"/>
            <a:ext cx="13523100" cy="5580900"/>
          </a:xfrm>
          <a:prstGeom prst="rect">
            <a:avLst/>
          </a:prstGeom>
          <a:noFill/>
          <a:ln>
            <a:noFill/>
          </a:ln>
        </p:spPr>
        <p:txBody>
          <a:bodyPr spcFirstLastPara="1" wrap="square" lIns="91425" tIns="91425" rIns="91425" bIns="91425" anchor="t" anchorCtr="0">
            <a:noAutofit/>
          </a:bodyPr>
          <a:lstStyle/>
          <a:p>
            <a:pPr marL="76200" lvl="0" indent="0" algn="l" rtl="0">
              <a:lnSpc>
                <a:spcPct val="150000"/>
              </a:lnSpc>
              <a:spcBef>
                <a:spcPts val="0"/>
              </a:spcBef>
              <a:spcAft>
                <a:spcPts val="0"/>
              </a:spcAft>
              <a:buClr>
                <a:srgbClr val="434343"/>
              </a:buClr>
              <a:buSzPts val="2400"/>
              <a:buFont typeface="Montserrat"/>
              <a:buNone/>
            </a:pPr>
            <a:r>
              <a:rPr lang="sl" sz="4800" b="1" i="0" u="none" baseline="0" dirty="0">
                <a:solidFill>
                  <a:srgbClr val="434343"/>
                </a:solidFill>
                <a:latin typeface="Montserrat"/>
                <a:ea typeface="Montserrat"/>
                <a:cs typeface="Montserrat"/>
                <a:sym typeface="Montserrat"/>
              </a:rPr>
              <a:t>Poiščite izstopajoče vrednosti</a:t>
            </a:r>
            <a:r>
              <a:rPr lang="sl" sz="4800" b="0" i="0" u="none" baseline="0" dirty="0">
                <a:solidFill>
                  <a:srgbClr val="434343"/>
                </a:solidFill>
                <a:latin typeface="Montserrat"/>
                <a:ea typeface="Montserrat"/>
                <a:cs typeface="Montserrat"/>
                <a:sym typeface="Montserrat"/>
              </a:rPr>
              <a:t>, tj. vrednosti, ki niso običajne glede na druge vrednosti v tabeli.</a:t>
            </a:r>
          </a:p>
          <a:p>
            <a:pPr marL="76200" lvl="0" indent="0" algn="l" rtl="0">
              <a:lnSpc>
                <a:spcPct val="150000"/>
              </a:lnSpc>
              <a:spcBef>
                <a:spcPts val="0"/>
              </a:spcBef>
              <a:spcAft>
                <a:spcPts val="0"/>
              </a:spcAft>
              <a:buClr>
                <a:srgbClr val="434343"/>
              </a:buClr>
              <a:buSzPts val="2400"/>
              <a:buFont typeface="Montserrat"/>
              <a:buNone/>
            </a:pPr>
            <a:endParaRPr sz="4800" b="1" dirty="0">
              <a:solidFill>
                <a:srgbClr val="434343"/>
              </a:solidFill>
              <a:latin typeface="Montserrat"/>
              <a:ea typeface="Montserrat"/>
              <a:cs typeface="Montserrat"/>
              <a:sym typeface="Montserrat"/>
            </a:endParaRPr>
          </a:p>
          <a:p>
            <a:pPr marL="76200" marR="0" lvl="0" indent="0" algn="l" rtl="0">
              <a:lnSpc>
                <a:spcPct val="150000"/>
              </a:lnSpc>
              <a:spcBef>
                <a:spcPts val="0"/>
              </a:spcBef>
              <a:spcAft>
                <a:spcPts val="0"/>
              </a:spcAft>
              <a:buClr>
                <a:srgbClr val="434343"/>
              </a:buClr>
              <a:buSzPts val="2400"/>
              <a:buFont typeface="Montserrat"/>
              <a:buNone/>
            </a:pPr>
            <a:endParaRPr sz="4800" b="1" dirty="0">
              <a:solidFill>
                <a:srgbClr val="434343"/>
              </a:solidFill>
              <a:latin typeface="Montserrat"/>
              <a:ea typeface="Montserrat"/>
              <a:cs typeface="Montserrat"/>
              <a:sym typeface="Montserrat"/>
            </a:endParaRPr>
          </a:p>
        </p:txBody>
      </p:sp>
      <p:pic>
        <p:nvPicPr>
          <p:cNvPr id="239" name="Google Shape;239;p36"/>
          <p:cNvPicPr preferRelativeResize="0"/>
          <p:nvPr/>
        </p:nvPicPr>
        <p:blipFill rotWithShape="1">
          <a:blip r:embed="rId5">
            <a:alphaModFix/>
          </a:blip>
          <a:srcRect/>
          <a:stretch/>
        </p:blipFill>
        <p:spPr>
          <a:xfrm>
            <a:off x="1784979" y="6306395"/>
            <a:ext cx="3494676" cy="4992374"/>
          </a:xfrm>
          <a:prstGeom prst="rect">
            <a:avLst/>
          </a:prstGeom>
          <a:noFill/>
          <a:ln>
            <a:noFill/>
          </a:ln>
        </p:spPr>
      </p:pic>
      <p:pic>
        <p:nvPicPr>
          <p:cNvPr id="2" name="Google Shape;156;g27aa896d867_0_19">
            <a:extLst>
              <a:ext uri="{FF2B5EF4-FFF2-40B4-BE49-F238E27FC236}">
                <a16:creationId xmlns:a16="http://schemas.microsoft.com/office/drawing/2014/main" id="{226B4B3E-BF3F-AE7E-4BC6-1D9CE8191DB1}"/>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C984DE6C-D4ED-79E5-42B3-0D961F02CAB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9651"/>
    </mc:Choice>
    <mc:Fallback xmlns="">
      <p:transition spd="slow" advTm="39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3" name="Zvok 2">
            <a:hlinkClick r:id="" action="ppaction://media"/>
            <a:extLst>
              <a:ext uri="{FF2B5EF4-FFF2-40B4-BE49-F238E27FC236}">
                <a16:creationId xmlns:a16="http://schemas.microsoft.com/office/drawing/2014/main" id="{05CEB323-683A-8329-3C8A-4D182ABBA63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984"/>
    </mc:Choice>
    <mc:Fallback xmlns="">
      <p:transition spd="slow" advTm="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1543852" y="2710417"/>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ANALIZA PODATKOV: RAZVRŠČANJE</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pic>
        <p:nvPicPr>
          <p:cNvPr id="113" name="Google Shape;113;p18"/>
          <p:cNvPicPr preferRelativeResize="0"/>
          <p:nvPr/>
        </p:nvPicPr>
        <p:blipFill rotWithShape="1">
          <a:blip r:embed="rId5">
            <a:alphaModFix/>
          </a:blip>
          <a:srcRect/>
          <a:stretch/>
        </p:blipFill>
        <p:spPr>
          <a:xfrm>
            <a:off x="1296810" y="4470695"/>
            <a:ext cx="7536876" cy="7548650"/>
          </a:xfrm>
          <a:prstGeom prst="rect">
            <a:avLst/>
          </a:prstGeom>
          <a:noFill/>
          <a:ln>
            <a:noFill/>
          </a:ln>
        </p:spPr>
      </p:pic>
      <p:sp>
        <p:nvSpPr>
          <p:cNvPr id="114" name="Google Shape;114;p18"/>
          <p:cNvSpPr txBox="1"/>
          <p:nvPr/>
        </p:nvSpPr>
        <p:spPr>
          <a:xfrm>
            <a:off x="10979460" y="4300149"/>
            <a:ext cx="11082000" cy="75486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434343"/>
              </a:buClr>
              <a:buSzPts val="2400"/>
              <a:buFont typeface="Montserrat"/>
              <a:buNone/>
            </a:pPr>
            <a:r>
              <a:rPr lang="sl" sz="4800" b="0" i="0" u="none" baseline="0" dirty="0">
                <a:solidFill>
                  <a:srgbClr val="434343"/>
                </a:solidFill>
                <a:latin typeface="Montserrat"/>
                <a:ea typeface="Montserrat"/>
                <a:cs typeface="Montserrat"/>
                <a:sym typeface="Montserrat"/>
              </a:rPr>
              <a:t>Če vaši podatki vključujejo niz veličin, jih razvrstite od največje do najmanjše.  Izberite stolpec in aktivirajte možnost za razvrščanje (običajno pod Podatki &gt; Razvrsti).</a:t>
            </a: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rgbClr val="434343"/>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rgbClr val="434343"/>
              </a:solidFill>
              <a:latin typeface="Montserrat"/>
              <a:ea typeface="Montserrat"/>
              <a:cs typeface="Montserrat"/>
              <a:sym typeface="Montserrat"/>
            </a:endParaRPr>
          </a:p>
        </p:txBody>
      </p:sp>
      <p:pic>
        <p:nvPicPr>
          <p:cNvPr id="2" name="Google Shape;156;g27aa896d867_0_19">
            <a:extLst>
              <a:ext uri="{FF2B5EF4-FFF2-40B4-BE49-F238E27FC236}">
                <a16:creationId xmlns:a16="http://schemas.microsoft.com/office/drawing/2014/main" id="{96FEC383-92F6-65C7-76A4-C1AD484BCA02}"/>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D908343B-F5A1-11BA-EBF8-56A78ACB04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198"/>
    </mc:Choice>
    <mc:Fallback xmlns="">
      <p:transition spd="slow" advTm="41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p:nvPr/>
        </p:nvSpPr>
        <p:spPr>
          <a:xfrm>
            <a:off x="1742635" y="2716985"/>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ANALIZA PODATKOV: FILTRIRANJE</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pic>
        <p:nvPicPr>
          <p:cNvPr id="120" name="Google Shape;120;p19"/>
          <p:cNvPicPr preferRelativeResize="0"/>
          <p:nvPr/>
        </p:nvPicPr>
        <p:blipFill rotWithShape="1">
          <a:blip r:embed="rId5">
            <a:alphaModFix/>
          </a:blip>
          <a:srcRect/>
          <a:stretch/>
        </p:blipFill>
        <p:spPr>
          <a:xfrm>
            <a:off x="1567127" y="4763094"/>
            <a:ext cx="6335975" cy="7388850"/>
          </a:xfrm>
          <a:prstGeom prst="rect">
            <a:avLst/>
          </a:prstGeom>
          <a:noFill/>
          <a:ln>
            <a:noFill/>
          </a:ln>
        </p:spPr>
      </p:pic>
      <p:sp>
        <p:nvSpPr>
          <p:cNvPr id="121" name="Google Shape;121;p19"/>
          <p:cNvSpPr txBox="1"/>
          <p:nvPr/>
        </p:nvSpPr>
        <p:spPr>
          <a:xfrm>
            <a:off x="10159125" y="4226421"/>
            <a:ext cx="11041200" cy="75324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sl" sz="4800" b="0" i="0" u="none" baseline="0" dirty="0">
                <a:solidFill>
                  <a:srgbClr val="434343"/>
                </a:solidFill>
                <a:latin typeface="Montserrat"/>
                <a:ea typeface="Montserrat"/>
                <a:cs typeface="Montserrat"/>
                <a:sym typeface="Montserrat"/>
              </a:rPr>
              <a:t>Velike količine podatkov lahko  filtrirate, da so </a:t>
            </a:r>
            <a:r>
              <a:rPr lang="sl" sz="4800" b="1" i="0" u="none" baseline="0" dirty="0">
                <a:solidFill>
                  <a:srgbClr val="434343"/>
                </a:solidFill>
                <a:latin typeface="Montserrat"/>
                <a:ea typeface="Montserrat"/>
                <a:cs typeface="Montserrat"/>
                <a:sym typeface="Montserrat"/>
              </a:rPr>
              <a:t>prikazani samo</a:t>
            </a:r>
            <a:r>
              <a:rPr lang="sl" sz="4800" b="0" i="0" u="none" baseline="0" dirty="0">
                <a:solidFill>
                  <a:srgbClr val="434343"/>
                </a:solidFill>
                <a:latin typeface="Montserrat"/>
                <a:ea typeface="Montserrat"/>
                <a:cs typeface="Montserrat"/>
                <a:sym typeface="Montserrat"/>
              </a:rPr>
              <a:t> tisti, ki vas zanimajo, drugi pa so skriti. Uporabite možnost </a:t>
            </a:r>
            <a:r>
              <a:rPr lang="sl" sz="4800" b="1" i="0" u="none" baseline="0" dirty="0">
                <a:solidFill>
                  <a:srgbClr val="434343"/>
                </a:solidFill>
                <a:latin typeface="Montserrat"/>
                <a:ea typeface="Montserrat"/>
                <a:cs typeface="Montserrat"/>
                <a:sym typeface="Montserrat"/>
              </a:rPr>
              <a:t>Filtriraj</a:t>
            </a:r>
            <a:r>
              <a:rPr lang="sl" sz="4800" b="0" i="0" u="none" baseline="0" dirty="0">
                <a:solidFill>
                  <a:srgbClr val="434343"/>
                </a:solidFill>
                <a:latin typeface="Montserrat"/>
                <a:ea typeface="Montserrat"/>
                <a:cs typeface="Montserrat"/>
                <a:sym typeface="Montserrat"/>
              </a:rPr>
              <a:t> (pod Podatki &gt; Filtriraj).</a:t>
            </a: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rgbClr val="434343"/>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rgbClr val="434343"/>
              </a:solidFill>
              <a:latin typeface="Montserrat"/>
              <a:ea typeface="Montserrat"/>
              <a:cs typeface="Montserrat"/>
              <a:sym typeface="Montserrat"/>
            </a:endParaRPr>
          </a:p>
        </p:txBody>
      </p:sp>
      <p:pic>
        <p:nvPicPr>
          <p:cNvPr id="2" name="Google Shape;156;g27aa896d867_0_19">
            <a:extLst>
              <a:ext uri="{FF2B5EF4-FFF2-40B4-BE49-F238E27FC236}">
                <a16:creationId xmlns:a16="http://schemas.microsoft.com/office/drawing/2014/main" id="{FE69B50E-1FF4-EA8B-4B11-6DC20C16D900}"/>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697E1DBF-C093-D38D-362B-688748D1C2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799"/>
    </mc:Choice>
    <mc:Fallback xmlns="">
      <p:transition spd="slow" advTm="4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p:nvPr/>
        </p:nvSpPr>
        <p:spPr>
          <a:xfrm>
            <a:off x="1702878" y="2583996"/>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ANALIZA PODATKOV: ZDRUŽEVANJE/1</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pic>
        <p:nvPicPr>
          <p:cNvPr id="127" name="Google Shape;127;p20"/>
          <p:cNvPicPr preferRelativeResize="0"/>
          <p:nvPr/>
        </p:nvPicPr>
        <p:blipFill rotWithShape="1">
          <a:blip r:embed="rId5">
            <a:alphaModFix/>
          </a:blip>
          <a:srcRect/>
          <a:stretch/>
        </p:blipFill>
        <p:spPr>
          <a:xfrm>
            <a:off x="1438543" y="5077667"/>
            <a:ext cx="6706100" cy="6985500"/>
          </a:xfrm>
          <a:prstGeom prst="rect">
            <a:avLst/>
          </a:prstGeom>
          <a:noFill/>
          <a:ln>
            <a:noFill/>
          </a:ln>
        </p:spPr>
      </p:pic>
      <p:sp>
        <p:nvSpPr>
          <p:cNvPr id="128" name="Google Shape;128;p20"/>
          <p:cNvSpPr txBox="1"/>
          <p:nvPr/>
        </p:nvSpPr>
        <p:spPr>
          <a:xfrm>
            <a:off x="10118400" y="5077667"/>
            <a:ext cx="12502200" cy="69855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434343"/>
              </a:buClr>
              <a:buSzPts val="2400"/>
              <a:buFont typeface="Montserrat"/>
              <a:buNone/>
            </a:pPr>
            <a:r>
              <a:rPr lang="sl" sz="4800" b="0" i="0" u="none" baseline="0" dirty="0">
                <a:solidFill>
                  <a:srgbClr val="434343"/>
                </a:solidFill>
                <a:latin typeface="Montserrat"/>
                <a:ea typeface="Montserrat"/>
                <a:cs typeface="Montserrat"/>
                <a:sym typeface="Montserrat"/>
              </a:rPr>
              <a:t>Združevanje podatkov lahko da odlične rezultate za merjenje količine </a:t>
            </a:r>
          </a:p>
          <a:p>
            <a:pPr marL="0" marR="0" lvl="0" indent="0" algn="l" rtl="0">
              <a:lnSpc>
                <a:spcPct val="150000"/>
              </a:lnSpc>
              <a:spcBef>
                <a:spcPts val="0"/>
              </a:spcBef>
              <a:spcAft>
                <a:spcPts val="0"/>
              </a:spcAft>
              <a:buClr>
                <a:srgbClr val="434343"/>
              </a:buClr>
              <a:buSzPts val="2400"/>
              <a:buFont typeface="Montserrat"/>
              <a:buNone/>
            </a:pPr>
            <a:r>
              <a:rPr lang="sl" sz="4800" b="0" i="0" u="none" baseline="0" dirty="0">
                <a:solidFill>
                  <a:srgbClr val="434343"/>
                </a:solidFill>
                <a:latin typeface="Montserrat"/>
                <a:ea typeface="Montserrat"/>
                <a:cs typeface="Montserrat"/>
                <a:sym typeface="Montserrat"/>
              </a:rPr>
              <a:t>(to možnost uporabite, kadar imajo podatki homogene značilnosti, ki to omogočajo). </a:t>
            </a:r>
          </a:p>
        </p:txBody>
      </p:sp>
      <p:pic>
        <p:nvPicPr>
          <p:cNvPr id="2" name="Google Shape;156;g27aa896d867_0_19">
            <a:extLst>
              <a:ext uri="{FF2B5EF4-FFF2-40B4-BE49-F238E27FC236}">
                <a16:creationId xmlns:a16="http://schemas.microsoft.com/office/drawing/2014/main" id="{636CD8C9-5041-31BF-D15D-BB0ACBAB0B8A}"/>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8" name="Zvok 7">
            <a:hlinkClick r:id="" action="ppaction://media"/>
            <a:extLst>
              <a:ext uri="{FF2B5EF4-FFF2-40B4-BE49-F238E27FC236}">
                <a16:creationId xmlns:a16="http://schemas.microsoft.com/office/drawing/2014/main" id="{BE9C2172-6BF0-7BE5-8242-B87FDB658D7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926"/>
    </mc:Choice>
    <mc:Fallback xmlns="">
      <p:transition spd="slow" advTm="1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4" name="Google Shape;134;p21"/>
          <p:cNvPicPr preferRelativeResize="0"/>
          <p:nvPr/>
        </p:nvPicPr>
        <p:blipFill rotWithShape="1">
          <a:blip r:embed="rId5">
            <a:alphaModFix/>
          </a:blip>
          <a:srcRect/>
          <a:stretch/>
        </p:blipFill>
        <p:spPr>
          <a:xfrm>
            <a:off x="1478300" y="3950975"/>
            <a:ext cx="6706100" cy="6985500"/>
          </a:xfrm>
          <a:prstGeom prst="rect">
            <a:avLst/>
          </a:prstGeom>
          <a:noFill/>
          <a:ln>
            <a:noFill/>
          </a:ln>
        </p:spPr>
      </p:pic>
      <p:sp>
        <p:nvSpPr>
          <p:cNvPr id="135" name="Google Shape;135;p21"/>
          <p:cNvSpPr txBox="1"/>
          <p:nvPr/>
        </p:nvSpPr>
        <p:spPr>
          <a:xfrm>
            <a:off x="8994100" y="3409799"/>
            <a:ext cx="13626600" cy="65529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434343"/>
              </a:buClr>
              <a:buSzPts val="2400"/>
              <a:buFont typeface="Montserrat"/>
              <a:buNone/>
            </a:pPr>
            <a:r>
              <a:rPr lang="sl" sz="4800" b="0" i="0" u="none" baseline="0" dirty="0">
                <a:solidFill>
                  <a:srgbClr val="434343"/>
                </a:solidFill>
                <a:latin typeface="Montserrat"/>
                <a:ea typeface="Montserrat"/>
                <a:cs typeface="Montserrat"/>
                <a:sym typeface="Montserrat"/>
              </a:rPr>
              <a:t>Na primer … </a:t>
            </a:r>
          </a:p>
          <a:p>
            <a:pPr marL="0" marR="0" lvl="0" indent="0" algn="l" rtl="0">
              <a:lnSpc>
                <a:spcPct val="150000"/>
              </a:lnSpc>
              <a:spcBef>
                <a:spcPts val="0"/>
              </a:spcBef>
              <a:spcAft>
                <a:spcPts val="0"/>
              </a:spcAft>
              <a:buClr>
                <a:srgbClr val="434343"/>
              </a:buClr>
              <a:buSzPts val="2400"/>
              <a:buFont typeface="Montserrat"/>
              <a:buNone/>
            </a:pPr>
            <a:r>
              <a:rPr lang="sl" sz="4800" b="0" i="0" u="none" baseline="0" dirty="0">
                <a:solidFill>
                  <a:srgbClr val="434343"/>
                </a:solidFill>
                <a:latin typeface="Montserrat"/>
                <a:ea typeface="Montserrat"/>
                <a:cs typeface="Montserrat"/>
                <a:sym typeface="Montserrat"/>
              </a:rPr>
              <a:t>Vseh projektov, ki jih financira kohezijska politika v Sloveniji je na stotine ali tisoče</a:t>
            </a:r>
            <a:r>
              <a:rPr lang="sl" sz="4800" dirty="0">
                <a:solidFill>
                  <a:srgbClr val="434343"/>
                </a:solidFill>
                <a:latin typeface="Montserrat"/>
                <a:ea typeface="Montserrat"/>
                <a:cs typeface="Montserrat"/>
                <a:sym typeface="Montserrat"/>
              </a:rPr>
              <a:t> - </a:t>
            </a:r>
            <a:r>
              <a:rPr lang="sl" sz="4800" b="0" i="0" u="none" baseline="0" dirty="0">
                <a:solidFill>
                  <a:srgbClr val="434343"/>
                </a:solidFill>
                <a:latin typeface="Montserrat"/>
                <a:ea typeface="Montserrat"/>
                <a:cs typeface="Montserrat"/>
                <a:sym typeface="Montserrat"/>
              </a:rPr>
              <a:t>ali jih je mogoče razdeliti po temah? Koliko se jih nanaša na okolje, promet, kulturo in turizem …?</a:t>
            </a:r>
          </a:p>
        </p:txBody>
      </p:sp>
      <p:pic>
        <p:nvPicPr>
          <p:cNvPr id="8" name="Zvok 7">
            <a:hlinkClick r:id="" action="ppaction://media"/>
            <a:extLst>
              <a:ext uri="{FF2B5EF4-FFF2-40B4-BE49-F238E27FC236}">
                <a16:creationId xmlns:a16="http://schemas.microsoft.com/office/drawing/2014/main" id="{19CB8E68-56FF-5F2B-D06C-B1B41182E1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0848"/>
    </mc:Choice>
    <mc:Fallback xmlns="">
      <p:transition spd="slow" advTm="3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1" name="Google Shape;141;p22"/>
          <p:cNvPicPr preferRelativeResize="0"/>
          <p:nvPr/>
        </p:nvPicPr>
        <p:blipFill rotWithShape="1">
          <a:blip r:embed="rId5">
            <a:alphaModFix/>
          </a:blip>
          <a:srcRect/>
          <a:stretch/>
        </p:blipFill>
        <p:spPr>
          <a:xfrm>
            <a:off x="1478300" y="3950975"/>
            <a:ext cx="6706100" cy="6985500"/>
          </a:xfrm>
          <a:prstGeom prst="rect">
            <a:avLst/>
          </a:prstGeom>
          <a:noFill/>
          <a:ln>
            <a:noFill/>
          </a:ln>
        </p:spPr>
      </p:pic>
      <p:sp>
        <p:nvSpPr>
          <p:cNvPr id="142" name="Google Shape;142;p22"/>
          <p:cNvSpPr txBox="1"/>
          <p:nvPr/>
        </p:nvSpPr>
        <p:spPr>
          <a:xfrm>
            <a:off x="8801350" y="3726125"/>
            <a:ext cx="14012100" cy="77415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434343"/>
              </a:buClr>
              <a:buSzPts val="2000"/>
              <a:buFont typeface="Montserrat"/>
              <a:buNone/>
            </a:pPr>
            <a:r>
              <a:rPr lang="sl" sz="4800" b="0" i="0" u="none" baseline="0" dirty="0">
                <a:solidFill>
                  <a:srgbClr val="434343"/>
                </a:solidFill>
                <a:latin typeface="Montserrat"/>
                <a:ea typeface="Montserrat"/>
                <a:cs typeface="Montserrat"/>
                <a:sym typeface="Montserrat"/>
              </a:rPr>
              <a:t>Projekte, razdeljene po temah, je mogoče združiti z uporabo </a:t>
            </a:r>
            <a:r>
              <a:rPr lang="sl" sz="4800" b="1" i="0" u="none" baseline="0" dirty="0">
                <a:solidFill>
                  <a:srgbClr val="434343"/>
                </a:solidFill>
                <a:latin typeface="Montserrat"/>
                <a:ea typeface="Montserrat"/>
                <a:cs typeface="Montserrat"/>
                <a:sym typeface="Montserrat"/>
              </a:rPr>
              <a:t>vrtilne tabele</a:t>
            </a:r>
            <a:r>
              <a:rPr lang="sl" sz="4800" b="0" i="0" u="none" baseline="0" dirty="0">
                <a:solidFill>
                  <a:srgbClr val="434343"/>
                </a:solidFill>
                <a:latin typeface="Montserrat"/>
                <a:ea typeface="Montserrat"/>
                <a:cs typeface="Montserrat"/>
                <a:sym typeface="Montserrat"/>
              </a:rPr>
              <a:t>. </a:t>
            </a:r>
          </a:p>
          <a:p>
            <a:pPr marL="0" marR="0" lvl="0" indent="0" algn="l" rtl="0">
              <a:lnSpc>
                <a:spcPct val="150000"/>
              </a:lnSpc>
              <a:spcBef>
                <a:spcPts val="0"/>
              </a:spcBef>
              <a:spcAft>
                <a:spcPts val="0"/>
              </a:spcAft>
              <a:buClr>
                <a:srgbClr val="434343"/>
              </a:buClr>
              <a:buSzPts val="2000"/>
              <a:buFont typeface="Montserrat"/>
              <a:buNone/>
            </a:pPr>
            <a:r>
              <a:rPr lang="sl" sz="4800" dirty="0">
                <a:solidFill>
                  <a:srgbClr val="434343"/>
                </a:solidFill>
                <a:latin typeface="Montserrat"/>
                <a:ea typeface="Montserrat"/>
                <a:cs typeface="Montserrat"/>
                <a:sym typeface="Montserrat"/>
              </a:rPr>
              <a:t>I</a:t>
            </a:r>
            <a:r>
              <a:rPr lang="sl" sz="4800" b="0" i="0" u="none" baseline="0" dirty="0">
                <a:solidFill>
                  <a:srgbClr val="434343"/>
                </a:solidFill>
                <a:latin typeface="Montserrat"/>
                <a:ea typeface="Montserrat"/>
                <a:cs typeface="Montserrat"/>
                <a:sym typeface="Montserrat"/>
              </a:rPr>
              <a:t>zberite celotno preglednico, odprto na delovnem listu, in ustrezno možnost (Podatki &gt; Vrtilna tabela): v polje Vrstice vnesite Tema in v polje Vrednosti možnost Preštej po temi. </a:t>
            </a:r>
          </a:p>
        </p:txBody>
      </p:sp>
      <p:pic>
        <p:nvPicPr>
          <p:cNvPr id="7" name="Zvok 6">
            <a:hlinkClick r:id="" action="ppaction://media"/>
            <a:extLst>
              <a:ext uri="{FF2B5EF4-FFF2-40B4-BE49-F238E27FC236}">
                <a16:creationId xmlns:a16="http://schemas.microsoft.com/office/drawing/2014/main" id="{376C1307-0038-8A08-994A-216F3C1B00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567"/>
    </mc:Choice>
    <mc:Fallback xmlns="">
      <p:transition spd="slow" advTm="2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p:nvPr/>
        </p:nvSpPr>
        <p:spPr>
          <a:xfrm>
            <a:off x="1742634" y="2784658"/>
            <a:ext cx="18194400" cy="82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ANALIZA PODATKOV: KOMBINIRANJE STRATEGIJ</a:t>
            </a:r>
          </a:p>
          <a:p>
            <a:pPr marL="0" marR="0" lvl="0" indent="0" algn="l" rtl="0">
              <a:lnSpc>
                <a:spcPct val="100000"/>
              </a:lnSpc>
              <a:spcBef>
                <a:spcPts val="0"/>
              </a:spcBef>
              <a:spcAft>
                <a:spcPts val="0"/>
              </a:spcAft>
              <a:buClr>
                <a:srgbClr val="000000"/>
              </a:buClr>
              <a:buSzPts val="1400"/>
              <a:buFont typeface="Arial"/>
              <a:buNone/>
            </a:pPr>
            <a:endParaRPr sz="4000" b="0" i="0" u="none" strike="noStrike" cap="none" dirty="0">
              <a:solidFill>
                <a:srgbClr val="F08A47"/>
              </a:solidFill>
              <a:latin typeface="Montserrat"/>
              <a:ea typeface="Montserrat"/>
              <a:cs typeface="Montserrat"/>
              <a:sym typeface="Montserrat"/>
            </a:endParaRPr>
          </a:p>
        </p:txBody>
      </p:sp>
      <p:pic>
        <p:nvPicPr>
          <p:cNvPr id="149" name="Google Shape;149;p23"/>
          <p:cNvPicPr preferRelativeResize="0"/>
          <p:nvPr/>
        </p:nvPicPr>
        <p:blipFill rotWithShape="1">
          <a:blip r:embed="rId5">
            <a:alphaModFix/>
          </a:blip>
          <a:srcRect/>
          <a:stretch/>
        </p:blipFill>
        <p:spPr>
          <a:xfrm>
            <a:off x="1296810" y="4982475"/>
            <a:ext cx="5754799" cy="7227550"/>
          </a:xfrm>
          <a:prstGeom prst="rect">
            <a:avLst/>
          </a:prstGeom>
          <a:noFill/>
          <a:ln>
            <a:noFill/>
          </a:ln>
        </p:spPr>
      </p:pic>
      <p:sp>
        <p:nvSpPr>
          <p:cNvPr id="150" name="Google Shape;150;p23"/>
          <p:cNvSpPr txBox="1"/>
          <p:nvPr/>
        </p:nvSpPr>
        <p:spPr>
          <a:xfrm>
            <a:off x="7660203" y="4521338"/>
            <a:ext cx="15425400" cy="95970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434343"/>
              </a:buClr>
              <a:buSzPts val="2000"/>
              <a:buFont typeface="Montserrat"/>
              <a:buNone/>
            </a:pPr>
            <a:r>
              <a:rPr lang="sl" sz="4800" dirty="0">
                <a:solidFill>
                  <a:srgbClr val="434343"/>
                </a:solidFill>
                <a:latin typeface="Montserrat"/>
                <a:ea typeface="Montserrat"/>
                <a:cs typeface="Montserrat"/>
                <a:sym typeface="Montserrat"/>
              </a:rPr>
              <a:t>Morda </a:t>
            </a:r>
            <a:r>
              <a:rPr lang="sl" sz="4800" b="0" i="0" u="none" baseline="0" dirty="0">
                <a:solidFill>
                  <a:srgbClr val="434343"/>
                </a:solidFill>
                <a:latin typeface="Montserrat"/>
                <a:ea typeface="Montserrat"/>
                <a:cs typeface="Montserrat"/>
                <a:sym typeface="Montserrat"/>
              </a:rPr>
              <a:t>boste morali uporabiti </a:t>
            </a:r>
            <a:r>
              <a:rPr lang="sl" sz="4800" b="1" i="0" u="none" baseline="0" dirty="0">
                <a:solidFill>
                  <a:srgbClr val="434343"/>
                </a:solidFill>
                <a:latin typeface="Montserrat"/>
                <a:ea typeface="Montserrat"/>
                <a:cs typeface="Montserrat"/>
                <a:sym typeface="Montserrat"/>
              </a:rPr>
              <a:t>dve ali tri metode hkrati</a:t>
            </a:r>
            <a:r>
              <a:rPr lang="sl" sz="4800" b="0" i="0" u="none" baseline="0" dirty="0">
                <a:solidFill>
                  <a:srgbClr val="434343"/>
                </a:solidFill>
                <a:latin typeface="Montserrat"/>
                <a:ea typeface="Montserrat"/>
                <a:cs typeface="Montserrat"/>
                <a:sym typeface="Montserrat"/>
              </a:rPr>
              <a:t>.</a:t>
            </a:r>
            <a:r>
              <a:rPr lang="sl" sz="4800" b="0" i="0" u="none" strike="noStrike" cap="none" baseline="0" dirty="0">
                <a:solidFill>
                  <a:srgbClr val="434343"/>
                </a:solidFill>
                <a:latin typeface="Montserrat"/>
                <a:ea typeface="Montserrat"/>
                <a:cs typeface="Montserrat"/>
                <a:sym typeface="Montserrat"/>
              </a:rPr>
              <a:t> </a:t>
            </a:r>
          </a:p>
          <a:p>
            <a:pPr marL="457200" marR="0" lvl="0" indent="-533400" algn="l" rtl="0">
              <a:lnSpc>
                <a:spcPct val="150000"/>
              </a:lnSpc>
              <a:spcBef>
                <a:spcPts val="0"/>
              </a:spcBef>
              <a:spcAft>
                <a:spcPts val="0"/>
              </a:spcAft>
              <a:buClr>
                <a:srgbClr val="434343"/>
              </a:buClr>
              <a:buSzPts val="4800"/>
              <a:buFont typeface="Montserrat"/>
              <a:buChar char="●"/>
            </a:pPr>
            <a:r>
              <a:rPr lang="sl" sz="4800" b="0" i="0" u="none" strike="noStrike" cap="none" baseline="0" dirty="0">
                <a:solidFill>
                  <a:srgbClr val="434343"/>
                </a:solidFill>
                <a:latin typeface="Montserrat"/>
                <a:ea typeface="Montserrat"/>
                <a:cs typeface="Montserrat"/>
                <a:sym typeface="Montserrat"/>
              </a:rPr>
              <a:t>Ko podatke razvrstite po temah, jih lahko še od največjega do najmanjšega …</a:t>
            </a:r>
          </a:p>
          <a:p>
            <a:pPr marL="457200" marR="0" lvl="0" indent="-533400" algn="l" rtl="0">
              <a:lnSpc>
                <a:spcPct val="150000"/>
              </a:lnSpc>
              <a:spcBef>
                <a:spcPts val="0"/>
              </a:spcBef>
              <a:spcAft>
                <a:spcPts val="0"/>
              </a:spcAft>
              <a:buClr>
                <a:srgbClr val="434343"/>
              </a:buClr>
              <a:buSzPts val="4800"/>
              <a:buFont typeface="Montserrat"/>
              <a:buChar char="●"/>
            </a:pPr>
            <a:r>
              <a:rPr lang="sl" sz="4800" b="0" i="0" u="none" strike="noStrike" cap="none" baseline="0" dirty="0">
                <a:solidFill>
                  <a:srgbClr val="434343"/>
                </a:solidFill>
                <a:latin typeface="Montserrat"/>
                <a:ea typeface="Montserrat"/>
                <a:cs typeface="Montserrat"/>
                <a:sym typeface="Montserrat"/>
              </a:rPr>
              <a:t>Lahko je koristno tudi filtriranje, preden jih združite v skupine, da se osredotočite na podnabor podatkov …</a:t>
            </a:r>
          </a:p>
        </p:txBody>
      </p:sp>
      <p:pic>
        <p:nvPicPr>
          <p:cNvPr id="2" name="Google Shape;156;g27aa896d867_0_19">
            <a:extLst>
              <a:ext uri="{FF2B5EF4-FFF2-40B4-BE49-F238E27FC236}">
                <a16:creationId xmlns:a16="http://schemas.microsoft.com/office/drawing/2014/main" id="{3426E14C-0C71-6EB1-43CA-8848BBB19D39}"/>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0963FD21-7C4D-293D-3B1E-858179643E7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9581"/>
    </mc:Choice>
    <mc:Fallback xmlns="">
      <p:transition spd="slow" advTm="3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p:nvPr/>
        </p:nvSpPr>
        <p:spPr>
          <a:xfrm>
            <a:off x="112456" y="6254749"/>
            <a:ext cx="24157500" cy="1638300"/>
          </a:xfrm>
          <a:prstGeom prst="rect">
            <a:avLst/>
          </a:prstGeom>
          <a:noFill/>
          <a:ln>
            <a:noFill/>
          </a:ln>
          <a:effectLst>
            <a:outerShdw blurRad="63500" dist="17961" dir="2700000" algn="ctr" rotWithShape="0">
              <a:srgbClr val="E7E6E6">
                <a:alpha val="74510"/>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8000"/>
              <a:buFont typeface="Arial"/>
              <a:buNone/>
            </a:pPr>
            <a:r>
              <a:rPr lang="sl" sz="7200" b="1" i="0" u="none" baseline="0" dirty="0">
                <a:solidFill>
                  <a:srgbClr val="F08A47"/>
                </a:solidFill>
                <a:latin typeface="Montserrat"/>
                <a:ea typeface="Montserrat"/>
                <a:cs typeface="Montserrat"/>
                <a:sym typeface="Montserrat"/>
              </a:rPr>
              <a:t>KORELACIJA PODATKOV</a:t>
            </a:r>
          </a:p>
        </p:txBody>
      </p:sp>
      <p:pic>
        <p:nvPicPr>
          <p:cNvPr id="2" name="Google Shape;156;g27aa896d867_0_19">
            <a:extLst>
              <a:ext uri="{FF2B5EF4-FFF2-40B4-BE49-F238E27FC236}">
                <a16:creationId xmlns:a16="http://schemas.microsoft.com/office/drawing/2014/main" id="{A92366EF-3399-7401-5C41-C0F82F4BB6FB}"/>
              </a:ext>
            </a:extLst>
          </p:cNvPr>
          <p:cNvPicPr preferRelativeResize="0"/>
          <p:nvPr/>
        </p:nvPicPr>
        <p:blipFill>
          <a:blip r:embed="rId5">
            <a:alphaModFix/>
          </a:blip>
          <a:stretch>
            <a:fillRect/>
          </a:stretch>
        </p:blipFill>
        <p:spPr>
          <a:xfrm>
            <a:off x="1237175" y="4819775"/>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BEE324C9-FB5D-2829-50C4-9207B54AB282}"/>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5" name="Zvok 4">
            <a:hlinkClick r:id="" action="ppaction://media"/>
            <a:extLst>
              <a:ext uri="{FF2B5EF4-FFF2-40B4-BE49-F238E27FC236}">
                <a16:creationId xmlns:a16="http://schemas.microsoft.com/office/drawing/2014/main" id="{B0B2BD12-6F76-E9F4-90BA-B834E06193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118"/>
    </mc:Choice>
    <mc:Fallback xmlns="">
      <p:transition spd="slow" advTm="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1534</Words>
  <Application>Microsoft Macintosh PowerPoint</Application>
  <PresentationFormat>Custom</PresentationFormat>
  <Paragraphs>65</Paragraphs>
  <Slides>21</Slides>
  <Notes>21</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Montserrat</vt:lpstr>
      <vt:lpstr>Verdana</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2023-11-14T11:34:12Z</dcterms:modified>
</cp:coreProperties>
</file>