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1"/>
  </p:sldMasterIdLst>
  <p:notesMasterIdLst>
    <p:notesMasterId r:id="rId20"/>
  </p:notesMasterIdLst>
  <p:sldIdLst>
    <p:sldId id="256" r:id="rId2"/>
    <p:sldId id="259" r:id="rId3"/>
    <p:sldId id="260" r:id="rId4"/>
    <p:sldId id="262" r:id="rId5"/>
    <p:sldId id="263" r:id="rId6"/>
    <p:sldId id="264" r:id="rId7"/>
    <p:sldId id="265" r:id="rId8"/>
    <p:sldId id="266" r:id="rId9"/>
    <p:sldId id="267" r:id="rId10"/>
    <p:sldId id="268" r:id="rId11"/>
    <p:sldId id="269" r:id="rId12"/>
    <p:sldId id="270" r:id="rId13"/>
    <p:sldId id="272" r:id="rId14"/>
    <p:sldId id="273" r:id="rId15"/>
    <p:sldId id="274" r:id="rId16"/>
    <p:sldId id="277" r:id="rId17"/>
    <p:sldId id="278" r:id="rId18"/>
    <p:sldId id="281" r:id="rId19"/>
  </p:sldIdLst>
  <p:sldSz cx="24382413" cy="13716000"/>
  <p:notesSz cx="6858000" cy="9144000"/>
  <p:embeddedFontLst>
    <p:embeddedFont>
      <p:font typeface="Calibri" panose="020F0502020204030204" pitchFamily="34" charset="0"/>
      <p:regular r:id="rId21"/>
      <p:bold r:id="rId22"/>
      <p:italic r:id="rId23"/>
      <p:boldItalic r:id="rId24"/>
    </p:embeddedFont>
    <p:embeddedFont>
      <p:font typeface="Montserrat" panose="00000500000000000000" pitchFamily="2" charset="0"/>
      <p:regular r:id="rId25"/>
      <p:bold r:id="rId26"/>
      <p:italic r:id="rId27"/>
      <p:boldItalic r:id="rId28"/>
    </p:embeddedFont>
    <p:embeddedFont>
      <p:font typeface="Verdana" panose="020B060403050404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1507" autoAdjust="0"/>
  </p:normalViewPr>
  <p:slideViewPr>
    <p:cSldViewPr snapToGrid="0">
      <p:cViewPr varScale="1">
        <p:scale>
          <a:sx n="21" d="100"/>
          <a:sy n="21" d="100"/>
        </p:scale>
        <p:origin x="27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 tem razdelku bomo obravnavali podatkovno novinarstvo, znano tudi kot »preiskovalno novinarstvo«.</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87" name="Google Shape;87;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9cfa9f37c_4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Potrebna so orodja, omenjena v prejšnjih razdelkih in prejšnjih lekcijah. Pri podatkovnem novinarstvu je najpomembneje, da znamo iz podatkov ustvariti grafične vizualizacije, </a:t>
            </a:r>
            <a:r>
              <a:rPr lang="sl-SI" sz="1800" dirty="0" err="1">
                <a:effectLst/>
                <a:latin typeface="Calibri" panose="020F0502020204030204" pitchFamily="34" charset="0"/>
                <a:ea typeface="Calibri" panose="020F0502020204030204" pitchFamily="34" charset="0"/>
                <a:cs typeface="Arial" panose="020B0604020202020204" pitchFamily="34" charset="0"/>
              </a:rPr>
              <a:t>infografike</a:t>
            </a:r>
            <a:r>
              <a:rPr lang="sl-SI" sz="1800" dirty="0">
                <a:effectLst/>
                <a:latin typeface="Calibri" panose="020F0502020204030204" pitchFamily="34" charset="0"/>
                <a:ea typeface="Calibri" panose="020F0502020204030204" pitchFamily="34" charset="0"/>
                <a:cs typeface="Arial" panose="020B0604020202020204" pitchFamily="34" charset="0"/>
              </a:rPr>
              <a:t>, zemljevide in interaktivne grafe različnih vrst, da bi zgodbo povedali na najučinkovitejši način.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100" dirty="0">
                <a:effectLst/>
                <a:latin typeface="Calibri" panose="020F0502020204030204" pitchFamily="34" charset="0"/>
                <a:ea typeface="Calibri" panose="020F0502020204030204" pitchFamily="34" charset="0"/>
                <a:cs typeface="Arial" panose="020B0604020202020204" pitchFamily="34" charset="0"/>
              </a:rPr>
              <a:t>Vizualna predstavitev podatkov je pravzaprav izjemno pomemben vidik podatkovnega novinarstva in priporočamo, da se naučite uporabljati orodja za vizualizacijo, ki so na spletu na voljo brezplačno.</a:t>
            </a:r>
            <a:endParaRPr lang="en-SI" sz="11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65" name="Google Shape;165;g49cfa9f37c_4_6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9cfa9f37c_5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Oglejmo si zdaj nekaj primerov prispevkov in preiskav podatkovnega novinarstva.</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75" name="Google Shape;175;g49cfa9f37c_5_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9cfa9f37c_5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Podatkovni novinar lahko analizira družbeni pojav na določenih območjih, da bi ta območja primerjal z vidika obravnavanega pojava.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80" name="Google Shape;180;g49cfa9f37c_5_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9fda3aa5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 podlagi rezultatov te analize lahko torej ugotovimo, ali gre za pojav, ki na neko območje vpliva bolj kot na drugo. V podobnih primerih preiskovalnega novinarstva lahko na podlagi razlik med območji poskusite analizirati nove podatke, ugotovite, ali obstaja povezava z drugimi pojavi … … in tudi razumete ponavljajoč se dogodek ter poskušate bolje razumeti njegov razvoj.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95" name="Google Shape;195;g49fda3aa5f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9fda3aa5f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100" dirty="0">
                <a:effectLst/>
                <a:latin typeface="Calibri" panose="020F0502020204030204" pitchFamily="34" charset="0"/>
                <a:ea typeface="Calibri" panose="020F0502020204030204" pitchFamily="34" charset="0"/>
                <a:cs typeface="Arial" panose="020B0604020202020204" pitchFamily="34" charset="0"/>
              </a:rPr>
              <a:t>Na primer, na določenem odseku ceste se je zgodila nesreča, in lahko se zastavi vprašanje, ali se je to zgodilo prvič? Ali so na tem odseku ceste pogosti podobni dogodki? </a:t>
            </a:r>
            <a:endParaRPr lang="en-SI" sz="11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02" name="Google Shape;202;g49fda3aa5f_1_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9fda3aa5f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Drug primer je poplava, ki je povzročila veliko škodo. Ali je bila hujša kot podobne nesreče ali gre za prostorski in urbani problem zaradi hidrogeološke nestabilnosti?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10" name="Google Shape;210;g49fda3aa5f_1_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9fda3aa5f_1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Številne preiskave v okviru podatkovnega novinarstva, zlasti tiste, ki so povezane s transparentnostjo, izhajajo iz organiziranega sistema izmenjave informacij. K zbiranju in analizi podatkov lahko poleg novinarjev prispevajo tudi drugi akterji (raziskovalci, sociologi, strokovnjaki ali celo laiki, ki jih tema neposredno zanima ali navdušuje). Lahko torej rečemo, da je podatkovno novinarstvo v nekaterih primerih lahko tudi vrsta državljanskega in participativnega novinarstva.</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34" name="Google Shape;234;g49fda3aa5f_1_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9fda3aa5f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Primer državljanskega in participativnega novinarstva iz tujine je pobuda </a:t>
            </a:r>
            <a:r>
              <a:rPr lang="sl-SI" sz="1800" dirty="0" err="1">
                <a:effectLst/>
                <a:latin typeface="Calibri" panose="020F0502020204030204" pitchFamily="34" charset="0"/>
                <a:ea typeface="Calibri" panose="020F0502020204030204" pitchFamily="34" charset="0"/>
                <a:cs typeface="Arial" panose="020B0604020202020204" pitchFamily="34" charset="0"/>
              </a:rPr>
              <a:t>Nacion</a:t>
            </a:r>
            <a:r>
              <a:rPr lang="sl-SI" sz="1800" dirty="0">
                <a:effectLst/>
                <a:latin typeface="Calibri" panose="020F0502020204030204" pitchFamily="34" charset="0"/>
                <a:ea typeface="Calibri" panose="020F0502020204030204" pitchFamily="34" charset="0"/>
                <a:cs typeface="Arial" panose="020B0604020202020204" pitchFamily="34" charset="0"/>
              </a:rPr>
              <a:t>, poimenovana po prestižnem argentinskem časopisu, ki je v sodelovanju z drugimi vzpostavil projekt </a:t>
            </a:r>
            <a:r>
              <a:rPr lang="sl-SI" sz="1800" dirty="0" err="1">
                <a:effectLst/>
                <a:latin typeface="Calibri" panose="020F0502020204030204" pitchFamily="34" charset="0"/>
                <a:ea typeface="Calibri" panose="020F0502020204030204" pitchFamily="34" charset="0"/>
                <a:cs typeface="Arial" panose="020B0604020202020204" pitchFamily="34" charset="0"/>
              </a:rPr>
              <a:t>VozData</a:t>
            </a:r>
            <a:r>
              <a:rPr lang="sl-SI" sz="1800" dirty="0">
                <a:effectLst/>
                <a:latin typeface="Calibri" panose="020F0502020204030204" pitchFamily="34" charset="0"/>
                <a:ea typeface="Calibri" panose="020F0502020204030204" pitchFamily="34" charset="0"/>
                <a:cs typeface="Arial" panose="020B0604020202020204" pitchFamily="34" charset="0"/>
              </a:rPr>
              <a:t>, spletno platformo, kjer je državljansko spremljanje upravne transparentnosti združeno s preiskovalnim novinarstvom.</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41" name="Google Shape;241;g49fda3aa5f_1_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dirty="0"/>
              <a:t>Tudi vi ste lahko podatkovni novinarji. </a:t>
            </a:r>
            <a:endParaRPr dirty="0"/>
          </a:p>
        </p:txBody>
      </p:sp>
      <p:sp>
        <p:nvSpPr>
          <p:cNvPr id="162" name="Google Shape;16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9cfa9f37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sz="1800" dirty="0">
                <a:effectLst/>
                <a:latin typeface="Calibri" panose="020F0502020204030204" pitchFamily="34" charset="0"/>
                <a:ea typeface="Calibri" panose="020F0502020204030204" pitchFamily="34" charset="0"/>
                <a:cs typeface="Arial" panose="020B0604020202020204" pitchFamily="34" charset="0"/>
              </a:rPr>
              <a:t>Sliko je davnega leta 1858 jo je ustvarila britanska medicinska sestra Florence </a:t>
            </a:r>
            <a:r>
              <a:rPr lang="sl-SI" sz="1800" dirty="0" err="1">
                <a:effectLst/>
                <a:latin typeface="Calibri" panose="020F0502020204030204" pitchFamily="34" charset="0"/>
                <a:ea typeface="Calibri" panose="020F0502020204030204" pitchFamily="34" charset="0"/>
                <a:cs typeface="Arial" panose="020B0604020202020204" pitchFamily="34" charset="0"/>
              </a:rPr>
              <a:t>Nightingale</a:t>
            </a:r>
            <a:r>
              <a:rPr lang="sl-SI" sz="1800" dirty="0">
                <a:effectLst/>
                <a:latin typeface="Calibri" panose="020F0502020204030204" pitchFamily="34" charset="0"/>
                <a:ea typeface="Calibri" panose="020F0502020204030204" pitchFamily="34" charset="0"/>
                <a:cs typeface="Arial" panose="020B0604020202020204" pitchFamily="34" charset="0"/>
              </a:rPr>
              <a:t>. Gre za poročilo o razmerah britanskih vojakov med krimsko vojno, kjer so analizirani glavni vzroki smrti. Gre za enega od prvih primerov tortnega grafikona, ki so ga nato objavili tudi nekateri tiskani mediji.</a:t>
            </a:r>
            <a:endParaRPr dirty="0"/>
          </a:p>
        </p:txBody>
      </p:sp>
      <p:sp>
        <p:nvSpPr>
          <p:cNvPr id="103" name="Google Shape;103;g49cfa9f37c_1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9cfa9f37c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Poglejte drugo sliko. To je stran prve izdaje britanskega časnika </a:t>
            </a:r>
            <a:r>
              <a:rPr lang="sl-SI" sz="1800" dirty="0" err="1">
                <a:effectLst/>
                <a:latin typeface="Calibri" panose="020F0502020204030204" pitchFamily="34" charset="0"/>
                <a:ea typeface="Calibri" panose="020F0502020204030204" pitchFamily="34" charset="0"/>
                <a:cs typeface="Arial" panose="020B0604020202020204" pitchFamily="34" charset="0"/>
              </a:rPr>
              <a:t>The</a:t>
            </a:r>
            <a:r>
              <a:rPr lang="sl-SI" sz="1800" dirty="0">
                <a:effectLst/>
                <a:latin typeface="Calibri" panose="020F0502020204030204" pitchFamily="34" charset="0"/>
                <a:ea typeface="Calibri" panose="020F0502020204030204" pitchFamily="34" charset="0"/>
                <a:cs typeface="Arial" panose="020B0604020202020204" pitchFamily="34" charset="0"/>
              </a:rPr>
              <a:t> </a:t>
            </a:r>
            <a:r>
              <a:rPr lang="sl-SI" sz="1800" dirty="0" err="1">
                <a:effectLst/>
                <a:latin typeface="Calibri" panose="020F0502020204030204" pitchFamily="34" charset="0"/>
                <a:ea typeface="Calibri" panose="020F0502020204030204" pitchFamily="34" charset="0"/>
                <a:cs typeface="Arial" panose="020B0604020202020204" pitchFamily="34" charset="0"/>
              </a:rPr>
              <a:t>Guardian</a:t>
            </a:r>
            <a:r>
              <a:rPr lang="sl-SI" sz="1800" dirty="0">
                <a:effectLst/>
                <a:latin typeface="Calibri" panose="020F0502020204030204" pitchFamily="34" charset="0"/>
                <a:ea typeface="Calibri" panose="020F0502020204030204" pitchFamily="34" charset="0"/>
                <a:cs typeface="Arial" panose="020B0604020202020204" pitchFamily="34" charset="0"/>
              </a:rPr>
              <a:t> iz leta 1821, kjer so bili objavljeni podatki o šolah v Manchestru, skupaj s stroški vpisa in številom učencev.</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0" name="Google Shape;110;g49cfa9f37c_2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9cfa9f37c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To kaže, da podatkovno novinarstvo ni nov pojav. Pravzaprav lahko rečemo, da obstaja tako dolgo, kot obstajajo podatki. Razlika je v tem, da so se podatki v preteklosti objavljali v zelo dragih knjigah ali pa v težko razumljivih diagramih in tabelah, danes pa računalnik s preglednicami in posebnimi orodji opravi polovico dela in predvsem naredi informacije veliko preprostejše in lažje berljive.</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24" name="Google Shape;124;g49cfa9f37c_4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9cfa9f37c_4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just">
              <a:lnSpc>
                <a:spcPct val="107000"/>
              </a:lnSpc>
              <a:spcAft>
                <a:spcPts val="800"/>
              </a:spcAft>
              <a:buNone/>
            </a:pPr>
            <a:r>
              <a:rPr lang="sl-SI" sz="1800" dirty="0">
                <a:effectLst/>
                <a:latin typeface="Calibri" panose="020F0502020204030204" pitchFamily="34" charset="0"/>
                <a:ea typeface="Calibri" panose="020F0502020204030204" pitchFamily="34" charset="0"/>
                <a:cs typeface="Arial" panose="020B0604020202020204" pitchFamily="34" charset="0"/>
              </a:rPr>
              <a:t>Podatkovno novinarstvo je novinarstvo, ki je nastalo iz analiziranja podatkov, njegov namen pa je izluščiti informacije in povedati zgodbe za temi informacijami, tudi z uporabo novih tehnologij. Predmet preiskovalnega novinarstva so lahko podatki o temah, ki so pomembne z gospodarskega ali družbenega vidika.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0" name="Google Shape;130;g49cfa9f37c_4_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9cfa9f37c_4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Izhodišče podatkovnega novinarja so seveda podatki. Sledi iskanje analize, s katero bi te podatke naredili smiselne in pridobili dodatne uporabne informacije o obravnavani temi.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7" name="Google Shape;137;g49cfa9f37c_4_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9cfa9f37c_4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Raziskovalni novinar se podatkov navadno loti kot novinar, in ne kot analitik, čeprav je nekakšna kombinacija analitika, novinarja in raziskovalca.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45" name="Google Shape;145;g49cfa9f37c_4_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9cfa9f37c_4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Toda o katerih podatkih govorimo?</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3" name="Google Shape;153;g49cfa9f37c_4_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9cfa9f37c_4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Podatki, ki so morda uporabni za raziskovalno delo, ki ga opravljate, so podatki, ki jih že analizirate pri svojem delu. Ti podatki se nanašajo na gospodarska in družbena vprašanja. Vedno jih je treba pridobiti iz zanesljivih virov. Mogoče jih je ponovno uporabiti, kar pomeni, da jih so objavljeni z dovoljenjem, in mora jih biti mogoče združiti, da se ustvarijo novi kazalniki in novi nabori podatkov iz več virov.</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8" name="Google Shape;158;g49cfa9f37c_4_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839869" y="-2512327"/>
            <a:ext cx="8702676" cy="2102983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265555" y="3913359"/>
            <a:ext cx="11623676" cy="525745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598250" y="-1191708"/>
            <a:ext cx="11623676" cy="1546759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5600"/>
              <a:buFont typeface="Verdana"/>
              <a:buNone/>
              <a:defRPr sz="56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2000"/>
              </a:spcBef>
              <a:spcAft>
                <a:spcPts val="0"/>
              </a:spcAft>
              <a:buClr>
                <a:schemeClr val="dk1"/>
              </a:buClr>
              <a:buSzPts val="3200"/>
              <a:buChar char="•"/>
              <a:defRPr sz="3200">
                <a:latin typeface="Verdana"/>
                <a:ea typeface="Verdana"/>
                <a:cs typeface="Verdana"/>
                <a:sym typeface="Verdana"/>
              </a:defRPr>
            </a:lvl1pPr>
            <a:lvl2pPr marL="914400" lvl="1"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2pPr>
            <a:lvl3pPr marL="1371600" lvl="2"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3pPr>
            <a:lvl4pPr marL="1828800" lvl="3"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4pPr>
            <a:lvl5pPr marL="2286000" lvl="4"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3047802" y="2244726"/>
            <a:ext cx="18286810" cy="47752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3047802" y="7204076"/>
            <a:ext cx="18286810" cy="3311524"/>
          </a:xfrm>
          <a:prstGeom prst="rect">
            <a:avLst/>
          </a:prstGeom>
          <a:noFill/>
          <a:ln>
            <a:noFill/>
          </a:ln>
        </p:spPr>
        <p:txBody>
          <a:bodyPr spcFirstLastPara="1" wrap="square" lIns="91425" tIns="45700" rIns="91425" bIns="45700" anchor="t" anchorCtr="0"/>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0" name="Google Shape;20;p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663592" y="3419477"/>
            <a:ext cx="21029830" cy="570547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1663592" y="9178927"/>
            <a:ext cx="21029830" cy="300037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26" name="Google Shape;26;p4"/>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1676291"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12343596"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679467"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1679467" y="3362326"/>
            <a:ext cx="10314903"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39" name="Google Shape;39;p6"/>
          <p:cNvSpPr txBox="1">
            <a:spLocks noGrp="1"/>
          </p:cNvSpPr>
          <p:nvPr>
            <p:ph type="body" idx="2"/>
          </p:nvPr>
        </p:nvSpPr>
        <p:spPr>
          <a:xfrm>
            <a:off x="1679467" y="5010150"/>
            <a:ext cx="10314903"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12343597" y="3362326"/>
            <a:ext cx="10365701"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 name="Google Shape;41;p6"/>
          <p:cNvSpPr txBox="1">
            <a:spLocks noGrp="1"/>
          </p:cNvSpPr>
          <p:nvPr>
            <p:ph type="body" idx="4"/>
          </p:nvPr>
        </p:nvSpPr>
        <p:spPr>
          <a:xfrm>
            <a:off x="12343597" y="5010150"/>
            <a:ext cx="10365701"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0365701" y="1974851"/>
            <a:ext cx="12343597" cy="9747250"/>
          </a:xfrm>
          <a:prstGeom prst="rect">
            <a:avLst/>
          </a:prstGeom>
          <a:noFill/>
          <a:ln>
            <a:noFill/>
          </a:ln>
        </p:spPr>
        <p:txBody>
          <a:bodyPr spcFirstLastPara="1" wrap="square" lIns="91425" tIns="45700" rIns="91425" bIns="45700" anchor="t" anchorCtr="0"/>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57" name="Google Shape;57;p9"/>
          <p:cNvSpPr txBox="1">
            <a:spLocks noGrp="1"/>
          </p:cNvSpPr>
          <p:nvPr>
            <p:ph type="body" idx="2"/>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58" name="Google Shape;58;p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0365701" y="1974851"/>
            <a:ext cx="12343597" cy="9747250"/>
          </a:xfrm>
          <a:prstGeom prst="rect">
            <a:avLst/>
          </a:prstGeom>
          <a:noFill/>
          <a:ln>
            <a:noFill/>
          </a:ln>
        </p:spPr>
        <p:txBody>
          <a:bodyPr spcFirstLastPara="1" wrap="square" lIns="91425" tIns="45700" rIns="91425" bIns="45700" anchor="t" anchorCtr="0"/>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5" name="Google Shape;65;p1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blogs.lanacion.com.ar/projects/data/vozdata-ii-civic-participation-for-investigative-reporting-and-educational-platform/" TargetMode="External"/><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t="29" b="19"/>
          <a:stretch/>
        </p:blipFill>
        <p:spPr>
          <a:xfrm>
            <a:off x="0" y="-39764"/>
            <a:ext cx="24538153" cy="13795528"/>
          </a:xfrm>
          <a:prstGeom prst="rect">
            <a:avLst/>
          </a:prstGeom>
          <a:noFill/>
          <a:ln>
            <a:noFill/>
          </a:ln>
        </p:spPr>
      </p:pic>
      <p:sp>
        <p:nvSpPr>
          <p:cNvPr id="90" name="Google Shape;90;p1"/>
          <p:cNvSpPr txBox="1"/>
          <p:nvPr/>
        </p:nvSpPr>
        <p:spPr>
          <a:xfrm>
            <a:off x="778950" y="10828073"/>
            <a:ext cx="22182600" cy="1508700"/>
          </a:xfrm>
          <a:prstGeom prst="rect">
            <a:avLst/>
          </a:prstGeom>
          <a:noFill/>
          <a:ln>
            <a:noFill/>
          </a:ln>
          <a:effectLst>
            <a:outerShdw blurRad="63500" dist="17961" dir="2700000" algn="ctr" rotWithShape="0">
              <a:srgbClr val="E7E6E6">
                <a:alpha val="74509"/>
              </a:srgbClr>
            </a:outerShdw>
          </a:effectLst>
        </p:spPr>
        <p:txBody>
          <a:bodyPr spcFirstLastPara="1" wrap="square" lIns="91425" tIns="45700" rIns="91425" bIns="45700" anchor="b" anchorCtr="0">
            <a:noAutofit/>
          </a:bodyPr>
          <a:lstStyle/>
          <a:p>
            <a:pPr marL="0" lvl="0" indent="0" algn="ctr" rtl="0">
              <a:spcBef>
                <a:spcPts val="0"/>
              </a:spcBef>
              <a:spcAft>
                <a:spcPts val="0"/>
              </a:spcAft>
              <a:buClr>
                <a:schemeClr val="lt1"/>
              </a:buClr>
              <a:buFont typeface="Montserrat"/>
              <a:buNone/>
            </a:pPr>
            <a:r>
              <a:rPr lang="sl" sz="8000" b="1" i="0" u="none" baseline="0" dirty="0">
                <a:solidFill>
                  <a:schemeClr val="lt1"/>
                </a:solidFill>
                <a:latin typeface="Montserrat"/>
                <a:ea typeface="Montserrat"/>
                <a:cs typeface="Montserrat"/>
                <a:sym typeface="Montserrat"/>
              </a:rPr>
              <a:t>KAJ JE PODATKOVNO NOVINARSTVO?</a:t>
            </a:r>
          </a:p>
          <a:p>
            <a:pPr marL="0" lvl="0" indent="0" algn="ctr" rtl="0">
              <a:spcBef>
                <a:spcPts val="0"/>
              </a:spcBef>
              <a:spcAft>
                <a:spcPts val="0"/>
              </a:spcAft>
              <a:buClr>
                <a:schemeClr val="lt1"/>
              </a:buClr>
              <a:buFont typeface="Montserrat"/>
              <a:buNone/>
            </a:pPr>
            <a:r>
              <a:rPr lang="sl" sz="8000" b="1" i="0" u="none" baseline="0" dirty="0">
                <a:solidFill>
                  <a:schemeClr val="lt1"/>
                </a:solidFill>
                <a:latin typeface="Montserrat"/>
                <a:ea typeface="Montserrat"/>
                <a:cs typeface="Montserrat"/>
                <a:sym typeface="Montserrat"/>
              </a:rPr>
              <a:t>(prvi del)</a:t>
            </a:r>
          </a:p>
        </p:txBody>
      </p:sp>
      <p:pic>
        <p:nvPicPr>
          <p:cNvPr id="91" name="Google Shape;91;p1"/>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1" name="Zvok 10">
            <a:hlinkClick r:id="" action="ppaction://media"/>
            <a:extLst>
              <a:ext uri="{FF2B5EF4-FFF2-40B4-BE49-F238E27FC236}">
                <a16:creationId xmlns:a16="http://schemas.microsoft.com/office/drawing/2014/main" id="{5C2E59FA-78C9-CA90-39F0-BAF86672E0E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999"/>
    </mc:Choice>
    <mc:Fallback>
      <p:transition spd="slow" advTm="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26"/>
          <p:cNvSpPr txBox="1"/>
          <p:nvPr/>
        </p:nvSpPr>
        <p:spPr>
          <a:xfrm>
            <a:off x="1477600" y="2532600"/>
            <a:ext cx="22131900" cy="192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 sz="6000" b="1" i="0" u="none" baseline="0">
                <a:solidFill>
                  <a:srgbClr val="595959"/>
                </a:solidFill>
                <a:latin typeface="Montserrat"/>
                <a:ea typeface="Montserrat"/>
                <a:cs typeface="Montserrat"/>
                <a:sym typeface="Montserrat"/>
              </a:rPr>
              <a:t>Orodja, ki jih potrebujete</a:t>
            </a:r>
          </a:p>
        </p:txBody>
      </p:sp>
      <p:sp>
        <p:nvSpPr>
          <p:cNvPr id="169" name="Google Shape;169;p26"/>
          <p:cNvSpPr txBox="1"/>
          <p:nvPr/>
        </p:nvSpPr>
        <p:spPr>
          <a:xfrm>
            <a:off x="1477600" y="4850400"/>
            <a:ext cx="17827500" cy="6873900"/>
          </a:xfrm>
          <a:prstGeom prst="rect">
            <a:avLst/>
          </a:prstGeom>
          <a:noFill/>
          <a:ln>
            <a:noFill/>
          </a:ln>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Preglednica (Excel ali LibreOffice Calc), ki omogoča </a:t>
            </a:r>
            <a:r>
              <a:rPr lang="sl" sz="4800" b="1" i="0" u="none" baseline="0">
                <a:solidFill>
                  <a:srgbClr val="595959"/>
                </a:solidFill>
                <a:latin typeface="Montserrat"/>
                <a:ea typeface="Montserrat"/>
                <a:cs typeface="Montserrat"/>
                <a:sym typeface="Montserrat"/>
              </a:rPr>
              <a:t>analizo</a:t>
            </a:r>
            <a:r>
              <a:rPr lang="sl" sz="4800" b="0" i="0" u="none" baseline="0">
                <a:solidFill>
                  <a:srgbClr val="595959"/>
                </a:solidFill>
                <a:latin typeface="Montserrat"/>
                <a:ea typeface="Montserrat"/>
                <a:cs typeface="Montserrat"/>
                <a:sym typeface="Montserrat"/>
              </a:rPr>
              <a:t> majhnih ali velikih tabel</a:t>
            </a:r>
          </a:p>
          <a:p>
            <a:pPr marL="76200" lvl="0" indent="0" algn="l" rtl="0">
              <a:lnSpc>
                <a:spcPct val="150000"/>
              </a:lnSpc>
              <a:spcBef>
                <a:spcPts val="0"/>
              </a:spcBef>
              <a:spcAft>
                <a:spcPts val="0"/>
              </a:spcAft>
              <a:buClr>
                <a:srgbClr val="666666"/>
              </a:buClr>
              <a:buFont typeface="Arial"/>
              <a:buNone/>
            </a:pPr>
            <a:endParaRPr sz="4800">
              <a:solidFill>
                <a:srgbClr val="595959"/>
              </a:solidFill>
              <a:latin typeface="Montserrat"/>
              <a:ea typeface="Montserrat"/>
              <a:cs typeface="Montserrat"/>
              <a:sym typeface="Montserrat"/>
            </a:endParaRP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Programska oprema in aplikacije, ki omogočajo </a:t>
            </a:r>
            <a:r>
              <a:rPr lang="sl" sz="4800" b="1" i="0" u="none" baseline="0">
                <a:solidFill>
                  <a:srgbClr val="595959"/>
                </a:solidFill>
                <a:latin typeface="Montserrat"/>
                <a:ea typeface="Montserrat"/>
                <a:cs typeface="Montserrat"/>
                <a:sym typeface="Montserrat"/>
              </a:rPr>
              <a:t>vizualno predstavitev</a:t>
            </a:r>
            <a:r>
              <a:rPr lang="sl" sz="4800" b="0" i="0" u="none" baseline="0">
                <a:solidFill>
                  <a:srgbClr val="595959"/>
                </a:solidFill>
                <a:latin typeface="Montserrat"/>
                <a:ea typeface="Montserrat"/>
                <a:cs typeface="Montserrat"/>
                <a:sym typeface="Montserrat"/>
              </a:rPr>
              <a:t> zbranih podatkov z zemljevidi ali grafi</a:t>
            </a:r>
          </a:p>
        </p:txBody>
      </p:sp>
      <p:pic>
        <p:nvPicPr>
          <p:cNvPr id="170" name="Google Shape;170;p26"/>
          <p:cNvPicPr preferRelativeResize="0"/>
          <p:nvPr/>
        </p:nvPicPr>
        <p:blipFill rotWithShape="1">
          <a:blip r:embed="rId5">
            <a:alphaModFix/>
          </a:blip>
          <a:srcRect/>
          <a:stretch/>
        </p:blipFill>
        <p:spPr>
          <a:xfrm>
            <a:off x="20086425" y="4652550"/>
            <a:ext cx="1776600" cy="1776600"/>
          </a:xfrm>
          <a:prstGeom prst="rect">
            <a:avLst/>
          </a:prstGeom>
          <a:noFill/>
          <a:ln>
            <a:noFill/>
          </a:ln>
        </p:spPr>
      </p:pic>
      <p:pic>
        <p:nvPicPr>
          <p:cNvPr id="171" name="Google Shape;171;p26"/>
          <p:cNvPicPr preferRelativeResize="0"/>
          <p:nvPr/>
        </p:nvPicPr>
        <p:blipFill rotWithShape="1">
          <a:blip r:embed="rId6">
            <a:alphaModFix/>
          </a:blip>
          <a:srcRect/>
          <a:stretch/>
        </p:blipFill>
        <p:spPr>
          <a:xfrm>
            <a:off x="20086425" y="6784558"/>
            <a:ext cx="1776600" cy="1776600"/>
          </a:xfrm>
          <a:prstGeom prst="rect">
            <a:avLst/>
          </a:prstGeom>
          <a:noFill/>
          <a:ln>
            <a:noFill/>
          </a:ln>
        </p:spPr>
      </p:pic>
      <p:pic>
        <p:nvPicPr>
          <p:cNvPr id="172" name="Google Shape;172;p26"/>
          <p:cNvPicPr preferRelativeResize="0"/>
          <p:nvPr/>
        </p:nvPicPr>
        <p:blipFill rotWithShape="1">
          <a:blip r:embed="rId7">
            <a:alphaModFix/>
          </a:blip>
          <a:srcRect/>
          <a:stretch/>
        </p:blipFill>
        <p:spPr>
          <a:xfrm>
            <a:off x="20086425" y="9749774"/>
            <a:ext cx="1776600" cy="1776600"/>
          </a:xfrm>
          <a:prstGeom prst="rect">
            <a:avLst/>
          </a:prstGeom>
          <a:noFill/>
          <a:ln>
            <a:noFill/>
          </a:ln>
        </p:spPr>
      </p:pic>
      <p:pic>
        <p:nvPicPr>
          <p:cNvPr id="5" name="Zvok 4">
            <a:hlinkClick r:id="" action="ppaction://media"/>
            <a:extLst>
              <a:ext uri="{FF2B5EF4-FFF2-40B4-BE49-F238E27FC236}">
                <a16:creationId xmlns:a16="http://schemas.microsoft.com/office/drawing/2014/main" id="{2DD50687-3A33-F82A-740D-D8694378876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8217"/>
    </mc:Choice>
    <mc:Fallback>
      <p:transition spd="slow" advTm="3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p:nvPr/>
        </p:nvSpPr>
        <p:spPr>
          <a:xfrm>
            <a:off x="1237175" y="6737558"/>
            <a:ext cx="21200400" cy="107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8000"/>
              <a:buFont typeface="Arial"/>
              <a:buNone/>
            </a:pPr>
            <a:r>
              <a:rPr lang="sl" sz="8000" b="1" i="0" u="none" baseline="0" dirty="0">
                <a:solidFill>
                  <a:srgbClr val="F08A47"/>
                </a:solidFill>
                <a:latin typeface="Montserrat"/>
                <a:ea typeface="Montserrat"/>
                <a:cs typeface="Montserrat"/>
                <a:sym typeface="Montserrat"/>
              </a:rPr>
              <a:t>NEKAJ PRIMEROV</a:t>
            </a:r>
          </a:p>
          <a:p>
            <a:pPr marL="0" marR="0" lvl="0" indent="0" algn="ctr" rtl="0">
              <a:lnSpc>
                <a:spcPct val="80000"/>
              </a:lnSpc>
              <a:spcBef>
                <a:spcPts val="1000"/>
              </a:spcBef>
              <a:spcAft>
                <a:spcPts val="0"/>
              </a:spcAft>
              <a:buClr>
                <a:srgbClr val="000000"/>
              </a:buClr>
              <a:buSzPts val="4400"/>
              <a:buFont typeface="Arial"/>
              <a:buNone/>
            </a:pPr>
            <a:endParaRPr sz="4400" b="0" i="0" u="none" strike="noStrike" cap="none" dirty="0">
              <a:solidFill>
                <a:srgbClr val="F08A47"/>
              </a:solidFill>
              <a:latin typeface="Verdana"/>
              <a:ea typeface="Verdana"/>
              <a:cs typeface="Verdana"/>
              <a:sym typeface="Verdana"/>
            </a:endParaRPr>
          </a:p>
        </p:txBody>
      </p:sp>
      <p:pic>
        <p:nvPicPr>
          <p:cNvPr id="2" name="Google Shape;156;g27aa896d867_0_19">
            <a:extLst>
              <a:ext uri="{FF2B5EF4-FFF2-40B4-BE49-F238E27FC236}">
                <a16:creationId xmlns:a16="http://schemas.microsoft.com/office/drawing/2014/main" id="{13427145-99E6-8C45-71F1-1DCAADCE5F10}"/>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3" name="Google Shape;156;g27aa896d867_0_19">
            <a:extLst>
              <a:ext uri="{FF2B5EF4-FFF2-40B4-BE49-F238E27FC236}">
                <a16:creationId xmlns:a16="http://schemas.microsoft.com/office/drawing/2014/main" id="{A82A7269-E594-8C2B-4DAB-A1570471B56B}"/>
              </a:ext>
            </a:extLst>
          </p:cNvPr>
          <p:cNvPicPr preferRelativeResize="0"/>
          <p:nvPr/>
        </p:nvPicPr>
        <p:blipFill>
          <a:blip r:embed="rId5">
            <a:alphaModFix/>
          </a:blip>
          <a:stretch>
            <a:fillRect/>
          </a:stretch>
        </p:blipFill>
        <p:spPr>
          <a:xfrm>
            <a:off x="1237175" y="4639491"/>
            <a:ext cx="20434069" cy="1228725"/>
          </a:xfrm>
          <a:prstGeom prst="rect">
            <a:avLst/>
          </a:prstGeom>
          <a:noFill/>
          <a:ln>
            <a:noFill/>
          </a:ln>
        </p:spPr>
      </p:pic>
      <p:pic>
        <p:nvPicPr>
          <p:cNvPr id="5" name="Zvok 4">
            <a:hlinkClick r:id="" action="ppaction://media"/>
            <a:extLst>
              <a:ext uri="{FF2B5EF4-FFF2-40B4-BE49-F238E27FC236}">
                <a16:creationId xmlns:a16="http://schemas.microsoft.com/office/drawing/2014/main" id="{0B63F3E1-912A-FEA3-163A-C805870E7E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259"/>
    </mc:Choice>
    <mc:Fallback>
      <p:transition spd="slow" advTm="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28"/>
          <p:cNvSpPr txBox="1"/>
          <p:nvPr/>
        </p:nvSpPr>
        <p:spPr>
          <a:xfrm>
            <a:off x="1477600" y="2339850"/>
            <a:ext cx="22131900" cy="192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 sz="6000" b="1" i="0" u="none" baseline="0">
                <a:solidFill>
                  <a:srgbClr val="595959"/>
                </a:solidFill>
                <a:latin typeface="Montserrat"/>
                <a:ea typeface="Montserrat"/>
                <a:cs typeface="Montserrat"/>
                <a:sym typeface="Montserrat"/>
              </a:rPr>
              <a:t>Analizirajte družbeni pojav po ozemljih</a:t>
            </a:r>
          </a:p>
        </p:txBody>
      </p:sp>
      <p:sp>
        <p:nvSpPr>
          <p:cNvPr id="184" name="Google Shape;184;p28"/>
          <p:cNvSpPr txBox="1"/>
          <p:nvPr/>
        </p:nvSpPr>
        <p:spPr>
          <a:xfrm>
            <a:off x="1477600" y="4207950"/>
            <a:ext cx="17827500" cy="7516500"/>
          </a:xfrm>
          <a:prstGeom prst="rect">
            <a:avLst/>
          </a:prstGeom>
          <a:noFill/>
          <a:ln>
            <a:noFill/>
          </a:ln>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Cilj je primerjati različna geografska območja glede na pojav.</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Za vsa območja, ki jih želimo primerjati, potrebujemo in moramo izdelati enotne podatke.</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Podatke je treba primerjati glede na skupni element (na primer glede na prebivalstvo).</a:t>
            </a:r>
          </a:p>
        </p:txBody>
      </p:sp>
      <p:pic>
        <p:nvPicPr>
          <p:cNvPr id="3" name="Zvok 2">
            <a:hlinkClick r:id="" action="ppaction://media"/>
            <a:extLst>
              <a:ext uri="{FF2B5EF4-FFF2-40B4-BE49-F238E27FC236}">
                <a16:creationId xmlns:a16="http://schemas.microsoft.com/office/drawing/2014/main" id="{1633BE91-B591-4199-921D-CB56FCF15C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575"/>
    </mc:Choice>
    <mc:Fallback>
      <p:transition spd="slow" advTm="13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30"/>
          <p:cNvSpPr txBox="1"/>
          <p:nvPr/>
        </p:nvSpPr>
        <p:spPr>
          <a:xfrm>
            <a:off x="2023675" y="2473375"/>
            <a:ext cx="20301000" cy="31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Rezultati analize vam omogočajo, da:</a:t>
            </a:r>
          </a:p>
          <a:p>
            <a:pPr marL="0" lvl="0" indent="0" algn="ctr" rtl="0">
              <a:spcBef>
                <a:spcPts val="0"/>
              </a:spcBef>
              <a:spcAft>
                <a:spcPts val="0"/>
              </a:spcAft>
              <a:buNone/>
            </a:pPr>
            <a:endParaRPr sz="6000" b="1">
              <a:solidFill>
                <a:srgbClr val="595959"/>
              </a:solidFill>
              <a:latin typeface="Montserrat"/>
              <a:ea typeface="Montserrat"/>
              <a:cs typeface="Montserrat"/>
              <a:sym typeface="Montserrat"/>
            </a:endParaRPr>
          </a:p>
        </p:txBody>
      </p:sp>
      <p:sp>
        <p:nvSpPr>
          <p:cNvPr id="199" name="Google Shape;199;p30"/>
          <p:cNvSpPr txBox="1"/>
          <p:nvPr/>
        </p:nvSpPr>
        <p:spPr>
          <a:xfrm>
            <a:off x="1990125" y="5722700"/>
            <a:ext cx="20493600" cy="5209500"/>
          </a:xfrm>
          <a:prstGeom prst="rect">
            <a:avLst/>
          </a:prstGeom>
          <a:noFill/>
          <a:ln>
            <a:noFill/>
          </a:ln>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razumete, ali je pojav na nekem ozemlju </a:t>
            </a:r>
            <a:r>
              <a:rPr lang="sl" sz="4800" b="1" i="0" u="none" baseline="0">
                <a:solidFill>
                  <a:srgbClr val="595959"/>
                </a:solidFill>
                <a:latin typeface="Montserrat"/>
                <a:ea typeface="Montserrat"/>
                <a:cs typeface="Montserrat"/>
                <a:sym typeface="Montserrat"/>
              </a:rPr>
              <a:t>pogostejši</a:t>
            </a:r>
            <a:r>
              <a:rPr lang="sl" sz="4800" b="0" i="0" u="none" baseline="0">
                <a:solidFill>
                  <a:srgbClr val="595959"/>
                </a:solidFill>
                <a:latin typeface="Montserrat"/>
                <a:ea typeface="Montserrat"/>
                <a:cs typeface="Montserrat"/>
                <a:sym typeface="Montserrat"/>
              </a:rPr>
              <a:t> kot drugje;</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ocenite – glede na te razlike – ali je treba poiskati in analizirati </a:t>
            </a:r>
            <a:r>
              <a:rPr lang="sl" sz="4800" b="1" i="0" u="none" baseline="0">
                <a:solidFill>
                  <a:srgbClr val="595959"/>
                </a:solidFill>
                <a:latin typeface="Montserrat"/>
                <a:ea typeface="Montserrat"/>
                <a:cs typeface="Montserrat"/>
                <a:sym typeface="Montserrat"/>
              </a:rPr>
              <a:t>nove podatke</a:t>
            </a:r>
            <a:r>
              <a:rPr lang="sl" sz="4800" b="0" i="0" u="none" baseline="0">
                <a:solidFill>
                  <a:srgbClr val="595959"/>
                </a:solidFill>
                <a:latin typeface="Montserrat"/>
                <a:ea typeface="Montserrat"/>
                <a:cs typeface="Montserrat"/>
                <a:sym typeface="Montserrat"/>
              </a:rPr>
              <a:t>, da bi razumeli, ali obstaja korelacija z drugimi pojavi.</a:t>
            </a:r>
          </a:p>
        </p:txBody>
      </p:sp>
      <p:pic>
        <p:nvPicPr>
          <p:cNvPr id="3" name="Zvok 2">
            <a:hlinkClick r:id="" action="ppaction://media"/>
            <a:extLst>
              <a:ext uri="{FF2B5EF4-FFF2-40B4-BE49-F238E27FC236}">
                <a16:creationId xmlns:a16="http://schemas.microsoft.com/office/drawing/2014/main" id="{72FF57B4-6BFB-5526-1277-6DCD18F688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906"/>
    </mc:Choice>
    <mc:Fallback>
      <p:transition spd="slow" advTm="3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31"/>
          <p:cNvSpPr txBox="1"/>
          <p:nvPr/>
        </p:nvSpPr>
        <p:spPr>
          <a:xfrm>
            <a:off x="2023675" y="2473375"/>
            <a:ext cx="20301000" cy="31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Razvoj pojava skozi čas</a:t>
            </a:r>
          </a:p>
          <a:p>
            <a:pPr marL="0" lvl="0" indent="0" algn="ctr" rtl="0">
              <a:spcBef>
                <a:spcPts val="0"/>
              </a:spcBef>
              <a:spcAft>
                <a:spcPts val="0"/>
              </a:spcAft>
              <a:buNone/>
            </a:pPr>
            <a:endParaRPr sz="6000" b="1" dirty="0">
              <a:solidFill>
                <a:srgbClr val="595959"/>
              </a:solidFill>
              <a:latin typeface="Montserrat"/>
              <a:ea typeface="Montserrat"/>
              <a:cs typeface="Montserrat"/>
              <a:sym typeface="Montserrat"/>
            </a:endParaRPr>
          </a:p>
        </p:txBody>
      </p:sp>
      <p:sp>
        <p:nvSpPr>
          <p:cNvPr id="206" name="Google Shape;206;p31"/>
          <p:cNvSpPr txBox="1"/>
          <p:nvPr/>
        </p:nvSpPr>
        <p:spPr>
          <a:xfrm>
            <a:off x="2023675" y="4253250"/>
            <a:ext cx="20493600" cy="3520200"/>
          </a:xfrm>
          <a:prstGeom prst="rect">
            <a:avLst/>
          </a:prstGeom>
          <a:noFill/>
          <a:ln>
            <a:noFill/>
          </a:ln>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Pri nekem pojavu je cilj razumeti, kako se ponavlja skozi čas.</a:t>
            </a:r>
          </a:p>
        </p:txBody>
      </p:sp>
      <p:pic>
        <p:nvPicPr>
          <p:cNvPr id="207" name="Google Shape;207;p31"/>
          <p:cNvPicPr preferRelativeResize="0"/>
          <p:nvPr/>
        </p:nvPicPr>
        <p:blipFill rotWithShape="1">
          <a:blip r:embed="rId5">
            <a:alphaModFix/>
          </a:blip>
          <a:srcRect/>
          <a:stretch/>
        </p:blipFill>
        <p:spPr>
          <a:xfrm>
            <a:off x="8492726" y="7098925"/>
            <a:ext cx="7362900" cy="5372700"/>
          </a:xfrm>
          <a:prstGeom prst="rect">
            <a:avLst/>
          </a:prstGeom>
          <a:noFill/>
          <a:ln>
            <a:noFill/>
          </a:ln>
        </p:spPr>
      </p:pic>
      <p:pic>
        <p:nvPicPr>
          <p:cNvPr id="3" name="Zvok 2">
            <a:hlinkClick r:id="" action="ppaction://media"/>
            <a:extLst>
              <a:ext uri="{FF2B5EF4-FFF2-40B4-BE49-F238E27FC236}">
                <a16:creationId xmlns:a16="http://schemas.microsoft.com/office/drawing/2014/main" id="{B7CEDE2A-DFB5-E1F6-63FB-0C858AE201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802"/>
    </mc:Choice>
    <mc:Fallback>
      <p:transition spd="slow" advTm="1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32"/>
          <p:cNvSpPr txBox="1"/>
          <p:nvPr/>
        </p:nvSpPr>
        <p:spPr>
          <a:xfrm>
            <a:off x="1687425" y="2087925"/>
            <a:ext cx="20301000" cy="311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 sz="6000" b="1" i="0" u="none" baseline="0">
                <a:solidFill>
                  <a:srgbClr val="595959"/>
                </a:solidFill>
                <a:latin typeface="Montserrat"/>
                <a:ea typeface="Montserrat"/>
                <a:cs typeface="Montserrat"/>
                <a:sym typeface="Montserrat"/>
              </a:rPr>
              <a:t>Nekaj primerov</a:t>
            </a:r>
          </a:p>
          <a:p>
            <a:pPr marL="0" lvl="0" indent="0" algn="ctr" rtl="0">
              <a:spcBef>
                <a:spcPts val="0"/>
              </a:spcBef>
              <a:spcAft>
                <a:spcPts val="0"/>
              </a:spcAft>
              <a:buNone/>
            </a:pPr>
            <a:endParaRPr sz="6000" b="1">
              <a:solidFill>
                <a:srgbClr val="595959"/>
              </a:solidFill>
              <a:latin typeface="Montserrat"/>
              <a:ea typeface="Montserrat"/>
              <a:cs typeface="Montserrat"/>
              <a:sym typeface="Montserrat"/>
            </a:endParaRPr>
          </a:p>
        </p:txBody>
      </p:sp>
      <p:sp>
        <p:nvSpPr>
          <p:cNvPr id="214" name="Google Shape;214;p32"/>
          <p:cNvSpPr txBox="1"/>
          <p:nvPr/>
        </p:nvSpPr>
        <p:spPr>
          <a:xfrm>
            <a:off x="1591125" y="3964150"/>
            <a:ext cx="16603569" cy="7663925"/>
          </a:xfrm>
          <a:prstGeom prst="rect">
            <a:avLst/>
          </a:prstGeom>
          <a:noFill/>
          <a:ln>
            <a:noFill/>
          </a:ln>
        </p:spPr>
        <p:txBody>
          <a:bodyPr spcFirstLastPara="1" wrap="square" lIns="91425" tIns="91425" rIns="91425" bIns="91425" anchor="ctr" anchorCtr="0">
            <a:noAutofit/>
          </a:bodyPr>
          <a:lstStyle/>
          <a:p>
            <a:pPr marL="457200" marR="0" lvl="0" indent="-533400" algn="l" rtl="0">
              <a:lnSpc>
                <a:spcPct val="150000"/>
              </a:lnSpc>
              <a:spcBef>
                <a:spcPts val="0"/>
              </a:spcBef>
              <a:spcAft>
                <a:spcPts val="0"/>
              </a:spcAft>
              <a:buClr>
                <a:srgbClr val="666666"/>
              </a:buClr>
              <a:buSzPts val="4800"/>
              <a:buFont typeface="Montserrat"/>
              <a:buChar char="●"/>
            </a:pPr>
            <a:r>
              <a:rPr lang="sl" sz="4800" b="0" i="0" u="none" baseline="0">
                <a:solidFill>
                  <a:srgbClr val="595959"/>
                </a:solidFill>
                <a:latin typeface="Montserrat"/>
                <a:ea typeface="Montserrat"/>
                <a:cs typeface="Montserrat"/>
                <a:sym typeface="Montserrat"/>
              </a:rPr>
              <a:t>Na odseku ceste se zgodi nesreča: ali se je to zgodilo prvič ali se na tem odseku</a:t>
            </a:r>
            <a:br>
              <a:rPr lang="sl" sz="4800">
                <a:solidFill>
                  <a:srgbClr val="595959"/>
                </a:solidFill>
                <a:latin typeface="Montserrat"/>
                <a:ea typeface="Montserrat"/>
                <a:cs typeface="Montserrat"/>
                <a:sym typeface="Montserrat"/>
              </a:rPr>
            </a:br>
            <a:r>
              <a:rPr lang="sl" sz="4800" b="0" i="0" u="none" baseline="0">
                <a:solidFill>
                  <a:srgbClr val="595959"/>
                </a:solidFill>
                <a:latin typeface="Montserrat"/>
                <a:ea typeface="Montserrat"/>
                <a:cs typeface="Montserrat"/>
                <a:sym typeface="Montserrat"/>
              </a:rPr>
              <a:t>pogosto zgodijo podobni dogodki?</a:t>
            </a:r>
          </a:p>
          <a:p>
            <a:pPr marL="457200" marR="0" lvl="0" indent="-533400" algn="l" rtl="0">
              <a:lnSpc>
                <a:spcPct val="150000"/>
              </a:lnSpc>
              <a:spcBef>
                <a:spcPts val="0"/>
              </a:spcBef>
              <a:spcAft>
                <a:spcPts val="0"/>
              </a:spcAft>
              <a:buClr>
                <a:srgbClr val="666666"/>
              </a:buClr>
              <a:buSzPts val="4800"/>
              <a:buFont typeface="Montserrat"/>
              <a:buChar char="●"/>
            </a:pPr>
            <a:r>
              <a:rPr lang="sl" sz="4800" b="0" i="0" u="none" baseline="0">
                <a:solidFill>
                  <a:srgbClr val="595959"/>
                </a:solidFill>
                <a:latin typeface="Montserrat"/>
                <a:ea typeface="Montserrat"/>
                <a:cs typeface="Montserrat"/>
                <a:sym typeface="Montserrat"/>
              </a:rPr>
              <a:t>Poplava povzroči škodo: ali je bila </a:t>
            </a:r>
            <a:br>
              <a:rPr lang="sl" sz="4800">
                <a:solidFill>
                  <a:srgbClr val="595959"/>
                </a:solidFill>
                <a:latin typeface="Montserrat"/>
                <a:ea typeface="Montserrat"/>
                <a:cs typeface="Montserrat"/>
                <a:sym typeface="Montserrat"/>
              </a:rPr>
            </a:br>
            <a:r>
              <a:rPr lang="sl" sz="4800" b="0" i="0" u="none" baseline="0">
                <a:solidFill>
                  <a:srgbClr val="595959"/>
                </a:solidFill>
                <a:latin typeface="Montserrat"/>
                <a:ea typeface="Montserrat"/>
                <a:cs typeface="Montserrat"/>
                <a:sym typeface="Montserrat"/>
              </a:rPr>
              <a:t>hujša od podobnih primerov </a:t>
            </a:r>
            <a:br>
              <a:rPr lang="sl" sz="4800">
                <a:solidFill>
                  <a:srgbClr val="595959"/>
                </a:solidFill>
                <a:latin typeface="Montserrat"/>
                <a:ea typeface="Montserrat"/>
                <a:cs typeface="Montserrat"/>
                <a:sym typeface="Montserrat"/>
              </a:rPr>
            </a:br>
            <a:r>
              <a:rPr lang="sl" sz="4800" b="0" i="0" u="none" baseline="0">
                <a:solidFill>
                  <a:srgbClr val="595959"/>
                </a:solidFill>
                <a:latin typeface="Montserrat"/>
                <a:ea typeface="Montserrat"/>
                <a:cs typeface="Montserrat"/>
                <a:sym typeface="Montserrat"/>
              </a:rPr>
              <a:t>ali gre za prostorski/urbanistični problem?</a:t>
            </a:r>
          </a:p>
        </p:txBody>
      </p:sp>
      <p:pic>
        <p:nvPicPr>
          <p:cNvPr id="215" name="Google Shape;215;p32"/>
          <p:cNvPicPr preferRelativeResize="0"/>
          <p:nvPr/>
        </p:nvPicPr>
        <p:blipFill rotWithShape="1">
          <a:blip r:embed="rId5">
            <a:alphaModFix/>
          </a:blip>
          <a:srcRect/>
          <a:stretch/>
        </p:blipFill>
        <p:spPr>
          <a:xfrm>
            <a:off x="18366513" y="3034425"/>
            <a:ext cx="6015900" cy="3308700"/>
          </a:xfrm>
          <a:prstGeom prst="rect">
            <a:avLst/>
          </a:prstGeom>
          <a:noFill/>
          <a:ln>
            <a:noFill/>
          </a:ln>
        </p:spPr>
      </p:pic>
      <p:pic>
        <p:nvPicPr>
          <p:cNvPr id="216" name="Google Shape;216;p32"/>
          <p:cNvPicPr preferRelativeResize="0"/>
          <p:nvPr/>
        </p:nvPicPr>
        <p:blipFill rotWithShape="1">
          <a:blip r:embed="rId6">
            <a:alphaModFix/>
          </a:blip>
          <a:srcRect/>
          <a:stretch/>
        </p:blipFill>
        <p:spPr>
          <a:xfrm>
            <a:off x="16434686" y="7796112"/>
            <a:ext cx="6015900" cy="3675000"/>
          </a:xfrm>
          <a:prstGeom prst="rect">
            <a:avLst/>
          </a:prstGeom>
          <a:noFill/>
          <a:ln>
            <a:noFill/>
          </a:ln>
        </p:spPr>
      </p:pic>
      <p:pic>
        <p:nvPicPr>
          <p:cNvPr id="3" name="Zvok 2">
            <a:hlinkClick r:id="" action="ppaction://media"/>
            <a:extLst>
              <a:ext uri="{FF2B5EF4-FFF2-40B4-BE49-F238E27FC236}">
                <a16:creationId xmlns:a16="http://schemas.microsoft.com/office/drawing/2014/main" id="{5E5FB614-1975-C023-E0E5-EF248A4B2C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773"/>
    </mc:Choice>
    <mc:Fallback>
      <p:transition spd="slow" advTm="1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35"/>
          <p:cNvSpPr txBox="1"/>
          <p:nvPr/>
        </p:nvSpPr>
        <p:spPr>
          <a:xfrm>
            <a:off x="2040700" y="2339850"/>
            <a:ext cx="20301000" cy="311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 sz="6000" b="1" i="0" u="none" baseline="0">
                <a:solidFill>
                  <a:srgbClr val="595959"/>
                </a:solidFill>
                <a:latin typeface="Montserrat"/>
                <a:ea typeface="Montserrat"/>
                <a:cs typeface="Montserrat"/>
                <a:sym typeface="Montserrat"/>
              </a:rPr>
              <a:t>Državljansko in participativno novinarstvo</a:t>
            </a:r>
          </a:p>
          <a:p>
            <a:pPr marL="0" lvl="0" indent="0" algn="ctr" rtl="0">
              <a:spcBef>
                <a:spcPts val="0"/>
              </a:spcBef>
              <a:spcAft>
                <a:spcPts val="0"/>
              </a:spcAft>
              <a:buNone/>
            </a:pPr>
            <a:endParaRPr sz="6000" b="1" dirty="0">
              <a:solidFill>
                <a:srgbClr val="595959"/>
              </a:solidFill>
              <a:latin typeface="Montserrat"/>
              <a:ea typeface="Montserrat"/>
              <a:cs typeface="Montserrat"/>
              <a:sym typeface="Montserrat"/>
            </a:endParaRPr>
          </a:p>
        </p:txBody>
      </p:sp>
      <p:sp>
        <p:nvSpPr>
          <p:cNvPr id="238" name="Google Shape;238;p35"/>
          <p:cNvSpPr txBox="1"/>
          <p:nvPr/>
        </p:nvSpPr>
        <p:spPr>
          <a:xfrm>
            <a:off x="1638199" y="6028425"/>
            <a:ext cx="20703600" cy="4104600"/>
          </a:xfrm>
          <a:prstGeom prst="rect">
            <a:avLst/>
          </a:prstGeom>
          <a:noFill/>
          <a:ln>
            <a:noFill/>
          </a:ln>
        </p:spPr>
        <p:txBody>
          <a:bodyPr spcFirstLastPara="1" wrap="square" lIns="91425" tIns="91425" rIns="91425" bIns="91425" anchor="ctr" anchorCtr="0">
            <a:noAutofit/>
          </a:bodyPr>
          <a:lstStyle/>
          <a:p>
            <a:pPr marL="76200" lvl="0" indent="0" algn="l" rtl="0">
              <a:lnSpc>
                <a:spcPct val="150000"/>
              </a:lnSpc>
              <a:spcBef>
                <a:spcPts val="0"/>
              </a:spcBef>
              <a:spcAft>
                <a:spcPts val="0"/>
              </a:spcAft>
              <a:buNone/>
            </a:pPr>
            <a:r>
              <a:rPr lang="sl" sz="4800" b="0" i="0" u="none" baseline="0" dirty="0">
                <a:solidFill>
                  <a:srgbClr val="595959"/>
                </a:solidFill>
                <a:latin typeface="Montserrat"/>
                <a:ea typeface="Montserrat"/>
                <a:cs typeface="Montserrat"/>
                <a:sym typeface="Montserrat"/>
              </a:rPr>
              <a:t>Številne preiskave v okviru podatkovnega novinarstva, zlasti tiste, ki so povezane s transparentnostjo vlade, izhajajo iz organiziranega sistema </a:t>
            </a:r>
            <a:r>
              <a:rPr lang="sl" sz="4800" b="1" i="0" u="none" baseline="0" dirty="0">
                <a:solidFill>
                  <a:srgbClr val="595959"/>
                </a:solidFill>
                <a:latin typeface="Montserrat"/>
                <a:ea typeface="Montserrat"/>
                <a:cs typeface="Montserrat"/>
                <a:sym typeface="Montserrat"/>
              </a:rPr>
              <a:t>izmenjave informacij</a:t>
            </a:r>
            <a:r>
              <a:rPr lang="sl" sz="4800" b="0" i="0" u="none" baseline="0" dirty="0">
                <a:solidFill>
                  <a:srgbClr val="595959"/>
                </a:solidFill>
                <a:latin typeface="Montserrat"/>
                <a:ea typeface="Montserrat"/>
                <a:cs typeface="Montserrat"/>
                <a:sym typeface="Montserrat"/>
              </a:rPr>
              <a:t>, kjer z novinarji sodelujejo raziskovalci, sociologi, strokovnjaki ali laiki, ki jih tema zanima ali navdušuje.</a:t>
            </a:r>
          </a:p>
        </p:txBody>
      </p:sp>
      <p:pic>
        <p:nvPicPr>
          <p:cNvPr id="6" name="Zvok 5">
            <a:hlinkClick r:id="" action="ppaction://media"/>
            <a:extLst>
              <a:ext uri="{FF2B5EF4-FFF2-40B4-BE49-F238E27FC236}">
                <a16:creationId xmlns:a16="http://schemas.microsoft.com/office/drawing/2014/main" id="{6528F2C0-63D3-A3AD-C3C3-D9506193D5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129"/>
    </mc:Choice>
    <mc:Fallback>
      <p:transition spd="slow" advTm="39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4" name="Google Shape;244;p36"/>
          <p:cNvPicPr preferRelativeResize="0"/>
          <p:nvPr/>
        </p:nvPicPr>
        <p:blipFill rotWithShape="1">
          <a:blip r:embed="rId5">
            <a:alphaModFix/>
          </a:blip>
          <a:srcRect/>
          <a:stretch/>
        </p:blipFill>
        <p:spPr>
          <a:xfrm>
            <a:off x="1573965" y="2704726"/>
            <a:ext cx="11368200" cy="8662200"/>
          </a:xfrm>
          <a:prstGeom prst="rect">
            <a:avLst/>
          </a:prstGeom>
          <a:noFill/>
          <a:ln>
            <a:noFill/>
          </a:ln>
        </p:spPr>
      </p:pic>
      <p:sp>
        <p:nvSpPr>
          <p:cNvPr id="245" name="Google Shape;245;p36"/>
          <p:cNvSpPr/>
          <p:nvPr/>
        </p:nvSpPr>
        <p:spPr>
          <a:xfrm>
            <a:off x="14262100" y="2854650"/>
            <a:ext cx="8351700" cy="800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4800" dirty="0">
              <a:solidFill>
                <a:srgbClr val="595959"/>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Font typeface="Montserrat"/>
              <a:buNone/>
            </a:pPr>
            <a:r>
              <a:rPr lang="sl" sz="4800" b="0" i="0" u="none" baseline="0">
                <a:solidFill>
                  <a:srgbClr val="595959"/>
                </a:solidFill>
                <a:latin typeface="Montserrat"/>
                <a:ea typeface="Montserrat"/>
                <a:cs typeface="Montserrat"/>
                <a:sym typeface="Montserrat"/>
              </a:rPr>
              <a:t>Pobuda </a:t>
            </a:r>
            <a:r>
              <a:rPr lang="sl" sz="4800" b="1" i="0" u="none" baseline="0">
                <a:solidFill>
                  <a:srgbClr val="595959"/>
                </a:solidFill>
                <a:latin typeface="Montserrat"/>
                <a:ea typeface="Montserrat"/>
                <a:cs typeface="Montserrat"/>
                <a:sym typeface="Montserrat"/>
              </a:rPr>
              <a:t>VozData</a:t>
            </a:r>
            <a:r>
              <a:rPr lang="sl" sz="4800" b="0" i="0" u="none" baseline="0">
                <a:solidFill>
                  <a:srgbClr val="595959"/>
                </a:solidFill>
                <a:latin typeface="Montserrat"/>
                <a:ea typeface="Montserrat"/>
                <a:cs typeface="Montserrat"/>
                <a:sym typeface="Montserrat"/>
              </a:rPr>
              <a:t> v Argentini, platforma, ki združuje sodelovanje pri državljanskem spremljanju s preiskavami v okviru podatkovnega novinarstva.</a:t>
            </a:r>
          </a:p>
        </p:txBody>
      </p:sp>
      <p:sp>
        <p:nvSpPr>
          <p:cNvPr id="246" name="Google Shape;246;p36"/>
          <p:cNvSpPr/>
          <p:nvPr/>
        </p:nvSpPr>
        <p:spPr>
          <a:xfrm>
            <a:off x="14262108" y="9845550"/>
            <a:ext cx="83517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Montserrat"/>
              <a:buNone/>
            </a:pPr>
            <a:r>
              <a:rPr lang="sl" sz="2400" b="1" i="0" u="sng" baseline="0">
                <a:solidFill>
                  <a:srgbClr val="434343"/>
                </a:solidFill>
                <a:latin typeface="Montserrat"/>
                <a:ea typeface="Montserrat"/>
                <a:cs typeface="Montserrat"/>
                <a:sym typeface="Montserrat"/>
              </a:rPr>
              <a:t>LA NACION</a:t>
            </a:r>
          </a:p>
          <a:p>
            <a:pPr marL="0" marR="0" lvl="0" indent="0" algn="l" rtl="0">
              <a:lnSpc>
                <a:spcPct val="100000"/>
              </a:lnSpc>
              <a:spcBef>
                <a:spcPts val="0"/>
              </a:spcBef>
              <a:spcAft>
                <a:spcPts val="0"/>
              </a:spcAft>
              <a:buClr>
                <a:srgbClr val="000000"/>
              </a:buClr>
              <a:buFont typeface="Montserrat"/>
              <a:buNone/>
            </a:pPr>
            <a:r>
              <a:rPr lang="sl" sz="2400" b="0" i="0" u="sng" strike="noStrike" cap="none" baseline="0">
                <a:solidFill>
                  <a:srgbClr val="1155CC"/>
                </a:solidFill>
                <a:latin typeface="Montserrat"/>
                <a:ea typeface="Montserrat"/>
                <a:cs typeface="Montserrat"/>
                <a:sym typeface="Montserrat"/>
                <a:hlinkClick r:id="rId6"/>
              </a:rPr>
              <a:t>http://blogs.lanacion.com.ar/projects/data/vozdata-ii-civic-participation-for-investigative-reporting-and-educational-platform/</a:t>
            </a:r>
            <a:r>
              <a:rPr lang="sl" sz="2400" b="0" i="0" u="none" strike="noStrike" cap="none" baseline="0">
                <a:solidFill>
                  <a:srgbClr val="000000"/>
                </a:solidFill>
                <a:latin typeface="Montserrat"/>
                <a:ea typeface="Montserrat"/>
                <a:cs typeface="Montserrat"/>
                <a:sym typeface="Montserrat"/>
              </a:rPr>
              <a:t> </a:t>
            </a:r>
          </a:p>
        </p:txBody>
      </p:sp>
      <p:pic>
        <p:nvPicPr>
          <p:cNvPr id="6" name="Zvok 5">
            <a:hlinkClick r:id="" action="ppaction://media"/>
            <a:extLst>
              <a:ext uri="{FF2B5EF4-FFF2-40B4-BE49-F238E27FC236}">
                <a16:creationId xmlns:a16="http://schemas.microsoft.com/office/drawing/2014/main" id="{7A96FAC5-9D67-BCEA-D5B6-20CEC9E02EE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560"/>
    </mc:Choice>
    <mc:Fallback>
      <p:transition spd="slow" advTm="2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p:cNvPicPr preferRelativeResize="0"/>
          <p:nvPr/>
        </p:nvPicPr>
        <p:blipFill rotWithShape="1">
          <a:blip r:embed="rId5">
            <a:alphaModFix/>
          </a:blip>
          <a:srcRect t="29" b="19"/>
          <a:stretch/>
        </p:blipFill>
        <p:spPr>
          <a:xfrm>
            <a:off x="0" y="-79527"/>
            <a:ext cx="24538153" cy="13795528"/>
          </a:xfrm>
          <a:prstGeom prst="rect">
            <a:avLst/>
          </a:prstGeom>
          <a:noFill/>
          <a:ln>
            <a:noFill/>
          </a:ln>
        </p:spPr>
      </p:pic>
      <p:pic>
        <p:nvPicPr>
          <p:cNvPr id="165" name="Google Shape;165;p15"/>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67" name="Google Shape;167;p15"/>
          <p:cNvPicPr preferRelativeResize="0"/>
          <p:nvPr/>
        </p:nvPicPr>
        <p:blipFill>
          <a:blip r:embed="rId7">
            <a:alphaModFix/>
          </a:blip>
          <a:stretch>
            <a:fillRect/>
          </a:stretch>
        </p:blipFill>
        <p:spPr>
          <a:xfrm>
            <a:off x="13520200" y="11720350"/>
            <a:ext cx="9705001" cy="1350550"/>
          </a:xfrm>
          <a:prstGeom prst="rect">
            <a:avLst/>
          </a:prstGeom>
          <a:noFill/>
          <a:ln>
            <a:noFill/>
          </a:ln>
        </p:spPr>
      </p:pic>
      <p:pic>
        <p:nvPicPr>
          <p:cNvPr id="8" name="Zvok 7">
            <a:hlinkClick r:id="" action="ppaction://media"/>
            <a:extLst>
              <a:ext uri="{FF2B5EF4-FFF2-40B4-BE49-F238E27FC236}">
                <a16:creationId xmlns:a16="http://schemas.microsoft.com/office/drawing/2014/main" id="{4A554C67-4287-CB9B-80F3-498E1DCEE90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757"/>
    </mc:Choice>
    <mc:Fallback>
      <p:transition spd="slow" advTm="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6" name="Google Shape;106;p17"/>
          <p:cNvPicPr preferRelativeResize="0"/>
          <p:nvPr/>
        </p:nvPicPr>
        <p:blipFill rotWithShape="1">
          <a:blip r:embed="rId5">
            <a:alphaModFix/>
          </a:blip>
          <a:srcRect/>
          <a:stretch/>
        </p:blipFill>
        <p:spPr>
          <a:xfrm>
            <a:off x="8448175" y="2589151"/>
            <a:ext cx="13586400" cy="8537700"/>
          </a:xfrm>
          <a:prstGeom prst="rect">
            <a:avLst/>
          </a:prstGeom>
          <a:noFill/>
          <a:ln>
            <a:noFill/>
          </a:ln>
        </p:spPr>
      </p:pic>
      <p:sp>
        <p:nvSpPr>
          <p:cNvPr id="107" name="Google Shape;107;p17"/>
          <p:cNvSpPr txBox="1"/>
          <p:nvPr/>
        </p:nvSpPr>
        <p:spPr>
          <a:xfrm>
            <a:off x="1413350" y="2794600"/>
            <a:ext cx="7291800" cy="8897700"/>
          </a:xfrm>
          <a:prstGeom prst="rect">
            <a:avLst/>
          </a:prstGeom>
          <a:noFill/>
          <a:ln>
            <a:noFill/>
          </a:ln>
        </p:spPr>
        <p:txBody>
          <a:bodyPr spcFirstLastPara="1" wrap="square" lIns="91425" tIns="91425" rIns="91425" bIns="91425" anchor="ctr" anchorCtr="0">
            <a:noAutofit/>
          </a:bodyPr>
          <a:lstStyle/>
          <a:p>
            <a:pPr marL="88900" lvl="0" indent="0" algn="l" rtl="0">
              <a:lnSpc>
                <a:spcPct val="150000"/>
              </a:lnSpc>
              <a:spcBef>
                <a:spcPts val="0"/>
              </a:spcBef>
              <a:spcAft>
                <a:spcPts val="0"/>
              </a:spcAft>
              <a:buNone/>
            </a:pPr>
            <a:r>
              <a:rPr lang="sl" sz="4800" b="0" i="0" u="none" baseline="0" dirty="0">
                <a:solidFill>
                  <a:srgbClr val="595959"/>
                </a:solidFill>
                <a:latin typeface="Montserrat"/>
                <a:ea typeface="Montserrat"/>
                <a:cs typeface="Montserrat"/>
                <a:sym typeface="Montserrat"/>
              </a:rPr>
              <a:t>1858: Florence Nightingale napiše poročilo o stanju angleških vojakov na Krimu, v katerem analizira glavne </a:t>
            </a:r>
          </a:p>
          <a:p>
            <a:pPr marL="88900" lvl="0" indent="0" algn="l" rtl="0">
              <a:lnSpc>
                <a:spcPct val="150000"/>
              </a:lnSpc>
              <a:spcBef>
                <a:spcPts val="0"/>
              </a:spcBef>
              <a:spcAft>
                <a:spcPts val="0"/>
              </a:spcAft>
              <a:buNone/>
            </a:pPr>
            <a:r>
              <a:rPr lang="sl" sz="4800" b="0" i="0" u="none" baseline="0" dirty="0">
                <a:solidFill>
                  <a:srgbClr val="595959"/>
                </a:solidFill>
                <a:latin typeface="Montserrat"/>
                <a:ea typeface="Montserrat"/>
                <a:cs typeface="Montserrat"/>
                <a:sym typeface="Montserrat"/>
              </a:rPr>
              <a:t>vzroke smrti. </a:t>
            </a:r>
          </a:p>
        </p:txBody>
      </p:sp>
      <p:pic>
        <p:nvPicPr>
          <p:cNvPr id="4" name="Zvok 3">
            <a:hlinkClick r:id="" action="ppaction://media"/>
            <a:extLst>
              <a:ext uri="{FF2B5EF4-FFF2-40B4-BE49-F238E27FC236}">
                <a16:creationId xmlns:a16="http://schemas.microsoft.com/office/drawing/2014/main" id="{1EDB34F5-FFFD-F3B4-AC7C-6C98DC61461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886"/>
    </mc:Choice>
    <mc:Fallback>
      <p:transition spd="slow" advTm="2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18"/>
          <p:cNvSpPr txBox="1"/>
          <p:nvPr/>
        </p:nvSpPr>
        <p:spPr>
          <a:xfrm>
            <a:off x="2344875" y="2794600"/>
            <a:ext cx="7291800" cy="8897700"/>
          </a:xfrm>
          <a:prstGeom prst="rect">
            <a:avLst/>
          </a:prstGeom>
          <a:noFill/>
          <a:ln>
            <a:noFill/>
          </a:ln>
        </p:spPr>
        <p:txBody>
          <a:bodyPr spcFirstLastPara="1" wrap="square" lIns="91425" tIns="91425" rIns="91425" bIns="91425" anchor="ctr" anchorCtr="0">
            <a:noAutofit/>
          </a:bodyPr>
          <a:lstStyle/>
          <a:p>
            <a:pPr marL="88900" lvl="0" algn="l" rtl="0">
              <a:lnSpc>
                <a:spcPct val="150000"/>
              </a:lnSpc>
              <a:buClr>
                <a:srgbClr val="666666"/>
              </a:buClr>
            </a:pPr>
            <a:r>
              <a:rPr lang="sl" sz="4800" b="0" i="0" u="none" baseline="0">
                <a:solidFill>
                  <a:srgbClr val="595959"/>
                </a:solidFill>
                <a:latin typeface="Montserrat"/>
                <a:ea typeface="Montserrat"/>
                <a:cs typeface="Montserrat"/>
                <a:sym typeface="Montserrat"/>
              </a:rPr>
              <a:t>1821: </a:t>
            </a:r>
            <a:r>
              <a:rPr lang="sl" sz="4800" b="1" i="0" u="none" baseline="0">
                <a:solidFill>
                  <a:srgbClr val="595959"/>
                </a:solidFill>
                <a:latin typeface="Montserrat"/>
                <a:ea typeface="Montserrat"/>
                <a:cs typeface="Montserrat"/>
                <a:sym typeface="Montserrat"/>
              </a:rPr>
              <a:t>The Guardian</a:t>
            </a:r>
            <a:r>
              <a:rPr lang="sl" sz="4800" b="0" i="0" u="none" baseline="0">
                <a:solidFill>
                  <a:srgbClr val="595959"/>
                </a:solidFill>
                <a:latin typeface="Montserrat"/>
                <a:ea typeface="Montserrat"/>
                <a:cs typeface="Montserrat"/>
                <a:sym typeface="Montserrat"/>
              </a:rPr>
              <a:t> v prvi izdaji objavi preglednico s seznamom vseh šol v Manchestru s stroški in številom učencev</a:t>
            </a:r>
            <a:r>
              <a:rPr lang="sl" sz="4800" b="0" i="0" u="none" baseline="0">
                <a:latin typeface="Montserrat"/>
                <a:ea typeface="Montserrat"/>
                <a:cs typeface="Montserrat"/>
                <a:sym typeface="Montserrat"/>
              </a:rPr>
              <a:t>.</a:t>
            </a:r>
            <a:r>
              <a:rPr lang="sl" sz="4800" b="0" i="0" u="none" baseline="0">
                <a:solidFill>
                  <a:srgbClr val="595959"/>
                </a:solidFill>
                <a:latin typeface="Montserrat"/>
                <a:ea typeface="Montserrat"/>
                <a:cs typeface="Montserrat"/>
                <a:sym typeface="Montserrat"/>
              </a:rPr>
              <a:t> </a:t>
            </a:r>
            <a:endParaRPr lang="sl" sz="4800" dirty="0">
              <a:latin typeface="Montserrat"/>
              <a:ea typeface="Montserrat"/>
              <a:cs typeface="Montserrat"/>
              <a:sym typeface="Montserrat"/>
            </a:endParaRPr>
          </a:p>
        </p:txBody>
      </p:sp>
      <p:pic>
        <p:nvPicPr>
          <p:cNvPr id="114" name="Google Shape;114;p18"/>
          <p:cNvPicPr preferRelativeResize="0"/>
          <p:nvPr/>
        </p:nvPicPr>
        <p:blipFill rotWithShape="1">
          <a:blip r:embed="rId5">
            <a:alphaModFix/>
          </a:blip>
          <a:srcRect/>
          <a:stretch/>
        </p:blipFill>
        <p:spPr>
          <a:xfrm>
            <a:off x="12366825" y="2339843"/>
            <a:ext cx="7719600" cy="10222500"/>
          </a:xfrm>
          <a:prstGeom prst="rect">
            <a:avLst/>
          </a:prstGeom>
          <a:noFill/>
          <a:ln>
            <a:noFill/>
          </a:ln>
        </p:spPr>
      </p:pic>
      <p:pic>
        <p:nvPicPr>
          <p:cNvPr id="6" name="Zvok 5">
            <a:hlinkClick r:id="" action="ppaction://media"/>
            <a:extLst>
              <a:ext uri="{FF2B5EF4-FFF2-40B4-BE49-F238E27FC236}">
                <a16:creationId xmlns:a16="http://schemas.microsoft.com/office/drawing/2014/main" id="{409A4C95-B348-400D-F756-3DCF087D46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100"/>
    </mc:Choice>
    <mc:Fallback>
      <p:transition spd="slow" advTm="1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0"/>
          <p:cNvSpPr txBox="1"/>
          <p:nvPr/>
        </p:nvSpPr>
        <p:spPr>
          <a:xfrm>
            <a:off x="1711075" y="2505500"/>
            <a:ext cx="20902800" cy="812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 sz="6000" b="0" i="0" u="none" baseline="0">
                <a:solidFill>
                  <a:srgbClr val="595959"/>
                </a:solidFill>
                <a:latin typeface="Montserrat"/>
                <a:ea typeface="Montserrat"/>
                <a:cs typeface="Montserrat"/>
                <a:sym typeface="Montserrat"/>
              </a:rPr>
              <a:t>Podatkovno novinarstvo ni nekaj novega: lahko bi rekli, da </a:t>
            </a:r>
            <a:r>
              <a:rPr lang="sl" sz="6000" b="1" i="0" u="none" baseline="0">
                <a:solidFill>
                  <a:srgbClr val="595959"/>
                </a:solidFill>
                <a:latin typeface="Montserrat"/>
                <a:ea typeface="Montserrat"/>
                <a:cs typeface="Montserrat"/>
                <a:sym typeface="Montserrat"/>
              </a:rPr>
              <a:t>obstaja tako dolgo, kot obstajajo podatki</a:t>
            </a:r>
            <a:r>
              <a:rPr lang="sl" sz="6000" b="0" i="0" u="none" baseline="0">
                <a:solidFill>
                  <a:srgbClr val="595959"/>
                </a:solidFill>
                <a:latin typeface="Montserrat"/>
                <a:ea typeface="Montserrat"/>
                <a:cs typeface="Montserrat"/>
                <a:sym typeface="Montserrat"/>
              </a:rPr>
              <a:t>.</a:t>
            </a:r>
            <a:br>
              <a:rPr lang="sl" sz="6000" b="1">
                <a:solidFill>
                  <a:srgbClr val="595959"/>
                </a:solidFill>
                <a:latin typeface="Montserrat"/>
                <a:ea typeface="Montserrat"/>
                <a:cs typeface="Montserrat"/>
                <a:sym typeface="Montserrat"/>
              </a:rPr>
            </a:br>
            <a:br>
              <a:rPr lang="sl" sz="6000">
                <a:solidFill>
                  <a:srgbClr val="595959"/>
                </a:solidFill>
                <a:latin typeface="Montserrat"/>
                <a:ea typeface="Montserrat"/>
                <a:cs typeface="Montserrat"/>
                <a:sym typeface="Montserrat"/>
              </a:rPr>
            </a:br>
            <a:r>
              <a:rPr lang="sl" sz="6000" b="0" i="0" u="none" baseline="0">
                <a:solidFill>
                  <a:srgbClr val="595959"/>
                </a:solidFill>
                <a:latin typeface="Montserrat"/>
                <a:ea typeface="Montserrat"/>
                <a:cs typeface="Montserrat"/>
                <a:sym typeface="Montserrat"/>
              </a:rPr>
              <a:t>Le da so se v preteklosti podatki objavljali v zelo dragih knjigah, zdaj pa polovico dela opravijo računalniki s preglednicami in posebnimi orodji.</a:t>
            </a:r>
          </a:p>
        </p:txBody>
      </p:sp>
      <p:pic>
        <p:nvPicPr>
          <p:cNvPr id="6" name="Zvok 5">
            <a:hlinkClick r:id="" action="ppaction://media"/>
            <a:extLst>
              <a:ext uri="{FF2B5EF4-FFF2-40B4-BE49-F238E27FC236}">
                <a16:creationId xmlns:a16="http://schemas.microsoft.com/office/drawing/2014/main" id="{36641265-2A01-78A1-B9E0-F3F021035E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288"/>
    </mc:Choice>
    <mc:Fallback>
      <p:transition spd="slow" advTm="3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21"/>
          <p:cNvSpPr txBox="1"/>
          <p:nvPr/>
        </p:nvSpPr>
        <p:spPr>
          <a:xfrm>
            <a:off x="1477600" y="2794600"/>
            <a:ext cx="22131900" cy="192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 sz="6000" b="0" i="0" u="none" baseline="0">
                <a:solidFill>
                  <a:srgbClr val="595959"/>
                </a:solidFill>
                <a:latin typeface="Montserrat"/>
                <a:ea typeface="Montserrat"/>
                <a:cs typeface="Montserrat"/>
                <a:sym typeface="Montserrat"/>
              </a:rPr>
              <a:t>Danes je </a:t>
            </a:r>
            <a:r>
              <a:rPr lang="sl" sz="6000" b="1" i="0" u="none" baseline="0">
                <a:solidFill>
                  <a:srgbClr val="595959"/>
                </a:solidFill>
                <a:latin typeface="Montserrat"/>
                <a:ea typeface="Montserrat"/>
                <a:cs typeface="Montserrat"/>
                <a:sym typeface="Montserrat"/>
              </a:rPr>
              <a:t>podatkovno novinarstvo </a:t>
            </a:r>
            <a:r>
              <a:rPr lang="sl" sz="6000" b="0" i="0" u="none" baseline="0">
                <a:solidFill>
                  <a:srgbClr val="595959"/>
                </a:solidFill>
                <a:latin typeface="Montserrat"/>
                <a:ea typeface="Montserrat"/>
                <a:cs typeface="Montserrat"/>
                <a:sym typeface="Montserrat"/>
              </a:rPr>
              <a:t>oblika novinarstva, s katero:</a:t>
            </a:r>
          </a:p>
        </p:txBody>
      </p:sp>
      <p:sp>
        <p:nvSpPr>
          <p:cNvPr id="134" name="Google Shape;134;p21"/>
          <p:cNvSpPr txBox="1"/>
          <p:nvPr/>
        </p:nvSpPr>
        <p:spPr>
          <a:xfrm>
            <a:off x="1477600" y="5557075"/>
            <a:ext cx="20975400" cy="5974800"/>
          </a:xfrm>
          <a:prstGeom prst="rect">
            <a:avLst/>
          </a:prstGeom>
          <a:noFill/>
          <a:ln>
            <a:noFill/>
          </a:ln>
        </p:spPr>
        <p:txBody>
          <a:bodyPr spcFirstLastPara="1" wrap="square" lIns="91425" tIns="91425" rIns="91425" bIns="91425" anchor="ctr" anchorCtr="0">
            <a:noAutofit/>
          </a:bodyPr>
          <a:lstStyle/>
          <a:p>
            <a:pPr marL="457200" lvl="0" indent="-533400" algn="l" rtl="0">
              <a:lnSpc>
                <a:spcPct val="150000"/>
              </a:lnSpc>
              <a:spcBef>
                <a:spcPts val="0"/>
              </a:spcBef>
              <a:spcAft>
                <a:spcPts val="0"/>
              </a:spcAft>
              <a:buClr>
                <a:srgbClr val="666666"/>
              </a:buClr>
              <a:buSzPts val="4800"/>
              <a:buFont typeface="Montserrat"/>
              <a:buChar char="●"/>
            </a:pPr>
            <a:r>
              <a:rPr lang="sl" sz="4800" b="0" i="0" u="none" baseline="0">
                <a:solidFill>
                  <a:srgbClr val="595959"/>
                </a:solidFill>
                <a:latin typeface="Montserrat"/>
                <a:ea typeface="Montserrat"/>
                <a:cs typeface="Montserrat"/>
                <a:sym typeface="Montserrat"/>
              </a:rPr>
              <a:t>se zbirajo, čistijo in analizirajo </a:t>
            </a:r>
            <a:r>
              <a:rPr lang="sl" sz="4800" b="1" i="0" u="none" baseline="0">
                <a:solidFill>
                  <a:srgbClr val="595959"/>
                </a:solidFill>
                <a:latin typeface="Montserrat"/>
                <a:ea typeface="Montserrat"/>
                <a:cs typeface="Montserrat"/>
                <a:sym typeface="Montserrat"/>
              </a:rPr>
              <a:t>podatki</a:t>
            </a:r>
            <a:r>
              <a:rPr lang="sl" sz="4800" b="0" i="0" u="none" baseline="0">
                <a:solidFill>
                  <a:srgbClr val="595959"/>
                </a:solidFill>
                <a:latin typeface="Montserrat"/>
                <a:ea typeface="Montserrat"/>
                <a:cs typeface="Montserrat"/>
                <a:sym typeface="Montserrat"/>
              </a:rPr>
              <a:t>,</a:t>
            </a:r>
          </a:p>
          <a:p>
            <a:pPr marL="457200" lvl="0" indent="-533400" algn="l" rtl="0">
              <a:lnSpc>
                <a:spcPct val="150000"/>
              </a:lnSpc>
              <a:spcBef>
                <a:spcPts val="0"/>
              </a:spcBef>
              <a:spcAft>
                <a:spcPts val="0"/>
              </a:spcAft>
              <a:buClr>
                <a:srgbClr val="666666"/>
              </a:buClr>
              <a:buSzPts val="4800"/>
              <a:buFont typeface="Montserrat"/>
              <a:buChar char="●"/>
            </a:pPr>
            <a:r>
              <a:rPr lang="sl" sz="4800" b="0" i="0" u="none" baseline="0">
                <a:solidFill>
                  <a:srgbClr val="595959"/>
                </a:solidFill>
                <a:latin typeface="Montserrat"/>
                <a:ea typeface="Montserrat"/>
                <a:cs typeface="Montserrat"/>
                <a:sym typeface="Montserrat"/>
              </a:rPr>
              <a:t>uporabljajo </a:t>
            </a:r>
            <a:r>
              <a:rPr lang="sl" sz="4800" b="1" i="0" u="none" baseline="0">
                <a:solidFill>
                  <a:srgbClr val="595959"/>
                </a:solidFill>
                <a:latin typeface="Montserrat"/>
                <a:ea typeface="Montserrat"/>
                <a:cs typeface="Montserrat"/>
                <a:sym typeface="Montserrat"/>
              </a:rPr>
              <a:t>nove tehnologije</a:t>
            </a:r>
            <a:r>
              <a:rPr lang="sl" sz="4800" b="0" i="0" u="none" baseline="0">
                <a:solidFill>
                  <a:srgbClr val="595959"/>
                </a:solidFill>
                <a:latin typeface="Montserrat"/>
                <a:ea typeface="Montserrat"/>
                <a:cs typeface="Montserrat"/>
                <a:sym typeface="Montserrat"/>
              </a:rPr>
              <a:t>,</a:t>
            </a:r>
          </a:p>
          <a:p>
            <a:pPr marL="457200" lvl="0" indent="-533400" algn="l" rtl="0">
              <a:lnSpc>
                <a:spcPct val="150000"/>
              </a:lnSpc>
              <a:spcBef>
                <a:spcPts val="0"/>
              </a:spcBef>
              <a:spcAft>
                <a:spcPts val="0"/>
              </a:spcAft>
              <a:buClr>
                <a:srgbClr val="666666"/>
              </a:buClr>
              <a:buSzPts val="4800"/>
              <a:buFont typeface="Montserrat"/>
              <a:buChar char="●"/>
            </a:pPr>
            <a:r>
              <a:rPr lang="sl" sz="4800" b="0" i="0" u="none" baseline="0">
                <a:solidFill>
                  <a:srgbClr val="595959"/>
                </a:solidFill>
                <a:latin typeface="Montserrat"/>
                <a:ea typeface="Montserrat"/>
                <a:cs typeface="Montserrat"/>
                <a:sym typeface="Montserrat"/>
              </a:rPr>
              <a:t>se podatki prenesejo v </a:t>
            </a:r>
            <a:r>
              <a:rPr lang="sl" sz="4800" b="1" i="0" u="none" baseline="0">
                <a:solidFill>
                  <a:srgbClr val="595959"/>
                </a:solidFill>
                <a:latin typeface="Montserrat"/>
                <a:ea typeface="Montserrat"/>
                <a:cs typeface="Montserrat"/>
                <a:sym typeface="Montserrat"/>
              </a:rPr>
              <a:t>informacije, vizualizacije, analize </a:t>
            </a:r>
            <a:r>
              <a:rPr lang="sl" sz="4800" b="0" i="0" u="none" baseline="0">
                <a:solidFill>
                  <a:srgbClr val="595959"/>
                </a:solidFill>
                <a:latin typeface="Montserrat"/>
                <a:ea typeface="Montserrat"/>
                <a:cs typeface="Montserrat"/>
                <a:sym typeface="Montserrat"/>
              </a:rPr>
              <a:t>… z nekaj besedami, to je: </a:t>
            </a:r>
            <a:r>
              <a:rPr lang="sl" sz="4800" b="1" i="0" u="none" baseline="0">
                <a:solidFill>
                  <a:srgbClr val="595959"/>
                </a:solidFill>
                <a:latin typeface="Montserrat"/>
                <a:ea typeface="Montserrat"/>
                <a:cs typeface="Montserrat"/>
                <a:sym typeface="Montserrat"/>
              </a:rPr>
              <a:t>PRIPOVEDOVANJE ZGODB (na čim bolj razumljiv način)</a:t>
            </a:r>
          </a:p>
        </p:txBody>
      </p:sp>
      <p:pic>
        <p:nvPicPr>
          <p:cNvPr id="3" name="Zvok 2">
            <a:hlinkClick r:id="" action="ppaction://media"/>
            <a:extLst>
              <a:ext uri="{FF2B5EF4-FFF2-40B4-BE49-F238E27FC236}">
                <a16:creationId xmlns:a16="http://schemas.microsoft.com/office/drawing/2014/main" id="{9D18F098-6D06-1525-C7BE-DFB6499748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181"/>
    </mc:Choice>
    <mc:Fallback>
      <p:transition spd="slow" advTm="26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p:nvPr/>
        </p:nvSpPr>
        <p:spPr>
          <a:xfrm>
            <a:off x="4387425" y="1393350"/>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a:solidFill>
                  <a:srgbClr val="7F7F7F"/>
                </a:solidFill>
                <a:latin typeface="Montserrat"/>
                <a:ea typeface="Montserrat"/>
                <a:cs typeface="Montserrat"/>
                <a:sym typeface="Montserrat"/>
              </a:rPr>
              <a:t>KAJ JE PODATKOVNO NOVINARSTVO: UVOD</a:t>
            </a:r>
          </a:p>
        </p:txBody>
      </p:sp>
      <p:sp>
        <p:nvSpPr>
          <p:cNvPr id="140" name="Google Shape;140;p22"/>
          <p:cNvSpPr txBox="1"/>
          <p:nvPr/>
        </p:nvSpPr>
        <p:spPr>
          <a:xfrm>
            <a:off x="1477600" y="2339850"/>
            <a:ext cx="22131900" cy="192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 sz="6000" b="1" i="0" u="none" baseline="0">
                <a:solidFill>
                  <a:srgbClr val="595959"/>
                </a:solidFill>
                <a:latin typeface="Montserrat"/>
                <a:ea typeface="Montserrat"/>
                <a:cs typeface="Montserrat"/>
                <a:sym typeface="Montserrat"/>
              </a:rPr>
              <a:t>Izhodišče:</a:t>
            </a:r>
          </a:p>
        </p:txBody>
      </p:sp>
      <p:pic>
        <p:nvPicPr>
          <p:cNvPr id="141" name="Google Shape;141;p22" descr="Giocare, Musica, Film, Portatile, Display, Inizio"/>
          <p:cNvPicPr preferRelativeResize="0"/>
          <p:nvPr/>
        </p:nvPicPr>
        <p:blipFill rotWithShape="1">
          <a:blip r:embed="rId5">
            <a:alphaModFix/>
          </a:blip>
          <a:srcRect/>
          <a:stretch/>
        </p:blipFill>
        <p:spPr>
          <a:xfrm>
            <a:off x="1477602" y="5152297"/>
            <a:ext cx="5255100" cy="5255100"/>
          </a:xfrm>
          <a:prstGeom prst="rect">
            <a:avLst/>
          </a:prstGeom>
          <a:noFill/>
          <a:ln>
            <a:noFill/>
          </a:ln>
        </p:spPr>
      </p:pic>
      <p:sp>
        <p:nvSpPr>
          <p:cNvPr id="142" name="Google Shape;142;p22"/>
          <p:cNvSpPr txBox="1"/>
          <p:nvPr/>
        </p:nvSpPr>
        <p:spPr>
          <a:xfrm>
            <a:off x="7291650" y="4749225"/>
            <a:ext cx="15450600" cy="6382500"/>
          </a:xfrm>
          <a:prstGeom prst="rect">
            <a:avLst/>
          </a:prstGeom>
          <a:noFill/>
          <a:ln>
            <a:noFill/>
          </a:ln>
        </p:spPr>
        <p:txBody>
          <a:bodyPr spcFirstLastPara="1" wrap="square" lIns="91425" tIns="91425" rIns="91425" bIns="91425" anchor="ctr" anchorCtr="0">
            <a:noAutofit/>
          </a:bodyPr>
          <a:lstStyle/>
          <a:p>
            <a:pPr marL="88900" lvl="0" indent="0" algn="l" rtl="0">
              <a:lnSpc>
                <a:spcPct val="150000"/>
              </a:lnSpc>
              <a:spcBef>
                <a:spcPts val="0"/>
              </a:spcBef>
              <a:spcAft>
                <a:spcPts val="0"/>
              </a:spcAft>
              <a:buNone/>
            </a:pPr>
            <a:r>
              <a:rPr lang="sl" sz="4800" b="1" i="0" u="none" baseline="0">
                <a:solidFill>
                  <a:srgbClr val="595959"/>
                </a:solidFill>
                <a:latin typeface="Montserrat"/>
                <a:ea typeface="Montserrat"/>
                <a:cs typeface="Montserrat"/>
                <a:sym typeface="Montserrat"/>
              </a:rPr>
              <a:t>Podatki</a:t>
            </a:r>
            <a:r>
              <a:rPr lang="sl" sz="4800" b="0" i="0" u="none" baseline="0">
                <a:solidFill>
                  <a:srgbClr val="595959"/>
                </a:solidFill>
                <a:latin typeface="Montserrat"/>
                <a:ea typeface="Montserrat"/>
                <a:cs typeface="Montserrat"/>
                <a:sym typeface="Montserrat"/>
              </a:rPr>
              <a:t> so surovina podatkovnega novinarja. </a:t>
            </a:r>
          </a:p>
          <a:p>
            <a:pPr marL="88900" lvl="0" indent="0" algn="l" rtl="0">
              <a:lnSpc>
                <a:spcPct val="150000"/>
              </a:lnSpc>
              <a:spcBef>
                <a:spcPts val="0"/>
              </a:spcBef>
              <a:spcAft>
                <a:spcPts val="0"/>
              </a:spcAft>
              <a:buNone/>
            </a:pPr>
            <a:r>
              <a:rPr lang="sl" sz="4800" b="0" i="0" u="none" baseline="0">
                <a:solidFill>
                  <a:srgbClr val="595959"/>
                </a:solidFill>
                <a:latin typeface="Montserrat"/>
                <a:ea typeface="Montserrat"/>
                <a:cs typeface="Montserrat"/>
                <a:sym typeface="Montserrat"/>
              </a:rPr>
              <a:t>Tako kot pri tradicionalnem novinarstvu je tudi tukaj pomembno, da začnete z dobrim </a:t>
            </a:r>
            <a:r>
              <a:rPr lang="sl" sz="4800" b="1" i="0" u="none" baseline="0">
                <a:solidFill>
                  <a:srgbClr val="595959"/>
                </a:solidFill>
                <a:latin typeface="Montserrat"/>
                <a:ea typeface="Montserrat"/>
                <a:cs typeface="Montserrat"/>
                <a:sym typeface="Montserrat"/>
              </a:rPr>
              <a:t>raziskovalnim vprašanjem</a:t>
            </a:r>
            <a:r>
              <a:rPr lang="sl" sz="4800" b="0" i="0" u="none" baseline="0">
                <a:solidFill>
                  <a:srgbClr val="595959"/>
                </a:solidFill>
                <a:latin typeface="Montserrat"/>
                <a:ea typeface="Montserrat"/>
                <a:cs typeface="Montserrat"/>
                <a:sym typeface="Montserrat"/>
              </a:rPr>
              <a:t>, opredelite </a:t>
            </a:r>
            <a:r>
              <a:rPr lang="sl" sz="4800" b="1" i="0" u="none" baseline="0">
                <a:solidFill>
                  <a:srgbClr val="595959"/>
                </a:solidFill>
                <a:latin typeface="Montserrat"/>
                <a:ea typeface="Montserrat"/>
                <a:cs typeface="Montserrat"/>
                <a:sym typeface="Montserrat"/>
              </a:rPr>
              <a:t>zgodbo</a:t>
            </a:r>
            <a:r>
              <a:rPr lang="sl" sz="4800" b="0" i="0" u="none" baseline="0">
                <a:solidFill>
                  <a:srgbClr val="595959"/>
                </a:solidFill>
                <a:latin typeface="Montserrat"/>
                <a:ea typeface="Montserrat"/>
                <a:cs typeface="Montserrat"/>
                <a:sym typeface="Montserrat"/>
              </a:rPr>
              <a:t>, ki jo želite povedati, in razumete </a:t>
            </a:r>
            <a:r>
              <a:rPr lang="sl" sz="4800" b="1" i="0" u="none" baseline="0">
                <a:solidFill>
                  <a:srgbClr val="595959"/>
                </a:solidFill>
                <a:latin typeface="Montserrat"/>
                <a:ea typeface="Montserrat"/>
                <a:cs typeface="Montserrat"/>
                <a:sym typeface="Montserrat"/>
              </a:rPr>
              <a:t>končni cilj</a:t>
            </a:r>
            <a:r>
              <a:rPr lang="sl" sz="4800" b="0" i="0" u="none" baseline="0">
                <a:solidFill>
                  <a:srgbClr val="595959"/>
                </a:solidFill>
                <a:latin typeface="Montserrat"/>
                <a:ea typeface="Montserrat"/>
                <a:cs typeface="Montserrat"/>
                <a:sym typeface="Montserrat"/>
              </a:rPr>
              <a:t> projekta.</a:t>
            </a:r>
          </a:p>
        </p:txBody>
      </p:sp>
      <p:pic>
        <p:nvPicPr>
          <p:cNvPr id="3" name="Zvok 2">
            <a:hlinkClick r:id="" action="ppaction://media"/>
            <a:extLst>
              <a:ext uri="{FF2B5EF4-FFF2-40B4-BE49-F238E27FC236}">
                <a16:creationId xmlns:a16="http://schemas.microsoft.com/office/drawing/2014/main" id="{495D4D8C-0937-8ABF-2CC0-C6CA59F299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294"/>
    </mc:Choice>
    <mc:Fallback>
      <p:transition spd="slow" advTm="1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3"/>
          <p:cNvSpPr txBox="1"/>
          <p:nvPr/>
        </p:nvSpPr>
        <p:spPr>
          <a:xfrm>
            <a:off x="1477600" y="2050775"/>
            <a:ext cx="22131900" cy="192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 sz="6000" b="1" i="0" u="none" baseline="0">
                <a:solidFill>
                  <a:srgbClr val="595959"/>
                </a:solidFill>
                <a:latin typeface="Montserrat"/>
                <a:ea typeface="Montserrat"/>
                <a:cs typeface="Montserrat"/>
                <a:sym typeface="Montserrat"/>
              </a:rPr>
              <a:t>Razmišljajte kot novinar …</a:t>
            </a:r>
          </a:p>
        </p:txBody>
      </p:sp>
      <p:pic>
        <p:nvPicPr>
          <p:cNvPr id="149" name="Google Shape;149;p23" descr="https://c1.staticflickr.com/7/6185/6140890881_456dca18a0_b.jpg"/>
          <p:cNvPicPr preferRelativeResize="0"/>
          <p:nvPr/>
        </p:nvPicPr>
        <p:blipFill rotWithShape="1">
          <a:blip r:embed="rId5">
            <a:alphaModFix/>
          </a:blip>
          <a:srcRect/>
          <a:stretch/>
        </p:blipFill>
        <p:spPr>
          <a:xfrm>
            <a:off x="15000875" y="3977976"/>
            <a:ext cx="7049400" cy="7887900"/>
          </a:xfrm>
          <a:prstGeom prst="rect">
            <a:avLst/>
          </a:prstGeom>
          <a:noFill/>
          <a:ln>
            <a:noFill/>
          </a:ln>
        </p:spPr>
      </p:pic>
      <p:sp>
        <p:nvSpPr>
          <p:cNvPr id="150" name="Google Shape;150;p23"/>
          <p:cNvSpPr txBox="1"/>
          <p:nvPr/>
        </p:nvSpPr>
        <p:spPr>
          <a:xfrm>
            <a:off x="1477600" y="4289699"/>
            <a:ext cx="13041300" cy="7645200"/>
          </a:xfrm>
          <a:prstGeom prst="rect">
            <a:avLst/>
          </a:prstGeom>
          <a:noFill/>
          <a:ln>
            <a:noFill/>
          </a:ln>
        </p:spPr>
        <p:txBody>
          <a:bodyPr spcFirstLastPara="1" wrap="square" lIns="91425" tIns="91425" rIns="91425" bIns="91425" anchor="ctr" anchorCtr="0">
            <a:noAutofit/>
          </a:bodyPr>
          <a:lstStyle/>
          <a:p>
            <a:pPr marL="88900" lvl="0" indent="0" algn="l" rtl="0">
              <a:lnSpc>
                <a:spcPct val="150000"/>
              </a:lnSpc>
              <a:spcBef>
                <a:spcPts val="0"/>
              </a:spcBef>
              <a:spcAft>
                <a:spcPts val="0"/>
              </a:spcAft>
              <a:buNone/>
            </a:pPr>
            <a:r>
              <a:rPr lang="sl" sz="4800" b="0" i="0" u="none" baseline="0">
                <a:solidFill>
                  <a:srgbClr val="595959"/>
                </a:solidFill>
                <a:latin typeface="Montserrat"/>
                <a:ea typeface="Montserrat"/>
                <a:cs typeface="Montserrat"/>
                <a:sym typeface="Montserrat"/>
              </a:rPr>
              <a:t>Podatkovni novinar običajno o podatkih razmišlja kot novinar, in ne kot analitik. </a:t>
            </a:r>
          </a:p>
          <a:p>
            <a:pPr marL="88900" lvl="0" indent="0" algn="l" rtl="0">
              <a:lnSpc>
                <a:spcPct val="150000"/>
              </a:lnSpc>
              <a:spcBef>
                <a:spcPts val="0"/>
              </a:spcBef>
              <a:spcAft>
                <a:spcPts val="0"/>
              </a:spcAft>
              <a:buNone/>
            </a:pPr>
            <a:r>
              <a:rPr lang="sl" sz="4800" b="0" i="0" u="none" baseline="0">
                <a:solidFill>
                  <a:srgbClr val="595959"/>
                </a:solidFill>
                <a:latin typeface="Montserrat"/>
                <a:ea typeface="Montserrat"/>
                <a:cs typeface="Montserrat"/>
                <a:sym typeface="Montserrat"/>
              </a:rPr>
              <a:t>Zakaj so nekatere številke zanimive? Kaj je v njih novega? Kaj se lahko zgodi, če se primerjajo z drugimi podatki? Odgovor na ta vprašanja je najpomembnejši.</a:t>
            </a:r>
          </a:p>
        </p:txBody>
      </p:sp>
      <p:pic>
        <p:nvPicPr>
          <p:cNvPr id="5" name="Zvok 4">
            <a:hlinkClick r:id="" action="ppaction://media"/>
            <a:extLst>
              <a:ext uri="{FF2B5EF4-FFF2-40B4-BE49-F238E27FC236}">
                <a16:creationId xmlns:a16="http://schemas.microsoft.com/office/drawing/2014/main" id="{F42E05B8-880E-3815-3767-C8900E6574C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907"/>
    </mc:Choice>
    <mc:Fallback>
      <p:transition spd="slow" advTm="1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p:nvPr/>
        </p:nvSpPr>
        <p:spPr>
          <a:xfrm>
            <a:off x="1413375" y="6751927"/>
            <a:ext cx="21200400" cy="107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8000"/>
              <a:buFont typeface="Arial"/>
              <a:buNone/>
            </a:pPr>
            <a:r>
              <a:rPr lang="sl" sz="8000" b="1" i="0" u="none" baseline="0" dirty="0">
                <a:solidFill>
                  <a:srgbClr val="F08A47"/>
                </a:solidFill>
                <a:latin typeface="Montserrat"/>
                <a:ea typeface="Montserrat"/>
                <a:cs typeface="Montserrat"/>
                <a:sym typeface="Montserrat"/>
              </a:rPr>
              <a:t>KATERI PODATKI?</a:t>
            </a:r>
          </a:p>
          <a:p>
            <a:pPr marL="0" marR="0" lvl="0" indent="0" algn="ctr" rtl="0">
              <a:lnSpc>
                <a:spcPct val="80000"/>
              </a:lnSpc>
              <a:spcBef>
                <a:spcPts val="1000"/>
              </a:spcBef>
              <a:spcAft>
                <a:spcPts val="0"/>
              </a:spcAft>
              <a:buClr>
                <a:srgbClr val="000000"/>
              </a:buClr>
              <a:buSzPts val="4400"/>
              <a:buFont typeface="Arial"/>
              <a:buNone/>
            </a:pPr>
            <a:endParaRPr sz="4400" b="0" i="0" u="none" strike="noStrike" cap="none" dirty="0">
              <a:solidFill>
                <a:srgbClr val="F08A47"/>
              </a:solidFill>
              <a:latin typeface="Verdana"/>
              <a:ea typeface="Verdana"/>
              <a:cs typeface="Verdana"/>
              <a:sym typeface="Verdana"/>
            </a:endParaRPr>
          </a:p>
        </p:txBody>
      </p:sp>
      <p:pic>
        <p:nvPicPr>
          <p:cNvPr id="2" name="Google Shape;156;g27aa896d867_0_19">
            <a:extLst>
              <a:ext uri="{FF2B5EF4-FFF2-40B4-BE49-F238E27FC236}">
                <a16:creationId xmlns:a16="http://schemas.microsoft.com/office/drawing/2014/main" id="{EB592AF2-3194-26EC-3B5E-AFB3EBF176FB}"/>
              </a:ext>
            </a:extLst>
          </p:cNvPr>
          <p:cNvPicPr preferRelativeResize="0"/>
          <p:nvPr/>
        </p:nvPicPr>
        <p:blipFill>
          <a:blip r:embed="rId5">
            <a:alphaModFix/>
          </a:blip>
          <a:stretch>
            <a:fillRect/>
          </a:stretch>
        </p:blipFill>
        <p:spPr>
          <a:xfrm>
            <a:off x="1237175" y="4639491"/>
            <a:ext cx="20434069" cy="1228725"/>
          </a:xfrm>
          <a:prstGeom prst="rect">
            <a:avLst/>
          </a:prstGeom>
          <a:noFill/>
          <a:ln>
            <a:noFill/>
          </a:ln>
        </p:spPr>
      </p:pic>
      <p:pic>
        <p:nvPicPr>
          <p:cNvPr id="3" name="Google Shape;156;g27aa896d867_0_19">
            <a:extLst>
              <a:ext uri="{FF2B5EF4-FFF2-40B4-BE49-F238E27FC236}">
                <a16:creationId xmlns:a16="http://schemas.microsoft.com/office/drawing/2014/main" id="{8554D96C-6562-6C39-6CFA-C364D46629CE}"/>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5" name="Zvok 4">
            <a:hlinkClick r:id="" action="ppaction://media"/>
            <a:extLst>
              <a:ext uri="{FF2B5EF4-FFF2-40B4-BE49-F238E27FC236}">
                <a16:creationId xmlns:a16="http://schemas.microsoft.com/office/drawing/2014/main" id="{EE3388D6-0FBD-EEF4-6161-AD4FDF7D57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096"/>
    </mc:Choice>
    <mc:Fallback>
      <p:transition spd="slow" advTm="5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25"/>
          <p:cNvSpPr txBox="1"/>
          <p:nvPr/>
        </p:nvSpPr>
        <p:spPr>
          <a:xfrm>
            <a:off x="1477600" y="2532600"/>
            <a:ext cx="22131900" cy="192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 sz="6000" b="1" i="0" u="none" baseline="0">
                <a:solidFill>
                  <a:srgbClr val="595959"/>
                </a:solidFill>
                <a:latin typeface="Montserrat"/>
                <a:ea typeface="Montserrat"/>
                <a:cs typeface="Montserrat"/>
                <a:sym typeface="Montserrat"/>
              </a:rPr>
              <a:t>Podatki, uporabni za našo raziskavo:</a:t>
            </a:r>
          </a:p>
        </p:txBody>
      </p:sp>
      <p:sp>
        <p:nvSpPr>
          <p:cNvPr id="162" name="Google Shape;162;p25"/>
          <p:cNvSpPr txBox="1"/>
          <p:nvPr/>
        </p:nvSpPr>
        <p:spPr>
          <a:xfrm>
            <a:off x="1477600" y="4240075"/>
            <a:ext cx="20911200" cy="6873900"/>
          </a:xfrm>
          <a:prstGeom prst="rect">
            <a:avLst/>
          </a:prstGeom>
          <a:noFill/>
          <a:ln>
            <a:noFill/>
          </a:ln>
        </p:spPr>
        <p:txBody>
          <a:bodyPr spcFirstLastPara="1" wrap="square" lIns="91425" tIns="91425" rIns="91425" bIns="91425" anchor="ctr" anchorCtr="0">
            <a:noAutofit/>
          </a:bodyPr>
          <a:lstStyle/>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Povezani z </a:t>
            </a:r>
            <a:r>
              <a:rPr lang="sl" sz="4800" b="1" i="0" u="none" baseline="0">
                <a:solidFill>
                  <a:srgbClr val="595959"/>
                </a:solidFill>
                <a:latin typeface="Montserrat"/>
                <a:ea typeface="Montserrat"/>
                <a:cs typeface="Montserrat"/>
                <a:sym typeface="Montserrat"/>
              </a:rPr>
              <a:t>gospodarskimi ali družbenimi</a:t>
            </a:r>
            <a:r>
              <a:rPr lang="sl" sz="4800" b="0" i="0" u="none" baseline="0">
                <a:solidFill>
                  <a:srgbClr val="595959"/>
                </a:solidFill>
                <a:latin typeface="Montserrat"/>
                <a:ea typeface="Montserrat"/>
                <a:cs typeface="Montserrat"/>
                <a:sym typeface="Montserrat"/>
              </a:rPr>
              <a:t> vprašanji</a:t>
            </a:r>
          </a:p>
          <a:p>
            <a:pPr marL="457200" lvl="0" indent="-381000" algn="l" rtl="0">
              <a:lnSpc>
                <a:spcPct val="150000"/>
              </a:lnSpc>
              <a:spcBef>
                <a:spcPts val="0"/>
              </a:spcBef>
              <a:spcAft>
                <a:spcPts val="0"/>
              </a:spcAft>
              <a:buClr>
                <a:srgbClr val="666666"/>
              </a:buClr>
              <a:buSzPts val="2400"/>
              <a:buFont typeface="Montserrat"/>
              <a:buChar char="●"/>
            </a:pPr>
            <a:r>
              <a:rPr lang="sl" sz="4800" b="0" i="0" u="none" baseline="0">
                <a:solidFill>
                  <a:srgbClr val="595959"/>
                </a:solidFill>
                <a:latin typeface="Montserrat"/>
                <a:ea typeface="Montserrat"/>
                <a:cs typeface="Montserrat"/>
                <a:sym typeface="Montserrat"/>
              </a:rPr>
              <a:t>Iz </a:t>
            </a:r>
            <a:r>
              <a:rPr lang="sl" sz="4800" b="1" i="0" u="none" baseline="0">
                <a:solidFill>
                  <a:srgbClr val="595959"/>
                </a:solidFill>
                <a:latin typeface="Montserrat"/>
                <a:ea typeface="Montserrat"/>
                <a:cs typeface="Montserrat"/>
                <a:sym typeface="Montserrat"/>
              </a:rPr>
              <a:t>zanesljivih</a:t>
            </a:r>
            <a:r>
              <a:rPr lang="sl" sz="4800" b="0" i="0" u="none" baseline="0">
                <a:solidFill>
                  <a:srgbClr val="595959"/>
                </a:solidFill>
                <a:latin typeface="Montserrat"/>
                <a:ea typeface="Montserrat"/>
                <a:cs typeface="Montserrat"/>
                <a:sym typeface="Montserrat"/>
              </a:rPr>
              <a:t> virov</a:t>
            </a:r>
          </a:p>
          <a:p>
            <a:pPr marL="457200" lvl="0" indent="-381000" algn="l" rtl="0">
              <a:lnSpc>
                <a:spcPct val="150000"/>
              </a:lnSpc>
              <a:spcBef>
                <a:spcPts val="0"/>
              </a:spcBef>
              <a:spcAft>
                <a:spcPts val="0"/>
              </a:spcAft>
              <a:buClr>
                <a:srgbClr val="666666"/>
              </a:buClr>
              <a:buSzPts val="2400"/>
              <a:buFont typeface="Montserrat"/>
              <a:buChar char="●"/>
            </a:pPr>
            <a:r>
              <a:rPr lang="sl" sz="4800" b="1" i="0" u="none" baseline="0">
                <a:solidFill>
                  <a:srgbClr val="595959"/>
                </a:solidFill>
                <a:latin typeface="Montserrat"/>
                <a:ea typeface="Montserrat"/>
                <a:cs typeface="Montserrat"/>
                <a:sym typeface="Montserrat"/>
              </a:rPr>
              <a:t>Mogoče jih je ponovno uporabiti</a:t>
            </a:r>
            <a:r>
              <a:rPr lang="sl" sz="4800" b="0" i="0" u="none" baseline="0">
                <a:solidFill>
                  <a:srgbClr val="595959"/>
                </a:solidFill>
                <a:latin typeface="Montserrat"/>
                <a:ea typeface="Montserrat"/>
                <a:cs typeface="Montserrat"/>
                <a:sym typeface="Montserrat"/>
              </a:rPr>
              <a:t> (objavljeni so v virih, ki imajo dovoljenje za ponovno uporabo)</a:t>
            </a:r>
          </a:p>
          <a:p>
            <a:pPr marL="457200" lvl="0" indent="-381000" algn="l" rtl="0">
              <a:lnSpc>
                <a:spcPct val="150000"/>
              </a:lnSpc>
              <a:spcBef>
                <a:spcPts val="0"/>
              </a:spcBef>
              <a:spcAft>
                <a:spcPts val="0"/>
              </a:spcAft>
              <a:buClr>
                <a:srgbClr val="666666"/>
              </a:buClr>
              <a:buSzPts val="2400"/>
              <a:buFont typeface="Montserrat"/>
              <a:buChar char="●"/>
            </a:pPr>
            <a:r>
              <a:rPr lang="sl" sz="4800" b="1" i="0" u="none" baseline="0">
                <a:solidFill>
                  <a:srgbClr val="595959"/>
                </a:solidFill>
                <a:latin typeface="Montserrat"/>
                <a:ea typeface="Montserrat"/>
                <a:cs typeface="Montserrat"/>
                <a:sym typeface="Montserrat"/>
              </a:rPr>
              <a:t>Lahko se združijo</a:t>
            </a:r>
            <a:r>
              <a:rPr lang="sl" sz="4800" b="0" i="0" u="none" baseline="0">
                <a:solidFill>
                  <a:srgbClr val="595959"/>
                </a:solidFill>
                <a:latin typeface="Montserrat"/>
                <a:ea typeface="Montserrat"/>
                <a:cs typeface="Montserrat"/>
                <a:sym typeface="Montserrat"/>
              </a:rPr>
              <a:t>; lahko jih pripravimo sami tako, da združimo več virov</a:t>
            </a:r>
          </a:p>
        </p:txBody>
      </p:sp>
      <p:pic>
        <p:nvPicPr>
          <p:cNvPr id="3" name="Zvok 2">
            <a:hlinkClick r:id="" action="ppaction://media"/>
            <a:extLst>
              <a:ext uri="{FF2B5EF4-FFF2-40B4-BE49-F238E27FC236}">
                <a16:creationId xmlns:a16="http://schemas.microsoft.com/office/drawing/2014/main" id="{D64F2EE9-6DE7-DB98-DEC2-04DF903327F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287"/>
    </mc:Choice>
    <mc:Fallback>
      <p:transition spd="slow" advTm="3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1272</Words>
  <Application>Microsoft Office PowerPoint</Application>
  <PresentationFormat>Po meri</PresentationFormat>
  <Paragraphs>75</Paragraphs>
  <Slides>18</Slides>
  <Notes>18</Notes>
  <HiddenSlides>0</HiddenSlides>
  <MMClips>18</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18</vt:i4>
      </vt:variant>
    </vt:vector>
  </HeadingPairs>
  <TitlesOfParts>
    <vt:vector size="23" baseType="lpstr">
      <vt:lpstr>Arial</vt:lpstr>
      <vt:lpstr>Calibri</vt:lpstr>
      <vt:lpstr>Montserrat</vt:lpstr>
      <vt:lpstr>Verdana</vt:lpstr>
      <vt:lpstr>Tema di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2023-11-10T06:45:04Z</dcterms:modified>
</cp:coreProperties>
</file>