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5" r:id="rId6"/>
    <p:sldId id="276" r:id="rId7"/>
    <p:sldId id="277" r:id="rId8"/>
    <p:sldId id="280" r:id="rId9"/>
    <p:sldId id="281" r:id="rId10"/>
    <p:sldId id="279" r:id="rId11"/>
    <p:sldId id="282" r:id="rId12"/>
    <p:sldId id="286" r:id="rId13"/>
    <p:sldId id="287" r:id="rId14"/>
    <p:sldId id="288" r:id="rId15"/>
    <p:sldId id="268" r:id="rId16"/>
    <p:sldId id="290" r:id="rId17"/>
    <p:sldId id="291" r:id="rId18"/>
    <p:sldId id="267" r:id="rId1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FF"/>
    <a:srgbClr val="FEF8F4"/>
    <a:srgbClr val="FFFBEF"/>
    <a:srgbClr val="ECF3FA"/>
    <a:srgbClr val="F9FFF3"/>
    <a:srgbClr val="EAF4E4"/>
    <a:srgbClr val="E5FAFF"/>
    <a:srgbClr val="FFEFFF"/>
    <a:srgbClr val="FFCCFF"/>
    <a:srgbClr val="E6F0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8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59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350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0139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900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9208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4877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93555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978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4174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772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397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3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MosiaicBubbles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F624B-3CC5-4AA4-AC20-F4E6F6FB4AEA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FD4ED-B7D6-46A0-9B4D-96B6824C8E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515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40843" y="1387755"/>
            <a:ext cx="9144000" cy="2242201"/>
          </a:xfrm>
        </p:spPr>
        <p:txBody>
          <a:bodyPr>
            <a:normAutofit/>
          </a:bodyPr>
          <a:lstStyle/>
          <a:p>
            <a:r>
              <a:rPr lang="sl-SI" sz="4000" b="1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Odbor za spremljanje </a:t>
            </a:r>
            <a:br>
              <a:rPr lang="sl-SI" sz="4000" b="1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</a:br>
            <a:r>
              <a:rPr lang="sl-SI" sz="4000" b="1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Programa Evropske kohezijske politike 2021-2027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642" y="5006928"/>
            <a:ext cx="948817" cy="948817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259" y="4975721"/>
            <a:ext cx="898252" cy="898252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695" y="5013051"/>
            <a:ext cx="915063" cy="915063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389" y="5113447"/>
            <a:ext cx="790411" cy="790411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055" y="4975721"/>
            <a:ext cx="898252" cy="898252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091" y="5013771"/>
            <a:ext cx="914344" cy="91434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389" y="446687"/>
            <a:ext cx="3852909" cy="808321"/>
          </a:xfrm>
          <a:prstGeom prst="rect">
            <a:avLst/>
          </a:prstGeom>
        </p:spPr>
      </p:pic>
      <p:pic>
        <p:nvPicPr>
          <p:cNvPr id="1028" name="Picture 4" descr="Logo image name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79418"/>
            <a:ext cx="1504335" cy="739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Kolenski povezovalnik 14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Kolenski povezovalnik 20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Naslov 1">
            <a:extLst>
              <a:ext uri="{FF2B5EF4-FFF2-40B4-BE49-F238E27FC236}">
                <a16:creationId xmlns:a16="http://schemas.microsoft.com/office/drawing/2014/main" id="{95954469-CF7A-8A8D-75A6-8F8FFC98B736}"/>
              </a:ext>
            </a:extLst>
          </p:cNvPr>
          <p:cNvSpPr txBox="1">
            <a:spLocks/>
          </p:cNvSpPr>
          <p:nvPr/>
        </p:nvSpPr>
        <p:spPr>
          <a:xfrm>
            <a:off x="1588929" y="3250601"/>
            <a:ext cx="9144000" cy="12948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6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Lipica, 9. 11. 2023</a:t>
            </a:r>
          </a:p>
        </p:txBody>
      </p:sp>
    </p:spTree>
    <p:extLst>
      <p:ext uri="{BB962C8B-B14F-4D97-AF65-F5344CB8AC3E}">
        <p14:creationId xmlns:p14="http://schemas.microsoft.com/office/powerpoint/2010/main" val="2120834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Izpolnjevanje omogočitvenih pogojev </a:t>
            </a:r>
            <a:r>
              <a:rPr lang="sl-SI" sz="24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– predstavitev stanja</a:t>
            </a:r>
            <a:endParaRPr lang="sl-SI" sz="24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546058"/>
            <a:ext cx="10946732" cy="4751686"/>
          </a:xfrm>
        </p:spPr>
        <p:txBody>
          <a:bodyPr>
            <a:normAutofit/>
          </a:bodyPr>
          <a:lstStyle/>
          <a:p>
            <a:pPr algn="just">
              <a:spcBef>
                <a:spcPts val="240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sl-SI" sz="2400" b="1" u="sng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Horizontalni omogočitveni pogoji </a:t>
            </a:r>
            <a:r>
              <a:rPr lang="sl-SI" sz="2400" b="1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so vsi izpolnjeni. </a:t>
            </a:r>
          </a:p>
          <a:p>
            <a:pPr marL="0" indent="0" algn="just">
              <a:spcAft>
                <a:spcPts val="1000"/>
              </a:spcAft>
              <a:buNone/>
            </a:pPr>
            <a:r>
              <a:rPr lang="sl-SI" sz="2400" b="1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Napredek pri Listini in Konvenciji: </a:t>
            </a:r>
          </a:p>
          <a:p>
            <a:pPr marL="444500"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Sprejet Postopkovnik za izvajanje Listine EU o temeljnih pravicah in Konvencije ZN o pravicah invalidov v skladu s Sklepom Sveta 2010/48/ES</a:t>
            </a:r>
          </a:p>
          <a:p>
            <a:pPr marL="444500"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Objavljen in kreiran obrazec za oddajo pritožb v primeru kršitev (tudi v obliki za lahko branje) </a:t>
            </a:r>
          </a:p>
          <a:p>
            <a:pPr marL="444500"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Organizirani dve izobraževanji - želja posredniških teles, da se organizira več izobraževanj, s poudarkom na izvajanju. </a:t>
            </a:r>
          </a:p>
          <a:p>
            <a:pPr marL="0" indent="0" algn="just">
              <a:buNone/>
            </a:pPr>
            <a:endParaRPr lang="sl-SI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endParaRPr lang="sl-SI" sz="1000" dirty="0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761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Izpolnjevanja omogočitvenih pogojev </a:t>
            </a:r>
            <a:r>
              <a:rPr lang="sl-SI" sz="24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– predstavitev stanja</a:t>
            </a:r>
            <a:endParaRPr lang="sl-SI" sz="24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546058"/>
            <a:ext cx="10946732" cy="4751686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10000"/>
              </a:lnSpc>
              <a:spcBef>
                <a:spcPts val="240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sl-SI" sz="7400" b="1" u="sng" dirty="0">
                <a:latin typeface="Republika" panose="02000506040000020004" pitchFamily="2" charset="-18"/>
                <a:cs typeface="Times New Roman" panose="02020603050405020304" pitchFamily="18" charset="0"/>
              </a:rPr>
              <a:t>Tematski omogočitveni pogoji;</a:t>
            </a:r>
            <a:r>
              <a:rPr lang="sl-SI" sz="7400" b="1" dirty="0">
                <a:latin typeface="Republika" panose="02000506040000020004" pitchFamily="2" charset="-18"/>
                <a:cs typeface="Times New Roman" panose="02020603050405020304" pitchFamily="18" charset="0"/>
              </a:rPr>
              <a:t> odprta sta še dva tematska omogočitvena pogoja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sl-SI" sz="6200" b="1" dirty="0">
                <a:latin typeface="Republika" panose="02000506040000020004" pitchFamily="2" charset="-18"/>
                <a:cs typeface="Times New Roman" panose="02020603050405020304" pitchFamily="18" charset="0"/>
              </a:rPr>
              <a:t>Posodobljeno načrtovanje potrebnih naložb v vodnem sektorju in sektorju odpadne vode:</a:t>
            </a:r>
          </a:p>
          <a:p>
            <a:pPr marL="985838" lvl="1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sl-SI" sz="6200" b="1" dirty="0">
                <a:latin typeface="Republika" panose="02000506040000020004" pitchFamily="2" charset="-18"/>
                <a:cs typeface="Times New Roman" panose="02020603050405020304" pitchFamily="18" charset="0"/>
              </a:rPr>
              <a:t>izpolnjen je del, ki je vezan na odpadne vode; </a:t>
            </a:r>
          </a:p>
          <a:p>
            <a:pPr marL="985838" lvl="1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sl-SI" sz="6200" b="1" dirty="0">
                <a:latin typeface="Republika" panose="02000506040000020004" pitchFamily="2" charset="-18"/>
                <a:cs typeface="Times New Roman" panose="02020603050405020304" pitchFamily="18" charset="0"/>
              </a:rPr>
              <a:t>del pogoja, ki je vezan na pitno vodo, je delno izpolnjen                        </a:t>
            </a:r>
          </a:p>
          <a:p>
            <a:pPr marL="757238" lvl="1" indent="0" algn="just">
              <a:lnSpc>
                <a:spcPct val="110000"/>
              </a:lnSpc>
              <a:buNone/>
            </a:pPr>
            <a:r>
              <a:rPr lang="sl-SI" sz="4900" b="1" dirty="0">
                <a:latin typeface="Republika" panose="02000506040000020004" pitchFamily="2" charset="-18"/>
                <a:cs typeface="Times New Roman" panose="02020603050405020304" pitchFamily="18" charset="0"/>
              </a:rPr>
              <a:t>Uredba o pitni vodi (</a:t>
            </a:r>
            <a:r>
              <a:rPr lang="sl-SI" sz="4900" b="1" dirty="0" err="1">
                <a:latin typeface="Republika" panose="02000506040000020004" pitchFamily="2" charset="-18"/>
                <a:cs typeface="Times New Roman" panose="02020603050405020304" pitchFamily="18" charset="0"/>
              </a:rPr>
              <a:t>Ur.l</a:t>
            </a:r>
            <a:r>
              <a:rPr lang="sl-SI" sz="4900" b="1" dirty="0">
                <a:latin typeface="Republika" panose="02000506040000020004" pitchFamily="2" charset="-18"/>
                <a:cs typeface="Times New Roman" panose="02020603050405020304" pitchFamily="18" charset="0"/>
              </a:rPr>
              <a:t>. 61/23) je bila prenesena v pravni red; manjka še del, ki se navezuje monitoring po novi Uredbi. Ta del naj bi se izvajal leta 2024, poročilo o monitoringu bo predvidoma dostopno konec leta 2024 oz. v začetku 2025. </a:t>
            </a:r>
          </a:p>
          <a:p>
            <a:pPr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sl-SI" sz="6200" b="1" dirty="0">
                <a:latin typeface="Republika" panose="02000506040000020004" pitchFamily="2" charset="-18"/>
                <a:cs typeface="Times New Roman" panose="02020603050405020304" pitchFamily="18" charset="0"/>
              </a:rPr>
              <a:t>Nacionalni strateški okvir politike za socialno vključevanje in zmanjševanje revščine, pri katerem je trenutno odprto merilo, ki se nanaša na deinstitucionalizacijo. Prejeti so bili komentarji s strani EK. Ministrstvo za solidarno prihodnost komentarje še pregleduje. </a:t>
            </a:r>
          </a:p>
          <a:p>
            <a:pPr marL="0" indent="0" algn="just">
              <a:lnSpc>
                <a:spcPct val="110000"/>
              </a:lnSpc>
              <a:spcAft>
                <a:spcPts val="1000"/>
              </a:spcAft>
              <a:buNone/>
            </a:pPr>
            <a:r>
              <a:rPr lang="sl-SI" sz="7400" b="1" dirty="0">
                <a:latin typeface="Republika" panose="02000506040000020004" pitchFamily="2" charset="-18"/>
                <a:cs typeface="Times New Roman" panose="02020603050405020304" pitchFamily="18" charset="0"/>
              </a:rPr>
              <a:t>Ostali tematski omogočitveni pogoji so izpolnjeni. </a:t>
            </a: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endParaRPr lang="sl-SI" sz="1000" dirty="0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843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3289" y="317613"/>
            <a:ext cx="11216005" cy="560984"/>
          </a:xfrm>
        </p:spPr>
        <p:txBody>
          <a:bodyPr/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Napredek pri izvajanju operacij strateškega pomena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24759"/>
          </a:xfrm>
        </p:spPr>
        <p:txBody>
          <a:bodyPr/>
          <a:lstStyle/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l-S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D5305BA3-0CB7-2FB5-2094-7E3AF2C9B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452176"/>
              </p:ext>
            </p:extLst>
          </p:nvPr>
        </p:nvGraphicFramePr>
        <p:xfrm>
          <a:off x="334297" y="788227"/>
          <a:ext cx="11464414" cy="53442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15">
                  <a:extLst>
                    <a:ext uri="{9D8B030D-6E8A-4147-A177-3AD203B41FA5}">
                      <a16:colId xmlns:a16="http://schemas.microsoft.com/office/drawing/2014/main" val="104111153"/>
                    </a:ext>
                  </a:extLst>
                </a:gridCol>
                <a:gridCol w="1964326">
                  <a:extLst>
                    <a:ext uri="{9D8B030D-6E8A-4147-A177-3AD203B41FA5}">
                      <a16:colId xmlns:a16="http://schemas.microsoft.com/office/drawing/2014/main" val="3762704826"/>
                    </a:ext>
                  </a:extLst>
                </a:gridCol>
                <a:gridCol w="8938273">
                  <a:extLst>
                    <a:ext uri="{9D8B030D-6E8A-4147-A177-3AD203B41FA5}">
                      <a16:colId xmlns:a16="http://schemas.microsoft.com/office/drawing/2014/main" val="2433503965"/>
                    </a:ext>
                  </a:extLst>
                </a:gridCol>
              </a:tblGrid>
              <a:tr h="4911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CP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Naziv operacije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Stanje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/>
                </a:tc>
                <a:extLst>
                  <a:ext uri="{0D108BD9-81ED-4DB2-BD59-A6C34878D82A}">
                    <a16:rowId xmlns:a16="http://schemas.microsoft.com/office/drawing/2014/main" val="1231542633"/>
                  </a:ext>
                </a:extLst>
              </a:tr>
              <a:tr h="37558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>
                          <a:effectLst/>
                          <a:latin typeface="Republika" panose="02000506040000020004" pitchFamily="2" charset="-18"/>
                        </a:rPr>
                        <a:t>1</a:t>
                      </a:r>
                      <a:endParaRPr lang="sl-SI" sz="18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b="1" noProof="0" dirty="0">
                          <a:effectLst/>
                          <a:latin typeface="Republika" panose="02000506040000020004" pitchFamily="2" charset="-18"/>
                        </a:rPr>
                        <a:t>Nadgradnja ključnih raziskovalnih infrastruktur</a:t>
                      </a:r>
                      <a:endParaRPr lang="sl-SI" sz="1800" b="1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dirty="0">
                          <a:effectLst/>
                          <a:latin typeface="Republika" panose="02000506040000020004" pitchFamily="2" charset="-18"/>
                        </a:rPr>
                        <a:t>INNOVUM</a:t>
                      </a:r>
                      <a:r>
                        <a:rPr lang="sl-SI" sz="1800" b="1" dirty="0">
                          <a:effectLst/>
                          <a:latin typeface="Republika" panose="02000506040000020004" pitchFamily="2" charset="-18"/>
                        </a:rPr>
                        <a:t>: </a:t>
                      </a:r>
                      <a:r>
                        <a:rPr lang="sl-SI" sz="1800" b="0" dirty="0">
                          <a:effectLst/>
                          <a:latin typeface="Republika" panose="02000506040000020004" pitchFamily="2" charset="-18"/>
                        </a:rPr>
                        <a:t>V pripravi je projektno - programska naloga za izvedbo arhitekturnega natečaja. Pripravljeni so DIIP-i, potrebni za vse načrtovane investicije v okviru operacije (dani so bili v seznanitev na UO UM, na MVZI so pregledali osnutke DIIP in podali komentarje. Z UM je sklican sestanek, kjer bodo komentarji podrobneje pojasnjeni).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</a:endParaRP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sz="1800" b="1" noProof="0" dirty="0">
                          <a:effectLst/>
                          <a:latin typeface="Republika" panose="02000506040000020004" pitchFamily="2" charset="-18"/>
                        </a:rPr>
                        <a:t>Fakulteta za strojništvo: </a:t>
                      </a:r>
                      <a:r>
                        <a:rPr lang="sl-SI" sz="1800" b="0" noProof="0" dirty="0">
                          <a:effectLst/>
                          <a:latin typeface="Republika" panose="02000506040000020004" pitchFamily="2" charset="-18"/>
                        </a:rPr>
                        <a:t>Ju</a:t>
                      </a: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nija 2023 je bila vložena vloga za gradbeno dovoljenje. Pričakuje se, da bo gradbeno dovoljenje izdano v marcu 2024. Projektiranje je v zaključni fazi – zaključevanje Projekta za izvedbo del (PZI 3).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sz="1800" b="1" noProof="0" dirty="0">
                          <a:effectLst/>
                          <a:latin typeface="Republika" panose="02000506040000020004" pitchFamily="2" charset="-18"/>
                        </a:rPr>
                        <a:t>RIUM </a:t>
                      </a: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(Q4 2028): Aktivnosti potekajo vzporedno z aktivnostmi, povezanimi s projektom INNOVUM.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sz="1800" b="1" noProof="0" dirty="0">
                          <a:effectLst/>
                          <a:latin typeface="Republika" panose="02000506040000020004" pitchFamily="2" charset="-18"/>
                        </a:rPr>
                        <a:t>Nadgradnja HPC zmogljivosti</a:t>
                      </a: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: V teku so aktivnosti za priključitev na EuroHPC razpis.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sz="1800" b="1" noProof="0" dirty="0">
                          <a:effectLst/>
                          <a:latin typeface="Republika" panose="02000506040000020004" pitchFamily="2" charset="-18"/>
                        </a:rPr>
                        <a:t>Nakup vrhunske raziskovalne opreme ESFRI </a:t>
                      </a: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(Q4 2027): Aktivnosti potekajo vzporedno z aktivnostmi z ESFRI RoadMap.</a:t>
                      </a:r>
                    </a:p>
                  </a:txBody>
                  <a:tcPr marL="65966" marR="65966" marT="0" marB="0" anchor="ctr"/>
                </a:tc>
                <a:extLst>
                  <a:ext uri="{0D108BD9-81ED-4DB2-BD59-A6C34878D82A}">
                    <a16:rowId xmlns:a16="http://schemas.microsoft.com/office/drawing/2014/main" val="4080703152"/>
                  </a:ext>
                </a:extLst>
              </a:tr>
              <a:tr h="9152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>
                          <a:effectLst/>
                          <a:latin typeface="Republika" panose="02000506040000020004" pitchFamily="2" charset="-18"/>
                        </a:rPr>
                        <a:t>2</a:t>
                      </a:r>
                      <a:endParaRPr lang="sl-SI" sz="18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b="1" noProof="0" dirty="0">
                          <a:effectLst/>
                          <a:latin typeface="Republika" panose="02000506040000020004" pitchFamily="2" charset="-18"/>
                        </a:rPr>
                        <a:t>Zagotovitev poplavne varnosti na porečju Savinje</a:t>
                      </a:r>
                      <a:endParaRPr lang="sl-SI" sz="1800" b="1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Zaradi poplav so se aktivnosti precej ustavile. Zaključuje se hidravlično-hidrološka študija. Potekajo aktivnosti potrebne za sprejetje državnega prostorskega programa (sklep o začetku DPN naj bi bil še v letu 2023).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 anchor="ctr"/>
                </a:tc>
                <a:extLst>
                  <a:ext uri="{0D108BD9-81ED-4DB2-BD59-A6C34878D82A}">
                    <a16:rowId xmlns:a16="http://schemas.microsoft.com/office/drawing/2014/main" val="1699635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769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3289" y="317613"/>
            <a:ext cx="11216005" cy="560984"/>
          </a:xfrm>
        </p:spPr>
        <p:txBody>
          <a:bodyPr/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Napredek pri izvajanju operacij strateškega pomena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24759"/>
          </a:xfrm>
        </p:spPr>
        <p:txBody>
          <a:bodyPr/>
          <a:lstStyle/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l-S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D5305BA3-0CB7-2FB5-2094-7E3AF2C9B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560689"/>
              </p:ext>
            </p:extLst>
          </p:nvPr>
        </p:nvGraphicFramePr>
        <p:xfrm>
          <a:off x="334297" y="788227"/>
          <a:ext cx="11464414" cy="5488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15">
                  <a:extLst>
                    <a:ext uri="{9D8B030D-6E8A-4147-A177-3AD203B41FA5}">
                      <a16:colId xmlns:a16="http://schemas.microsoft.com/office/drawing/2014/main" val="104111153"/>
                    </a:ext>
                  </a:extLst>
                </a:gridCol>
                <a:gridCol w="1964326">
                  <a:extLst>
                    <a:ext uri="{9D8B030D-6E8A-4147-A177-3AD203B41FA5}">
                      <a16:colId xmlns:a16="http://schemas.microsoft.com/office/drawing/2014/main" val="3762704826"/>
                    </a:ext>
                  </a:extLst>
                </a:gridCol>
                <a:gridCol w="8938273">
                  <a:extLst>
                    <a:ext uri="{9D8B030D-6E8A-4147-A177-3AD203B41FA5}">
                      <a16:colId xmlns:a16="http://schemas.microsoft.com/office/drawing/2014/main" val="2433503965"/>
                    </a:ext>
                  </a:extLst>
                </a:gridCol>
              </a:tblGrid>
              <a:tr h="4911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CP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Naziv operacije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Stanje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/>
                </a:tc>
                <a:extLst>
                  <a:ext uri="{0D108BD9-81ED-4DB2-BD59-A6C34878D82A}">
                    <a16:rowId xmlns:a16="http://schemas.microsoft.com/office/drawing/2014/main" val="1231542633"/>
                  </a:ext>
                </a:extLst>
              </a:tr>
              <a:tr h="21015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dirty="0">
                          <a:effectLst/>
                          <a:latin typeface="Republika" panose="02000506040000020004" pitchFamily="2" charset="-18"/>
                        </a:rPr>
                        <a:t>3</a:t>
                      </a: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b="1" noProof="0" dirty="0">
                          <a:effectLst/>
                          <a:latin typeface="Republika" panose="02000506040000020004" pitchFamily="2" charset="-18"/>
                        </a:rPr>
                        <a:t>Nadgradnja železniške proge -Dobova-Zidani Most</a:t>
                      </a: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b="0" noProof="0" dirty="0">
                          <a:effectLst/>
                          <a:latin typeface="Republika" panose="02000506040000020004" pitchFamily="2" charset="-18"/>
                        </a:rPr>
                        <a:t>Projekt bo razdeljen na 3 sklope: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b="1" noProof="0" dirty="0">
                          <a:effectLst/>
                          <a:latin typeface="Republika" panose="02000506040000020004" pitchFamily="2" charset="-18"/>
                        </a:rPr>
                        <a:t>1. Nadgradnja železniške postaje Sevnica, 2. Nadgradnja železniške postaje Krško </a:t>
                      </a:r>
                      <a:r>
                        <a:rPr lang="sl-SI" sz="1800" b="0" noProof="0" dirty="0">
                          <a:effectLst/>
                          <a:latin typeface="Republika" panose="02000506040000020004" pitchFamily="2" charset="-18"/>
                        </a:rPr>
                        <a:t>in         </a:t>
                      </a:r>
                      <a:r>
                        <a:rPr lang="sl-SI" sz="1800" b="1" noProof="0" dirty="0">
                          <a:effectLst/>
                          <a:latin typeface="Republika" panose="02000506040000020004" pitchFamily="2" charset="-18"/>
                        </a:rPr>
                        <a:t>3. sklop vezan na nadgradnjo železniške proge.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b="0" noProof="0" dirty="0">
                          <a:effectLst/>
                          <a:latin typeface="Republika" panose="02000506040000020004" pitchFamily="2" charset="-18"/>
                        </a:rPr>
                        <a:t>Sklopa vezana na postaje sta v zaključni fazi priprave in naj bi bila potrjena konec leta 2023 oz. v začetku 2024. Trenutno se pripravlja projektna in investicijska dokumentacija ter ostala potrebna soglasja. Sklop vezan na nadgradnjo proge naj bi bil potrjen v letu 2025.</a:t>
                      </a:r>
                    </a:p>
                  </a:txBody>
                  <a:tcPr marL="65966" marR="65966" marT="0" marB="0" anchor="ctr"/>
                </a:tc>
                <a:extLst>
                  <a:ext uri="{0D108BD9-81ED-4DB2-BD59-A6C34878D82A}">
                    <a16:rowId xmlns:a16="http://schemas.microsoft.com/office/drawing/2014/main" val="4080703152"/>
                  </a:ext>
                </a:extLst>
              </a:tr>
              <a:tr h="91520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4</a:t>
                      </a:r>
                      <a:endParaRPr lang="sl-SI" sz="1800" b="1" kern="1200" dirty="0">
                        <a:solidFill>
                          <a:schemeClr val="lt1"/>
                        </a:solidFill>
                        <a:effectLst/>
                        <a:latin typeface="Republika" panose="02000506040000020004" pitchFamily="2" charset="-18"/>
                        <a:ea typeface="+mn-ea"/>
                        <a:cs typeface="+mn-cs"/>
                      </a:endParaRP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b="1" kern="1200" noProof="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Modernizacija storitev in povezovanje institucij trga dela</a:t>
                      </a: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Potrjena odločitev o podpori</a:t>
                      </a:r>
                      <a:r>
                        <a:rPr lang="sl-SI" sz="1800" b="1" kern="120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 Platforma trga dela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: vrednost: 6.000.000 (EU+SLO)</a:t>
                      </a:r>
                      <a:endParaRPr lang="sl-SI" sz="1800" b="1" kern="1200" dirty="0">
                        <a:solidFill>
                          <a:schemeClr val="dk1"/>
                        </a:solidFill>
                        <a:effectLst/>
                        <a:latin typeface="Republika" panose="02000506040000020004" pitchFamily="2" charset="-18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Obdobje upravičenosti izdatkov: od 1. 7. 2023 do 31. 12. 2028</a:t>
                      </a:r>
                      <a:endParaRPr lang="sl-SI" sz="1800" b="0" kern="1200" dirty="0">
                        <a:solidFill>
                          <a:schemeClr val="dk1"/>
                        </a:solidFill>
                        <a:effectLst/>
                        <a:latin typeface="Republika" panose="02000506040000020004" pitchFamily="2" charset="-18"/>
                        <a:ea typeface="+mn-ea"/>
                        <a:cs typeface="+mn-cs"/>
                      </a:endParaRPr>
                    </a:p>
                  </a:txBody>
                  <a:tcPr marL="65966" marR="65966" marT="0" marB="0" anchor="ctr"/>
                </a:tc>
                <a:extLst>
                  <a:ext uri="{0D108BD9-81ED-4DB2-BD59-A6C34878D82A}">
                    <a16:rowId xmlns:a16="http://schemas.microsoft.com/office/drawing/2014/main" val="1699635211"/>
                  </a:ext>
                </a:extLst>
              </a:tr>
              <a:tr h="91520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5</a:t>
                      </a:r>
                      <a:endParaRPr lang="sl-SI" sz="1800" b="1" kern="1200" dirty="0">
                        <a:solidFill>
                          <a:schemeClr val="lt1"/>
                        </a:solidFill>
                        <a:effectLst/>
                        <a:latin typeface="Republika" panose="02000506040000020004" pitchFamily="2" charset="-18"/>
                        <a:ea typeface="+mn-ea"/>
                        <a:cs typeface="+mn-cs"/>
                      </a:endParaRP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b="1" kern="1200" noProof="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GO! 2025</a:t>
                      </a: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b="0" kern="120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Predvideno je sofinanciranje 4 projektov v okviru Evropske prestolnice kulture 2025: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b="1" kern="120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1. Revitalizacija trga Evrope      2.  EPIC   3. Super 8     4. Rafutski park. 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b="0" kern="120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Vsi projekti so v pripravi, trenutno poteka priprava projektne dokumentacije. Prva vloga za odločitev o podpori naj bi bila s strani upravičenca (EZTS GO) na OU poslana do konca leta 2023.</a:t>
                      </a:r>
                    </a:p>
                  </a:txBody>
                  <a:tcPr marL="65966" marR="65966" marT="0" marB="0" anchor="ctr"/>
                </a:tc>
                <a:extLst>
                  <a:ext uri="{0D108BD9-81ED-4DB2-BD59-A6C34878D82A}">
                    <a16:rowId xmlns:a16="http://schemas.microsoft.com/office/drawing/2014/main" val="4276774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727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3289" y="317613"/>
            <a:ext cx="11216005" cy="560984"/>
          </a:xfrm>
        </p:spPr>
        <p:txBody>
          <a:bodyPr/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Napredek pri izvajanju operacij strateškega pomena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24759"/>
          </a:xfrm>
        </p:spPr>
        <p:txBody>
          <a:bodyPr/>
          <a:lstStyle/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l-S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D5305BA3-0CB7-2FB5-2094-7E3AF2C9B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539015"/>
              </p:ext>
            </p:extLst>
          </p:nvPr>
        </p:nvGraphicFramePr>
        <p:xfrm>
          <a:off x="334297" y="788227"/>
          <a:ext cx="11464414" cy="36899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15">
                  <a:extLst>
                    <a:ext uri="{9D8B030D-6E8A-4147-A177-3AD203B41FA5}">
                      <a16:colId xmlns:a16="http://schemas.microsoft.com/office/drawing/2014/main" val="104111153"/>
                    </a:ext>
                  </a:extLst>
                </a:gridCol>
                <a:gridCol w="1964326">
                  <a:extLst>
                    <a:ext uri="{9D8B030D-6E8A-4147-A177-3AD203B41FA5}">
                      <a16:colId xmlns:a16="http://schemas.microsoft.com/office/drawing/2014/main" val="3762704826"/>
                    </a:ext>
                  </a:extLst>
                </a:gridCol>
                <a:gridCol w="8938273">
                  <a:extLst>
                    <a:ext uri="{9D8B030D-6E8A-4147-A177-3AD203B41FA5}">
                      <a16:colId xmlns:a16="http://schemas.microsoft.com/office/drawing/2014/main" val="2433503965"/>
                    </a:ext>
                  </a:extLst>
                </a:gridCol>
              </a:tblGrid>
              <a:tr h="4911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CP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Naziv operacije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noProof="0" dirty="0">
                          <a:effectLst/>
                          <a:latin typeface="Republika" panose="02000506040000020004" pitchFamily="2" charset="-18"/>
                        </a:rPr>
                        <a:t>Stanje</a:t>
                      </a:r>
                      <a:endParaRPr lang="sl-SI" sz="1800" noProof="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66" marR="65966" marT="0" marB="0"/>
                </a:tc>
                <a:extLst>
                  <a:ext uri="{0D108BD9-81ED-4DB2-BD59-A6C34878D82A}">
                    <a16:rowId xmlns:a16="http://schemas.microsoft.com/office/drawing/2014/main" val="1231542633"/>
                  </a:ext>
                </a:extLst>
              </a:tr>
              <a:tr h="210153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b="1" kern="1200" dirty="0">
                          <a:solidFill>
                            <a:schemeClr val="lt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b="1" kern="1200" noProof="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Center za demonstracijo in usposabljanje na področju brezogljičnih tehnologij (Center DUBT)</a:t>
                      </a: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b="0" kern="1200" noProof="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Priprava vloge za odločitev o podpori je v zaključni fazi, odločitev o podpori se načrtuje v mesecu novembru 2023.</a:t>
                      </a:r>
                    </a:p>
                  </a:txBody>
                  <a:tcPr marL="65966" marR="65966" marT="0" marB="0" anchor="ctr"/>
                </a:tc>
                <a:extLst>
                  <a:ext uri="{0D108BD9-81ED-4DB2-BD59-A6C34878D82A}">
                    <a16:rowId xmlns:a16="http://schemas.microsoft.com/office/drawing/2014/main" val="4080703152"/>
                  </a:ext>
                </a:extLst>
              </a:tr>
              <a:tr h="91520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6</a:t>
                      </a:r>
                      <a:endParaRPr lang="sl-SI" sz="1800" b="1" kern="1200" dirty="0">
                        <a:solidFill>
                          <a:schemeClr val="lt1"/>
                        </a:solidFill>
                        <a:effectLst/>
                        <a:latin typeface="Republika" panose="02000506040000020004" pitchFamily="2" charset="-18"/>
                        <a:ea typeface="+mn-ea"/>
                        <a:cs typeface="+mn-cs"/>
                      </a:endParaRP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l-SI" sz="1800" b="1" kern="1200" noProof="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Prehod na novo generacijo daljinskega ogrevanja</a:t>
                      </a:r>
                    </a:p>
                  </a:txBody>
                  <a:tcPr marL="65966" marR="65966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b="0" kern="1200" noProof="0" dirty="0">
                          <a:solidFill>
                            <a:schemeClr val="dk1"/>
                          </a:solidFill>
                          <a:effectLst/>
                          <a:latin typeface="Republika" panose="02000506040000020004" pitchFamily="2" charset="-18"/>
                          <a:ea typeface="+mn-ea"/>
                          <a:cs typeface="+mn-cs"/>
                        </a:rPr>
                        <a:t>V sodelovanju z JASPERS poteka priprava projektne in investicijske dokumentacije. Odločitev o podpori in začetek izvedbe predviden v letu 2024.</a:t>
                      </a:r>
                    </a:p>
                  </a:txBody>
                  <a:tcPr marL="65966" marR="65966" marT="0" marB="0" anchor="ctr"/>
                </a:tc>
                <a:extLst>
                  <a:ext uri="{0D108BD9-81ED-4DB2-BD59-A6C34878D82A}">
                    <a16:rowId xmlns:a16="http://schemas.microsoft.com/office/drawing/2014/main" val="1699635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754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Program EKP 21-27 – reprogramiranje </a:t>
            </a:r>
            <a:endParaRPr lang="sl-SI" sz="28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078992"/>
            <a:ext cx="10515600" cy="5002253"/>
          </a:xfrm>
        </p:spPr>
        <p:txBody>
          <a:bodyPr>
            <a:normAutofit fontScale="850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sl-SI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dirty="0">
                <a:latin typeface="Republika" panose="02000506040000020004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Ob reprogramiranju Programa EKP 21 -27 še vedno potrebno upoštevati določila Uredbe EU 1060/2021:</a:t>
            </a:r>
          </a:p>
          <a:p>
            <a:pPr marL="444500" lvl="1" indent="-26511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dirty="0">
                <a:latin typeface="Republika" panose="02000506040000020004" pitchFamily="2" charset="-18"/>
                <a:cs typeface="Times New Roman" panose="02020603050405020304" pitchFamily="18" charset="0"/>
              </a:rPr>
              <a:t>Upoštevanje tematske osredotočenosti (višina ESRR V/Z za CP 1 – pametno): </a:t>
            </a:r>
          </a:p>
          <a:p>
            <a:pPr marL="896938" lvl="2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400" dirty="0">
                <a:latin typeface="Republika" panose="02000506040000020004" pitchFamily="2" charset="-18"/>
                <a:cs typeface="Times New Roman" panose="02020603050405020304" pitchFamily="18" charset="0"/>
              </a:rPr>
              <a:t>Z vsaj 55% , V vsaj 25 %</a:t>
            </a:r>
          </a:p>
          <a:p>
            <a:pPr marL="444500" lvl="1" indent="-265113"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Republika" panose="02000506040000020004" pitchFamily="2" charset="-18"/>
                <a:cs typeface="Times New Roman" panose="02020603050405020304" pitchFamily="18" charset="0"/>
              </a:rPr>
              <a:t>Višina sredstev za CTN – 8% ESRR </a:t>
            </a:r>
          </a:p>
          <a:p>
            <a:pPr marL="444500" lvl="1" indent="-265113"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Republika" panose="02000506040000020004" pitchFamily="2" charset="-18"/>
                <a:cs typeface="Times New Roman" panose="02020603050405020304" pitchFamily="18" charset="0"/>
              </a:rPr>
              <a:t>Ohraniti ustrezen % za ohranjanje biotske raznovrstnosti</a:t>
            </a:r>
          </a:p>
          <a:p>
            <a:pPr marL="444500" lvl="1" indent="-265113"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Republika" panose="02000506040000020004" pitchFamily="2" charset="-18"/>
                <a:cs typeface="Times New Roman" panose="02020603050405020304" pitchFamily="18" charset="0"/>
              </a:rPr>
              <a:t>Upoštevati časovnico realizacije Programa EKP – konec leta 2025 – prijaviti izdatke v višini 500 mio EUR in nato vsako leto dalje v tej višini</a:t>
            </a:r>
          </a:p>
          <a:p>
            <a:pPr marL="444500" lvl="1" indent="-265113"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Republika" panose="02000506040000020004" pitchFamily="2" charset="-18"/>
                <a:cs typeface="Times New Roman" panose="02020603050405020304" pitchFamily="18" charset="0"/>
              </a:rPr>
              <a:t>Potrebno jasno določiti ukrepe po kodah intervencije (nameni) </a:t>
            </a:r>
          </a:p>
          <a:p>
            <a:pPr marL="0" lvl="1" indent="0" algn="just">
              <a:lnSpc>
                <a:spcPct val="11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sl-SI" sz="2800" b="1" dirty="0">
                <a:latin typeface="Republika" panose="02000506040000020004" pitchFamily="2" charset="-18"/>
                <a:cs typeface="Times New Roman" panose="02020603050405020304" pitchFamily="18" charset="0"/>
              </a:rPr>
              <a:t>Sprememba Programa EKP 21-27 – najprej je potrebno videti, kaj se bo in se je že pokrilo s katerimi finančnimi viri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7194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Napredek pri izvajanju programa  </a:t>
            </a:r>
            <a:r>
              <a:rPr lang="sl-SI" sz="24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- Glavne aktivnosti</a:t>
            </a:r>
            <a:endParaRPr lang="sl-SI" sz="24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120587"/>
            <a:ext cx="10515600" cy="4729797"/>
          </a:xfrm>
        </p:spPr>
        <p:txBody>
          <a:bodyPr>
            <a:normAutofit/>
          </a:bodyPr>
          <a:lstStyle/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sl-S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sl-SI" sz="2400" b="1" dirty="0">
                <a:latin typeface="Republika" panose="02000506040000020004" pitchFamily="2" charset="-18"/>
              </a:rPr>
              <a:t>Uredba o izvajanju uredb (EU) in (</a:t>
            </a:r>
            <a:r>
              <a:rPr lang="sl-SI" sz="2400" b="1" dirty="0" err="1">
                <a:latin typeface="Republika" panose="02000506040000020004" pitchFamily="2" charset="-18"/>
              </a:rPr>
              <a:t>Euratom</a:t>
            </a:r>
            <a:r>
              <a:rPr lang="sl-SI" sz="2400" b="1" dirty="0">
                <a:latin typeface="Republika" panose="02000506040000020004" pitchFamily="2" charset="-18"/>
              </a:rPr>
              <a:t>) o izvajanju EU kohezijske politike v obdobju 21-27 za cilj naložbe za rast in delovna mesta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sl-SI" sz="2400" b="1" dirty="0">
                <a:latin typeface="Republika" panose="02000506040000020004" pitchFamily="2" charset="-18"/>
              </a:rPr>
              <a:t>Opis sistema upravljanja in nadzora za izvajanje P EKP 21-27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sl-SI" sz="2400" b="1" dirty="0">
                <a:latin typeface="Republika" panose="02000506040000020004" pitchFamily="2" charset="-18"/>
              </a:rPr>
              <a:t>Področna navodila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sl-SI" sz="2400" b="1" dirty="0">
                <a:latin typeface="Republika" panose="02000506040000020004" pitchFamily="2" charset="-18"/>
              </a:rPr>
              <a:t>Informacijski sistem eMA2 + medresorska delovna skupina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sl-SI" sz="2400" b="1" dirty="0">
                <a:latin typeface="Republika" panose="02000506040000020004" pitchFamily="2" charset="-18"/>
              </a:rPr>
              <a:t>Krepitev kapacitet deležnikov EKP (delavnice)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sl-SI" sz="2400" b="1" dirty="0">
                <a:latin typeface="Republika" panose="02000506040000020004" pitchFamily="2" charset="-18"/>
              </a:rPr>
              <a:t>Slovenska strategija pametne specializacije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873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Napredek pri izvajanju programa </a:t>
            </a:r>
            <a:r>
              <a:rPr lang="sl-SI" sz="24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- izdane odločitve OU</a:t>
            </a:r>
            <a:endParaRPr lang="sl-SI" sz="24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406641"/>
            <a:ext cx="10515600" cy="4568431"/>
          </a:xfrm>
        </p:spPr>
        <p:txBody>
          <a:bodyPr/>
          <a:lstStyle/>
          <a:p>
            <a:pPr marL="0" indent="0">
              <a:buNone/>
            </a:pPr>
            <a:r>
              <a:rPr lang="sl-SI" sz="1800" dirty="0">
                <a:effectLst/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Skupaj izdanih </a:t>
            </a:r>
            <a:r>
              <a:rPr lang="sl-SI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devet</a:t>
            </a:r>
            <a:r>
              <a:rPr lang="sl-SI" sz="1800" dirty="0">
                <a:effectLst/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 odločitev o podpori v skupnem znesku </a:t>
            </a:r>
            <a:r>
              <a:rPr lang="sl-SI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62,61 milijona EUR</a:t>
            </a:r>
            <a:r>
              <a:rPr lang="sl-SI" sz="1800" dirty="0">
                <a:effectLst/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sl-SI" sz="1800" dirty="0">
              <a:effectLst/>
              <a:latin typeface="Republika" panose="02000506040000020004" pitchFamily="2" charset="-18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dirty="0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A07060DE-9EB3-82EB-2A48-A789ACA151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774227"/>
              </p:ext>
            </p:extLst>
          </p:nvPr>
        </p:nvGraphicFramePr>
        <p:xfrm>
          <a:off x="838200" y="1900989"/>
          <a:ext cx="9899983" cy="38322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6927">
                  <a:extLst>
                    <a:ext uri="{9D8B030D-6E8A-4147-A177-3AD203B41FA5}">
                      <a16:colId xmlns:a16="http://schemas.microsoft.com/office/drawing/2014/main" val="3563361664"/>
                    </a:ext>
                  </a:extLst>
                </a:gridCol>
                <a:gridCol w="677613">
                  <a:extLst>
                    <a:ext uri="{9D8B030D-6E8A-4147-A177-3AD203B41FA5}">
                      <a16:colId xmlns:a16="http://schemas.microsoft.com/office/drawing/2014/main" val="3974282555"/>
                    </a:ext>
                  </a:extLst>
                </a:gridCol>
                <a:gridCol w="922855">
                  <a:extLst>
                    <a:ext uri="{9D8B030D-6E8A-4147-A177-3AD203B41FA5}">
                      <a16:colId xmlns:a16="http://schemas.microsoft.com/office/drawing/2014/main" val="1353406250"/>
                    </a:ext>
                  </a:extLst>
                </a:gridCol>
                <a:gridCol w="949401">
                  <a:extLst>
                    <a:ext uri="{9D8B030D-6E8A-4147-A177-3AD203B41FA5}">
                      <a16:colId xmlns:a16="http://schemas.microsoft.com/office/drawing/2014/main" val="1707601390"/>
                    </a:ext>
                  </a:extLst>
                </a:gridCol>
                <a:gridCol w="1083113">
                  <a:extLst>
                    <a:ext uri="{9D8B030D-6E8A-4147-A177-3AD203B41FA5}">
                      <a16:colId xmlns:a16="http://schemas.microsoft.com/office/drawing/2014/main" val="2693553235"/>
                    </a:ext>
                  </a:extLst>
                </a:gridCol>
                <a:gridCol w="3716177">
                  <a:extLst>
                    <a:ext uri="{9D8B030D-6E8A-4147-A177-3AD203B41FA5}">
                      <a16:colId xmlns:a16="http://schemas.microsoft.com/office/drawing/2014/main" val="1266762055"/>
                    </a:ext>
                  </a:extLst>
                </a:gridCol>
                <a:gridCol w="1673897">
                  <a:extLst>
                    <a:ext uri="{9D8B030D-6E8A-4147-A177-3AD203B41FA5}">
                      <a16:colId xmlns:a16="http://schemas.microsoft.com/office/drawing/2014/main" val="731484069"/>
                    </a:ext>
                  </a:extLst>
                </a:gridCol>
              </a:tblGrid>
              <a:tr h="50680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200" dirty="0">
                          <a:effectLst/>
                          <a:latin typeface="Republika" panose="02000506040000020004" pitchFamily="2" charset="-18"/>
                        </a:rPr>
                        <a:t>Sklad</a:t>
                      </a:r>
                      <a:endParaRPr lang="sl-SI" sz="12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200" dirty="0">
                          <a:effectLst/>
                          <a:latin typeface="Republika" panose="02000506040000020004" pitchFamily="2" charset="-18"/>
                        </a:rPr>
                        <a:t>Cilj politike</a:t>
                      </a:r>
                      <a:endParaRPr lang="sl-SI" sz="12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200" dirty="0">
                          <a:effectLst/>
                          <a:latin typeface="Republika" panose="02000506040000020004" pitchFamily="2" charset="-18"/>
                        </a:rPr>
                        <a:t>Prednostna naloga</a:t>
                      </a:r>
                      <a:endParaRPr lang="sl-SI" sz="12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200" dirty="0">
                          <a:effectLst/>
                          <a:latin typeface="Republika" panose="02000506040000020004" pitchFamily="2" charset="-18"/>
                        </a:rPr>
                        <a:t>Specifični cilj</a:t>
                      </a:r>
                      <a:endParaRPr lang="sl-SI" sz="12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200">
                          <a:effectLst/>
                          <a:latin typeface="Republika" panose="02000506040000020004" pitchFamily="2" charset="-18"/>
                        </a:rPr>
                        <a:t>Posredniško telo</a:t>
                      </a:r>
                      <a:endParaRPr lang="sl-SI" sz="12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200" dirty="0">
                          <a:effectLst/>
                          <a:latin typeface="Republika" panose="02000506040000020004" pitchFamily="2" charset="-18"/>
                        </a:rPr>
                        <a:t>Kratek naziv NIO</a:t>
                      </a:r>
                      <a:endParaRPr lang="sl-SI" sz="12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200" dirty="0">
                          <a:effectLst/>
                          <a:latin typeface="Republika" panose="02000506040000020004" pitchFamily="2" charset="-18"/>
                        </a:rPr>
                        <a:t>Podpora unije (EUR)</a:t>
                      </a:r>
                      <a:endParaRPr lang="sl-SI" sz="12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03586519"/>
                  </a:ext>
                </a:extLst>
              </a:tr>
              <a:tr h="3325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ESRR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1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1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RSO1.2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MP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Digitalizacija notarskih storitev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1.055.371,89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07198842"/>
                  </a:ext>
                </a:extLst>
              </a:tr>
              <a:tr h="3325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ESRR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1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1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RSO1.1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MVZI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SRIP 2023-2026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5.340.690,00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02560089"/>
                  </a:ext>
                </a:extLst>
              </a:tr>
              <a:tr h="3325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ESRR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1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1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RSO1.3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MGTŠ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JR podporno okolje 2023-2025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5.127.380,70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73430180"/>
                  </a:ext>
                </a:extLst>
              </a:tr>
              <a:tr h="3325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ESS+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4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6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ESO4.7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MVI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Kompetence 2023 - 2029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24.790.000,00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95176726"/>
                  </a:ext>
                </a:extLst>
              </a:tr>
              <a:tr h="3325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SPP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8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10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JSO8.1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MKRR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SPP - EPI Zasavje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6.600.000,00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14223464"/>
                  </a:ext>
                </a:extLst>
              </a:tr>
              <a:tr h="3325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ESS+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4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7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ESO4.8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MDDSZ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PUM-O+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8.417.500,00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89902008"/>
                  </a:ext>
                </a:extLst>
              </a:tr>
              <a:tr h="3325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ESS+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4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7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ESO4.11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MZ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Stična točka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507.782,15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02382365"/>
                  </a:ext>
                </a:extLst>
              </a:tr>
              <a:tr h="3325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ESS+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4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6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ESO4.2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MDDSZ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Platforma TD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3.777.000,00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63924663"/>
                  </a:ext>
                </a:extLst>
              </a:tr>
              <a:tr h="3325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ESRR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1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1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RSO1.3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MGTŠ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>
                          <a:effectLst/>
                          <a:latin typeface="Republika" panose="02000506040000020004" pitchFamily="2" charset="-18"/>
                        </a:rPr>
                        <a:t>SPOT Global +</a:t>
                      </a:r>
                      <a:endParaRPr lang="sl-SI" sz="160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lang="sl-SI" sz="1600" dirty="0">
                          <a:effectLst/>
                          <a:latin typeface="Republika" panose="02000506040000020004" pitchFamily="2" charset="-18"/>
                        </a:rPr>
                        <a:t>6.999.000,00</a:t>
                      </a:r>
                      <a:endParaRPr lang="sl-SI" sz="1600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27779761"/>
                  </a:ext>
                </a:extLst>
              </a:tr>
              <a:tr h="33244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b="1" u="sng" dirty="0">
                          <a:effectLst/>
                          <a:latin typeface="Republika" panose="02000506040000020004" pitchFamily="2" charset="-18"/>
                        </a:rPr>
                        <a:t>Skupaj</a:t>
                      </a:r>
                      <a:endParaRPr lang="sl-SI" sz="1600" b="1" u="sng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b="1" u="none" dirty="0">
                          <a:effectLst/>
                          <a:latin typeface="Republika" panose="02000506040000020004" pitchFamily="2" charset="-18"/>
                        </a:rPr>
                        <a:t> </a:t>
                      </a:r>
                      <a:endParaRPr lang="sl-SI" sz="1600" b="1" u="none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b="1" u="none" dirty="0">
                          <a:effectLst/>
                          <a:latin typeface="Republika" panose="02000506040000020004" pitchFamily="2" charset="-18"/>
                        </a:rPr>
                        <a:t> </a:t>
                      </a:r>
                      <a:endParaRPr lang="sl-SI" sz="1600" b="1" u="none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b="1" u="none" dirty="0">
                          <a:effectLst/>
                          <a:latin typeface="Republika" panose="02000506040000020004" pitchFamily="2" charset="-18"/>
                        </a:rPr>
                        <a:t> </a:t>
                      </a:r>
                      <a:endParaRPr lang="sl-SI" sz="1600" b="1" u="none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b="1" u="none" dirty="0">
                          <a:effectLst/>
                          <a:latin typeface="Republika" panose="02000506040000020004" pitchFamily="2" charset="-18"/>
                        </a:rPr>
                        <a:t> </a:t>
                      </a:r>
                      <a:endParaRPr lang="sl-SI" sz="1600" b="1" u="none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sl-SI" sz="1600" b="1" u="none" dirty="0">
                          <a:effectLst/>
                          <a:latin typeface="Republika" panose="02000506040000020004" pitchFamily="2" charset="-18"/>
                        </a:rPr>
                        <a:t> </a:t>
                      </a:r>
                      <a:endParaRPr lang="sl-SI" sz="1600" b="1" u="none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lang="sl-SI" sz="1600" b="1" u="sng" dirty="0">
                          <a:effectLst/>
                          <a:latin typeface="Republika" panose="02000506040000020004" pitchFamily="2" charset="-18"/>
                        </a:rPr>
                        <a:t>62.614.724,74</a:t>
                      </a:r>
                      <a:endParaRPr lang="sl-SI" sz="1600" b="1" u="sng" dirty="0">
                        <a:effectLst/>
                        <a:latin typeface="Republika" panose="02000506040000020004" pitchFamily="2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35404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8818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Napredek pri izvajanju programa </a:t>
            </a:r>
            <a:r>
              <a:rPr lang="sl-SI" sz="24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– Oblike teritorialnega pristopa</a:t>
            </a:r>
            <a:endParaRPr lang="sl-SI" sz="24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443319"/>
            <a:ext cx="10964779" cy="45002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l-SI" sz="1050" b="1" dirty="0">
              <a:latin typeface="Republika" panose="02000506040000020004" pitchFamily="2" charset="-18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sl-SI" sz="2600" b="1" dirty="0">
                <a:latin typeface="Republika" panose="02000506040000020004" pitchFamily="2" charset="-18"/>
              </a:rPr>
              <a:t>Lokalni razvoj, ki ga vodi skupnost (CLLD):</a:t>
            </a:r>
          </a:p>
          <a:p>
            <a:pPr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</a:rPr>
              <a:t>deluje </a:t>
            </a:r>
            <a:r>
              <a:rPr lang="sl-SI" sz="2400" u="sng" dirty="0">
                <a:latin typeface="Republika" panose="02000506040000020004" pitchFamily="2" charset="-18"/>
              </a:rPr>
              <a:t>37 lokalnih akcijskih skupnosti </a:t>
            </a:r>
            <a:r>
              <a:rPr lang="sl-SI" sz="2400" dirty="0">
                <a:latin typeface="Republika" panose="02000506040000020004" pitchFamily="2" charset="-18"/>
              </a:rPr>
              <a:t>(LAS)</a:t>
            </a:r>
          </a:p>
          <a:p>
            <a:pPr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</a:rPr>
              <a:t>Pripravljene so </a:t>
            </a:r>
            <a:r>
              <a:rPr lang="sl-SI" sz="2400" u="sng" dirty="0">
                <a:latin typeface="Republika" panose="02000506040000020004" pitchFamily="2" charset="-18"/>
              </a:rPr>
              <a:t>Strategije lokalnega razvoja</a:t>
            </a:r>
            <a:r>
              <a:rPr lang="sl-SI" sz="2400" dirty="0">
                <a:latin typeface="Republika" panose="02000506040000020004" pitchFamily="2" charset="-18"/>
              </a:rPr>
              <a:t>  (SLR) </a:t>
            </a:r>
            <a:r>
              <a:rPr lang="sl-SI" sz="2400" dirty="0">
                <a:latin typeface="Republika" panose="02000506040000020004" pitchFamily="2" charset="-18"/>
                <a:sym typeface="Symbol" panose="05050102010706020507" pitchFamily="18" charset="2"/>
              </a:rPr>
              <a:t> potrjene do konca 2023</a:t>
            </a:r>
            <a:endParaRPr lang="sl-SI" sz="2400" dirty="0"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endParaRPr lang="sl-SI" sz="1000" dirty="0">
              <a:latin typeface="Republika" panose="02000506040000020004" pitchFamily="2" charset="-18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sl-SI" sz="2600" b="1" dirty="0">
                <a:latin typeface="Republika" panose="02000506040000020004" pitchFamily="2" charset="-18"/>
              </a:rPr>
              <a:t>Celostne teritorialne naložbe (CTN): </a:t>
            </a:r>
          </a:p>
          <a:p>
            <a:pPr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</a:rPr>
              <a:t>OU je pripravil in objavil </a:t>
            </a:r>
            <a:r>
              <a:rPr lang="sl-SI" sz="2400" u="sng" dirty="0">
                <a:latin typeface="Republika" panose="02000506040000020004" pitchFamily="2" charset="-18"/>
              </a:rPr>
              <a:t>navodila za izvajanje CTN</a:t>
            </a:r>
          </a:p>
          <a:p>
            <a:pPr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</a:rPr>
              <a:t>PT MOPE in  PT MNVP sta objavila </a:t>
            </a:r>
            <a:r>
              <a:rPr lang="sl-SI" sz="2400" u="sng" dirty="0">
                <a:latin typeface="Republika" panose="02000506040000020004" pitchFamily="2" charset="-18"/>
              </a:rPr>
              <a:t>vsebinska izhodišča</a:t>
            </a:r>
          </a:p>
          <a:p>
            <a:pPr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</a:rPr>
              <a:t>PT ZMOS v oktobru in novembru 2023 </a:t>
            </a:r>
            <a:r>
              <a:rPr lang="sl-SI" sz="2400" dirty="0">
                <a:latin typeface="Republika" panose="02000506040000020004" pitchFamily="2" charset="-18"/>
                <a:sym typeface="Symbol" panose="05050102010706020507" pitchFamily="18" charset="2"/>
              </a:rPr>
              <a:t> objava </a:t>
            </a:r>
            <a:r>
              <a:rPr lang="sl-SI" sz="2400" u="sng" dirty="0">
                <a:latin typeface="Republika" panose="02000506040000020004" pitchFamily="2" charset="-18"/>
                <a:sym typeface="Symbol" panose="05050102010706020507" pitchFamily="18" charset="2"/>
              </a:rPr>
              <a:t>prvih povabil za izbor operacij </a:t>
            </a:r>
            <a:endParaRPr lang="sl-SI" sz="2400" u="sng" dirty="0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3783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Napredek pri izvajanju programa </a:t>
            </a:r>
            <a:r>
              <a:rPr lang="sl-SI" sz="24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– Oblike teritorialnega pristopa</a:t>
            </a:r>
            <a:endParaRPr lang="sl-SI" sz="24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497932"/>
            <a:ext cx="10515600" cy="4580529"/>
          </a:xfrm>
        </p:spPr>
        <p:txBody>
          <a:bodyPr>
            <a:norm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sl-SI" sz="2600" b="1" dirty="0">
                <a:latin typeface="Republika" panose="02000506040000020004" pitchFamily="2" charset="-18"/>
              </a:rPr>
              <a:t>Dogovori za razvoj regij (DRR):</a:t>
            </a:r>
          </a:p>
          <a:p>
            <a:pPr algn="just">
              <a:spcAft>
                <a:spcPts val="1000"/>
              </a:spcAft>
            </a:pPr>
            <a:r>
              <a:rPr lang="sl-SI" sz="2400" u="sng" dirty="0">
                <a:latin typeface="Republika" panose="02000506040000020004" pitchFamily="2" charset="-18"/>
              </a:rPr>
              <a:t>Potrjenih 12 regionalnih razvojnih programov</a:t>
            </a:r>
          </a:p>
          <a:p>
            <a:pPr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</a:rPr>
              <a:t>Konec junija 2023 </a:t>
            </a:r>
            <a:r>
              <a:rPr lang="sl-SI" sz="2400" u="sng" dirty="0">
                <a:latin typeface="Republika" panose="02000506040000020004" pitchFamily="2" charset="-18"/>
              </a:rPr>
              <a:t>objavljeno Povabilo razvojnim svetom regij za pripravo in podpis dogovorov za razvoj regij</a:t>
            </a:r>
            <a:r>
              <a:rPr lang="sl-SI" sz="2400" dirty="0">
                <a:latin typeface="Republika" panose="02000506040000020004" pitchFamily="2" charset="-18"/>
              </a:rPr>
              <a:t>:</a:t>
            </a:r>
          </a:p>
          <a:p>
            <a:pPr marL="787400" indent="-342900" algn="just">
              <a:buFont typeface="Wingdings" panose="05000000000000000000" pitchFamily="2" charset="2"/>
              <a:buChar char="Ø"/>
            </a:pPr>
            <a:r>
              <a:rPr lang="sl-SI" sz="2400" dirty="0">
                <a:latin typeface="Republika" panose="02000506040000020004" pitchFamily="2" charset="-18"/>
                <a:sym typeface="Symbol" panose="05050102010706020507" pitchFamily="18" charset="2"/>
              </a:rPr>
              <a:t>sofinanciranje projektov iz PN 1 – inovacijska družba znanja RSO1.3.</a:t>
            </a:r>
          </a:p>
          <a:p>
            <a:pPr marL="444500" indent="0" algn="just">
              <a:buNone/>
            </a:pPr>
            <a:r>
              <a:rPr lang="sl-SI" sz="2400" dirty="0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Krepitev trajnostne rasti in konkurenčnosti malih in srednjih podjetij ter ustvarjanje delovnih mest v malih in srednjih podjetjih, med drugim s produktivnimi naložbami (ESRR)« – Podjetno nad izzive (PONI)  - 18,47 mio EUR. </a:t>
            </a:r>
          </a:p>
          <a:p>
            <a:pPr algn="just"/>
            <a:endParaRPr lang="sl-SI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endParaRPr lang="sl-SI" sz="1000" dirty="0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127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Napredek pri izvajanju programa </a:t>
            </a:r>
            <a:r>
              <a:rPr lang="sl-SI" sz="24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– Oblike teritorialnega pristopa</a:t>
            </a:r>
            <a:endParaRPr lang="sl-SI" sz="24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546058"/>
            <a:ext cx="10946732" cy="475168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sl-SI" sz="2600" b="1" dirty="0">
                <a:latin typeface="Republika" panose="02000506040000020004" pitchFamily="2" charset="-18"/>
              </a:rPr>
              <a:t>Dogovori za razvoj regij (DRR):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sl-SI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naslednjih mesecih se bo nadaljevalo z: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 RSO1.3, Krepitev trajnostne rasti in konkurenčnosti malih in srednjih podjetij ter ustvarjanje delovnih mest v malih in srednjih podjetjih, med drugim s produktivnimi naložbami (ESRR) - Podjetniški inkubatorji" 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 RSO2.5, Spodbujanje dostopa do vode in trajnostnega gospodarjenja z vodnimi viri (KS); odvajanje in čiščenje odpadne vode, pitna voda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 RSO2.7, Izboljšanje varstva in ohranjanja narave ter biotske raznovrstnosti in zelene infrastrukture, tudi v mestnem okolju in zmanjšanje vseh oblik onesnaževanja (ESRR)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 RSO3.2, Razvoj in krepitev trajnostne, pametne in intermodalne nacionalne, regionalne in lokalne mobilnosti, odporne proti podnebnim spremembam, vključno z boljšim dostopom do omrežja TEN-T in čezmejno mobilnostjo (KS): </a:t>
            </a:r>
          </a:p>
          <a:p>
            <a:pPr marL="3140075" lvl="0" indent="-342900" algn="just">
              <a:lnSpc>
                <a:spcPts val="13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spodbujanje trajnostne mobilnosti na horizontalni ravni, </a:t>
            </a:r>
          </a:p>
          <a:p>
            <a:pPr marL="3140075" lvl="0" indent="-342900" algn="just">
              <a:lnSpc>
                <a:spcPts val="13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zagotavljanje povezljivosti kolesarske infrastrukture na državni ravni.</a:t>
            </a:r>
          </a:p>
          <a:p>
            <a:pPr marL="0" indent="0" algn="just">
              <a:buNone/>
            </a:pPr>
            <a:endParaRPr lang="sl-SI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endParaRPr lang="sl-SI" sz="1000" dirty="0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331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Napredek pri izvajanju programa </a:t>
            </a:r>
            <a:r>
              <a:rPr lang="sl-SI" sz="24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– SPP</a:t>
            </a:r>
            <a:endParaRPr lang="sl-SI" sz="24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443318"/>
            <a:ext cx="10515600" cy="45062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sl-SI" sz="1050" b="1" dirty="0">
              <a:effectLst/>
              <a:latin typeface="Republika" panose="02000506040000020004" pitchFamily="2" charset="-18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sl-SI" sz="2600" b="1" dirty="0">
                <a:latin typeface="Republika" panose="02000506040000020004" pitchFamily="2" charset="-18"/>
              </a:rPr>
              <a:t>Sklad za pravični prehod (SPP):</a:t>
            </a:r>
          </a:p>
          <a:p>
            <a:pPr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</a:rPr>
              <a:t>21.7.2023: </a:t>
            </a:r>
            <a:r>
              <a:rPr lang="sl-SI" sz="2400" u="sng" dirty="0">
                <a:latin typeface="Republika" panose="02000506040000020004" pitchFamily="2" charset="-18"/>
              </a:rPr>
              <a:t>objavljen prvi JR za sofinanciranje izgradnje ekonomske poslovne infrastrukture v Zasavju</a:t>
            </a:r>
          </a:p>
          <a:p>
            <a:pPr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</a:rPr>
              <a:t>Pripravljen je predlog JR za sofinanciranje izgradnje ekonomsko poslovne infrastrukture – inkubatorjev za obe premogovni regiji </a:t>
            </a:r>
          </a:p>
          <a:p>
            <a:pPr algn="just">
              <a:spcAft>
                <a:spcPts val="1000"/>
              </a:spcAft>
            </a:pPr>
            <a:r>
              <a:rPr lang="sl-SI" sz="2400" dirty="0">
                <a:effectLst/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Na MVZI je v pregledu dokumentacija za pripravo vloge za odločitev o podpori za operacijo strateškega pomena, Center za demonstracije in usposabljanje za brezogljične tehnologije (Center DUBT) v okviru izvajanja ONPP Zasavje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1455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Napredek pri izvajanju programa </a:t>
            </a:r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</a:t>
            </a:r>
            <a:r>
              <a:rPr lang="sl-SI" sz="24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- Posebna področja</a:t>
            </a:r>
            <a:endParaRPr lang="sl-SI" sz="24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900953" y="1566516"/>
            <a:ext cx="10515600" cy="446662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l-SI" sz="2600" b="1" dirty="0"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DNSH - vključevanje načela, da se ne škoduje bistveno:</a:t>
            </a:r>
          </a:p>
          <a:p>
            <a:pPr algn="just"/>
            <a:r>
              <a:rPr lang="sl-SI" sz="2400" dirty="0"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4 delavnice (1 v aprilu, 1 v juniju, 2 v oktobru)</a:t>
            </a:r>
          </a:p>
          <a:p>
            <a:pPr marL="0" indent="0" algn="just">
              <a:buNone/>
            </a:pPr>
            <a:endParaRPr lang="sl-SI" sz="1100" b="1" dirty="0">
              <a:latin typeface="Republika" panose="02000506040000020004" pitchFamily="2" charset="-18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sl-SI" sz="2600" b="1" dirty="0">
                <a:latin typeface="Republika" panose="02000506040000020004" pitchFamily="2" charset="-18"/>
                <a:cs typeface="Calibri" panose="020F0502020204030204" pitchFamily="34" charset="0"/>
              </a:rPr>
              <a:t>NEB – vključevanje načel Novega evropskega Bauhausa:</a:t>
            </a:r>
          </a:p>
          <a:p>
            <a:pPr algn="just"/>
            <a:r>
              <a:rPr lang="sl-SI" sz="2400" dirty="0"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2 delavnici v oktobru</a:t>
            </a:r>
          </a:p>
          <a:p>
            <a:pPr marL="0" indent="0" algn="just">
              <a:buNone/>
            </a:pPr>
            <a:endParaRPr lang="sl-SI" sz="1100" dirty="0">
              <a:latin typeface="Republika" panose="02000506040000020004" pitchFamily="2" charset="-18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sl-SI" sz="2600" b="1" dirty="0">
                <a:latin typeface="Republika" panose="02000506040000020004" pitchFamily="2" charset="-18"/>
                <a:cs typeface="Calibri" panose="020F0502020204030204" pitchFamily="34" charset="0"/>
              </a:rPr>
              <a:t>Zagotovitev podnebne odpornosti (Climate Proofing):</a:t>
            </a:r>
          </a:p>
          <a:p>
            <a:pPr algn="just"/>
            <a:r>
              <a:rPr lang="sl-SI" sz="2400" dirty="0">
                <a:latin typeface="Republika" panose="02000506040000020004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3 delavnice (1 v aprilu, 2 v oktobru)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sl-SI" sz="2400" dirty="0">
                <a:latin typeface="Republika" panose="02000506040000020004" pitchFamily="2" charset="-18"/>
              </a:rPr>
              <a:t>Vse delavnice so bile izvedene v sodelovanju s strokovnjaki evropske pobude JASSPERS in drugimi zunanjimi eksperti. Namenjene so bile krepitvi zmogljivosti na navedenih področjih za vse deležnike.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969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Krepitev upravnih zmogljivosti </a:t>
            </a:r>
            <a:endParaRPr lang="sl-SI" sz="2800" dirty="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546058"/>
            <a:ext cx="10946732" cy="4751686"/>
          </a:xfrm>
        </p:spPr>
        <p:txBody>
          <a:bodyPr>
            <a:normAutofit/>
          </a:bodyPr>
          <a:lstStyle/>
          <a:p>
            <a:pPr algn="just">
              <a:spcAft>
                <a:spcPts val="1000"/>
              </a:spcAft>
            </a:pPr>
            <a:r>
              <a:rPr lang="sl-SI" sz="24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učinkovito izvajanje SPP </a:t>
            </a:r>
            <a:r>
              <a:rPr lang="sl-SI" sz="24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so z zagotovitvijo sredstev TP v pripravi pogodbe </a:t>
            </a:r>
            <a:r>
              <a:rPr lang="pt-BR" sz="24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o financiranju dela in nalog </a:t>
            </a:r>
            <a:r>
              <a:rPr lang="sl-SI" sz="24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za obdobje od 2024 dalje za:</a:t>
            </a:r>
          </a:p>
          <a:p>
            <a:pPr marL="896938" lvl="1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sl-SI" sz="20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Center za pravični prehod v okviru RA  SAŠA</a:t>
            </a:r>
          </a:p>
          <a:p>
            <a:pPr marL="896938" lvl="1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sl-SI" sz="20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RA SAŠA pri upravljanju sklada za pravični prehod</a:t>
            </a:r>
          </a:p>
          <a:p>
            <a:pPr marL="896938" lvl="1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sl-SI" sz="20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Center za pravični prehod v okviru RRA Zasavje </a:t>
            </a:r>
          </a:p>
          <a:p>
            <a:pPr marL="896938" lvl="1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sl-SI" sz="20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RRA Zasavje pri upravljanju sklada za pravični prehod.</a:t>
            </a:r>
          </a:p>
          <a:p>
            <a:pPr algn="just">
              <a:spcAft>
                <a:spcPts val="1000"/>
              </a:spcAft>
            </a:pPr>
            <a:r>
              <a:rPr lang="sl-S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Načrt za krepitev upravnih zmogljivosti v izvajanju EKP 21 -27  </a:t>
            </a:r>
          </a:p>
          <a:p>
            <a:pPr lvl="1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l-SI" sz="20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predlog sprememb je trenutno v medresorskem usklajevanju</a:t>
            </a:r>
          </a:p>
          <a:p>
            <a:pPr lvl="1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l-SI" sz="2000" dirty="0"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s strani nekaterih resorjev v letu 2023 že predvidena realizacija nekaterih ukrepov oz. aktivnosti in z njim povezanimi kazalniki – o njih poročano v 2024 </a:t>
            </a:r>
          </a:p>
          <a:p>
            <a:pPr marL="0" indent="0" algn="just">
              <a:buNone/>
            </a:pPr>
            <a:endParaRPr lang="sl-SI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algn="just"/>
            <a:endParaRPr lang="sl-SI" sz="2400" dirty="0"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endParaRPr lang="sl-SI" sz="1000" dirty="0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44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D54C8E0C66E4BB5F64101D18629A6" ma:contentTypeVersion="8" ma:contentTypeDescription="Create a new document." ma:contentTypeScope="" ma:versionID="ced4d2ccc7773d34ee3d9b152023fb8e">
  <xsd:schema xmlns:xsd="http://www.w3.org/2001/XMLSchema" xmlns:xs="http://www.w3.org/2001/XMLSchema" xmlns:p="http://schemas.microsoft.com/office/2006/metadata/properties" xmlns:ns3="52258340-bbeb-4d0a-abca-b39327d9ef25" targetNamespace="http://schemas.microsoft.com/office/2006/metadata/properties" ma:root="true" ma:fieldsID="8d0213a678e5e1212df0d4acb4d3b6c5" ns3:_="">
    <xsd:import namespace="52258340-bbeb-4d0a-abca-b39327d9ef2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58340-bbeb-4d0a-abca-b39327d9ef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F6A8B9-E521-4360-B521-4A72FA919F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58340-bbeb-4d0a-abca-b39327d9ef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6D6F00-53B2-4DFF-83A9-0337C7F1E9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315A5A-5457-499F-B809-59CB1773A5D2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52258340-bbeb-4d0a-abca-b39327d9ef25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1007</TotalTime>
  <Words>1637</Words>
  <Application>Microsoft Office PowerPoint</Application>
  <PresentationFormat>Širokozaslonsko</PresentationFormat>
  <Paragraphs>220</Paragraphs>
  <Slides>15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Republika</vt:lpstr>
      <vt:lpstr>Wingdings</vt:lpstr>
      <vt:lpstr>Officeova tema</vt:lpstr>
      <vt:lpstr>Odbor za spremljanje  Programa Evropske kohezijske politike 2021-2027</vt:lpstr>
      <vt:lpstr>Napredek pri izvajanju programa  - Glavne aktivnosti</vt:lpstr>
      <vt:lpstr>Napredek pri izvajanju programa  - izdane odločitve OU</vt:lpstr>
      <vt:lpstr>Napredek pri izvajanju programa – Oblike teritorialnega pristopa</vt:lpstr>
      <vt:lpstr>Napredek pri izvajanju programa – Oblike teritorialnega pristopa</vt:lpstr>
      <vt:lpstr>Napredek pri izvajanju programa – Oblike teritorialnega pristopa</vt:lpstr>
      <vt:lpstr>Napredek pri izvajanju programa – SPP</vt:lpstr>
      <vt:lpstr>Napredek pri izvajanju programa  - Posebna področja</vt:lpstr>
      <vt:lpstr>Krepitev upravnih zmogljivosti </vt:lpstr>
      <vt:lpstr>Izpolnjevanje omogočitvenih pogojev – predstavitev stanja</vt:lpstr>
      <vt:lpstr>Izpolnjevanja omogočitvenih pogojev – predstavitev stanja</vt:lpstr>
      <vt:lpstr>Napredek pri izvajanju operacij strateškega pomena </vt:lpstr>
      <vt:lpstr>Napredek pri izvajanju operacij strateškega pomena </vt:lpstr>
      <vt:lpstr>Napredek pri izvajanju operacij strateškega pomena </vt:lpstr>
      <vt:lpstr>Program EKP 21-27 – reprogramiranje 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EVROPSKE KOHEZIJSKE POLITIKE V SLOVENIJI ZA OBDOBJE 2021-2027</dc:title>
  <dc:creator>koperckal</dc:creator>
  <cp:lastModifiedBy>Janika Gregorič Zečevič</cp:lastModifiedBy>
  <cp:revision>93</cp:revision>
  <dcterms:created xsi:type="dcterms:W3CDTF">2023-01-31T12:21:54Z</dcterms:created>
  <dcterms:modified xsi:type="dcterms:W3CDTF">2023-11-08T15:15:59Z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0x0101002A5D54C8E0C66E4BB5F64101D18629A6</vt:lpwstr>
  </property>
</Properties>
</file>