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87" r:id="rId2"/>
    <p:sldId id="488" r:id="rId3"/>
    <p:sldId id="514" r:id="rId4"/>
    <p:sldId id="489" r:id="rId5"/>
    <p:sldId id="515" r:id="rId6"/>
    <p:sldId id="493" r:id="rId7"/>
    <p:sldId id="490" r:id="rId8"/>
    <p:sldId id="491" r:id="rId9"/>
    <p:sldId id="517" r:id="rId10"/>
    <p:sldId id="494" r:id="rId11"/>
    <p:sldId id="502" r:id="rId12"/>
    <p:sldId id="495" r:id="rId13"/>
    <p:sldId id="496" r:id="rId14"/>
    <p:sldId id="507" r:id="rId15"/>
    <p:sldId id="503" r:id="rId16"/>
    <p:sldId id="504" r:id="rId17"/>
    <p:sldId id="505" r:id="rId18"/>
    <p:sldId id="506" r:id="rId19"/>
    <p:sldId id="508" r:id="rId20"/>
    <p:sldId id="509" r:id="rId21"/>
    <p:sldId id="510" r:id="rId22"/>
    <p:sldId id="511" r:id="rId23"/>
    <p:sldId id="512" r:id="rId24"/>
    <p:sldId id="513" r:id="rId25"/>
    <p:sldId id="516" r:id="rId2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70AD47"/>
    <a:srgbClr val="FCF7EA"/>
    <a:srgbClr val="F9EDCF"/>
    <a:srgbClr val="E5AC21"/>
    <a:srgbClr val="BCE1A3"/>
    <a:srgbClr val="4065A1"/>
    <a:srgbClr val="9FB4DA"/>
    <a:srgbClr val="78C1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2972" autoAdjust="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9B8212-E3D3-4FF8-8C0C-A77FA62BB9C6}" type="doc">
      <dgm:prSet loTypeId="urn:microsoft.com/office/officeart/2005/8/layout/h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7C87E1C-660D-451B-BDC6-81DDB867EB12}">
      <dgm:prSet phldrT="[Text]"/>
      <dgm:spPr/>
      <dgm:t>
        <a:bodyPr/>
        <a:lstStyle/>
        <a:p>
          <a:r>
            <a:rPr lang="en-US" dirty="0">
              <a:solidFill>
                <a:schemeClr val="accent2"/>
              </a:solidFill>
            </a:rPr>
            <a:t>BATERIJSKI SISTEMI</a:t>
          </a:r>
        </a:p>
      </dgm:t>
    </dgm:pt>
    <dgm:pt modelId="{90DC52D2-78BD-4763-AA1C-2CBF95FE599A}" type="parTrans" cxnId="{0219AE86-6761-4D06-9580-67BED3B31438}">
      <dgm:prSet/>
      <dgm:spPr/>
      <dgm:t>
        <a:bodyPr/>
        <a:lstStyle/>
        <a:p>
          <a:endParaRPr lang="en-US"/>
        </a:p>
      </dgm:t>
    </dgm:pt>
    <dgm:pt modelId="{2CD1F178-654F-42B6-8DE4-D261F14B1C6C}" type="sibTrans" cxnId="{0219AE86-6761-4D06-9580-67BED3B31438}">
      <dgm:prSet/>
      <dgm:spPr/>
      <dgm:t>
        <a:bodyPr/>
        <a:lstStyle/>
        <a:p>
          <a:endParaRPr lang="en-US"/>
        </a:p>
      </dgm:t>
    </dgm:pt>
    <dgm:pt modelId="{F4A09F14-EF56-4230-B119-DF5ABD313BEA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dirty="0" err="1"/>
            <a:t>Slovenija</a:t>
          </a:r>
          <a:r>
            <a:rPr lang="en-US" sz="2000" dirty="0"/>
            <a:t> v </a:t>
          </a:r>
          <a:r>
            <a:rPr lang="en-US" sz="2000" dirty="0" err="1"/>
            <a:t>svetovnem</a:t>
          </a:r>
          <a:r>
            <a:rPr lang="en-US" sz="2000" dirty="0"/>
            <a:t> </a:t>
          </a:r>
          <a:r>
            <a:rPr lang="en-US" sz="2000" dirty="0" err="1"/>
            <a:t>vrhu</a:t>
          </a:r>
          <a:endParaRPr lang="en-US" sz="2000" dirty="0"/>
        </a:p>
      </dgm:t>
    </dgm:pt>
    <dgm:pt modelId="{F5AE7422-3B80-4A95-AFC1-D2B97E430AA7}" type="parTrans" cxnId="{04BAFB3E-C71B-49B9-AEE2-858044647209}">
      <dgm:prSet/>
      <dgm:spPr/>
      <dgm:t>
        <a:bodyPr/>
        <a:lstStyle/>
        <a:p>
          <a:endParaRPr lang="en-US"/>
        </a:p>
      </dgm:t>
    </dgm:pt>
    <dgm:pt modelId="{EF7EEDF4-3E1E-4BB2-8AE5-3CE493018D61}" type="sibTrans" cxnId="{04BAFB3E-C71B-49B9-AEE2-858044647209}">
      <dgm:prSet/>
      <dgm:spPr/>
      <dgm:t>
        <a:bodyPr/>
        <a:lstStyle/>
        <a:p>
          <a:endParaRPr lang="en-US"/>
        </a:p>
      </dgm:t>
    </dgm:pt>
    <dgm:pt modelId="{2944BD14-E357-40D5-915B-E21052E43DCC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dirty="0" err="1"/>
            <a:t>Zainteresiranih</a:t>
          </a:r>
          <a:r>
            <a:rPr lang="en-US" sz="2000" dirty="0"/>
            <a:t> </a:t>
          </a:r>
          <a:r>
            <a:rPr lang="en-US" sz="2000" dirty="0" err="1"/>
            <a:t>več</a:t>
          </a:r>
          <a:r>
            <a:rPr lang="en-US" sz="2000" dirty="0"/>
            <a:t> </a:t>
          </a:r>
          <a:r>
            <a:rPr lang="en-US" sz="2000" dirty="0" err="1"/>
            <a:t>industrijskih</a:t>
          </a:r>
          <a:r>
            <a:rPr lang="en-US" sz="2000" dirty="0"/>
            <a:t> </a:t>
          </a:r>
          <a:r>
            <a:rPr lang="en-US" sz="2000" dirty="0" err="1"/>
            <a:t>partnerjev</a:t>
          </a:r>
          <a:endParaRPr lang="en-US" sz="2000" dirty="0"/>
        </a:p>
      </dgm:t>
    </dgm:pt>
    <dgm:pt modelId="{12466D12-E180-48B5-AE35-D7D92DB5BC7A}" type="parTrans" cxnId="{EC37905E-66B5-4B01-9738-5775D9D9A4A9}">
      <dgm:prSet/>
      <dgm:spPr/>
      <dgm:t>
        <a:bodyPr/>
        <a:lstStyle/>
        <a:p>
          <a:endParaRPr lang="en-US"/>
        </a:p>
      </dgm:t>
    </dgm:pt>
    <dgm:pt modelId="{DE04465A-2125-4707-8AA3-372D29FB36B3}" type="sibTrans" cxnId="{EC37905E-66B5-4B01-9738-5775D9D9A4A9}">
      <dgm:prSet/>
      <dgm:spPr/>
      <dgm:t>
        <a:bodyPr/>
        <a:lstStyle/>
        <a:p>
          <a:endParaRPr lang="en-US"/>
        </a:p>
      </dgm:t>
    </dgm:pt>
    <dgm:pt modelId="{10E24F54-C538-4EB2-BD33-C33E591E3E69}">
      <dgm:prSet phldrT="[Text]"/>
      <dgm:spPr/>
      <dgm:t>
        <a:bodyPr/>
        <a:lstStyle/>
        <a:p>
          <a:r>
            <a:rPr lang="en-US" dirty="0">
              <a:solidFill>
                <a:srgbClr val="70AD47"/>
              </a:solidFill>
            </a:rPr>
            <a:t>H</a:t>
          </a:r>
          <a:r>
            <a:rPr lang="en-US" baseline="-25000" dirty="0">
              <a:solidFill>
                <a:srgbClr val="70AD47"/>
              </a:solidFill>
            </a:rPr>
            <a:t>2</a:t>
          </a:r>
          <a:r>
            <a:rPr lang="en-US" dirty="0">
              <a:solidFill>
                <a:srgbClr val="70AD47"/>
              </a:solidFill>
            </a:rPr>
            <a:t> TEHNOLOGIJE</a:t>
          </a:r>
        </a:p>
      </dgm:t>
    </dgm:pt>
    <dgm:pt modelId="{EE14A05A-FB6C-4182-AE08-804FBFE74FEB}" type="parTrans" cxnId="{2E088D08-3E2E-4A96-889D-5AE8D5F25F7E}">
      <dgm:prSet/>
      <dgm:spPr/>
      <dgm:t>
        <a:bodyPr/>
        <a:lstStyle/>
        <a:p>
          <a:endParaRPr lang="en-US"/>
        </a:p>
      </dgm:t>
    </dgm:pt>
    <dgm:pt modelId="{70F5D759-CA99-4B3B-AA08-B3523E627E69}" type="sibTrans" cxnId="{2E088D08-3E2E-4A96-889D-5AE8D5F25F7E}">
      <dgm:prSet/>
      <dgm:spPr/>
      <dgm:t>
        <a:bodyPr/>
        <a:lstStyle/>
        <a:p>
          <a:endParaRPr lang="en-US"/>
        </a:p>
      </dgm:t>
    </dgm:pt>
    <dgm:pt modelId="{A84FBF5F-AD64-4945-904C-1279DDDA3D78}">
      <dgm:prSet phldrT="[Text]" custT="1"/>
      <dgm:spPr>
        <a:noFill/>
        <a:ln>
          <a:solidFill>
            <a:srgbClr val="70AD47"/>
          </a:solidFill>
        </a:ln>
      </dgm:spPr>
      <dgm:t>
        <a:bodyPr/>
        <a:lstStyle/>
        <a:p>
          <a:r>
            <a:rPr lang="en-US" sz="2000" dirty="0" err="1"/>
            <a:t>Potrebna</a:t>
          </a:r>
          <a:r>
            <a:rPr lang="en-US" sz="2000" dirty="0"/>
            <a:t> </a:t>
          </a:r>
          <a:r>
            <a:rPr lang="en-US" sz="2000" dirty="0" err="1"/>
            <a:t>demonstracija</a:t>
          </a:r>
          <a:r>
            <a:rPr lang="en-US" sz="2000" dirty="0"/>
            <a:t> </a:t>
          </a:r>
          <a:r>
            <a:rPr lang="en-US" sz="2000" dirty="0" err="1"/>
            <a:t>tehnologije</a:t>
          </a:r>
          <a:endParaRPr lang="en-US" sz="2000" dirty="0"/>
        </a:p>
      </dgm:t>
    </dgm:pt>
    <dgm:pt modelId="{D81C6DD1-5185-4AAE-8595-B4C1AFA59E6A}" type="parTrans" cxnId="{AA1A50C3-94EE-44BB-A976-AF24A426237B}">
      <dgm:prSet/>
      <dgm:spPr/>
      <dgm:t>
        <a:bodyPr/>
        <a:lstStyle/>
        <a:p>
          <a:endParaRPr lang="en-US"/>
        </a:p>
      </dgm:t>
    </dgm:pt>
    <dgm:pt modelId="{044B01D1-F724-4141-8281-19E359DE6BE7}" type="sibTrans" cxnId="{AA1A50C3-94EE-44BB-A976-AF24A426237B}">
      <dgm:prSet/>
      <dgm:spPr/>
      <dgm:t>
        <a:bodyPr/>
        <a:lstStyle/>
        <a:p>
          <a:endParaRPr lang="en-US"/>
        </a:p>
      </dgm:t>
    </dgm:pt>
    <dgm:pt modelId="{F93D8B4A-063F-4B01-B0FD-7930854632A2}">
      <dgm:prSet phldrT="[Text]" custT="1"/>
      <dgm:spPr>
        <a:noFill/>
        <a:ln>
          <a:solidFill>
            <a:srgbClr val="70AD47"/>
          </a:solidFill>
        </a:ln>
      </dgm:spPr>
      <dgm:t>
        <a:bodyPr/>
        <a:lstStyle/>
        <a:p>
          <a:r>
            <a:rPr lang="en-US" sz="2000" dirty="0" err="1"/>
            <a:t>Zainteresiranih</a:t>
          </a:r>
          <a:r>
            <a:rPr lang="en-US" sz="2000" dirty="0"/>
            <a:t> </a:t>
          </a:r>
          <a:r>
            <a:rPr lang="en-US" sz="2000" dirty="0" err="1"/>
            <a:t>več</a:t>
          </a:r>
          <a:r>
            <a:rPr lang="en-US" sz="2000" dirty="0"/>
            <a:t> </a:t>
          </a:r>
          <a:r>
            <a:rPr lang="en-US" sz="2000" dirty="0" err="1"/>
            <a:t>industrijskih</a:t>
          </a:r>
          <a:r>
            <a:rPr lang="en-US" sz="2000" dirty="0"/>
            <a:t> </a:t>
          </a:r>
          <a:r>
            <a:rPr lang="en-US" sz="2000" dirty="0" err="1"/>
            <a:t>partnerjev</a:t>
          </a:r>
          <a:endParaRPr lang="en-US" sz="2000" dirty="0"/>
        </a:p>
      </dgm:t>
    </dgm:pt>
    <dgm:pt modelId="{7753ADC1-B3DD-47C4-A2A0-33AC3D552345}" type="parTrans" cxnId="{D33F5763-FB17-431B-834B-202950A94CB6}">
      <dgm:prSet/>
      <dgm:spPr/>
      <dgm:t>
        <a:bodyPr/>
        <a:lstStyle/>
        <a:p>
          <a:endParaRPr lang="en-US"/>
        </a:p>
      </dgm:t>
    </dgm:pt>
    <dgm:pt modelId="{C30C7327-56C6-460D-B308-5B68BA198BC7}" type="sibTrans" cxnId="{D33F5763-FB17-431B-834B-202950A94CB6}">
      <dgm:prSet/>
      <dgm:spPr/>
      <dgm:t>
        <a:bodyPr/>
        <a:lstStyle/>
        <a:p>
          <a:endParaRPr lang="en-US"/>
        </a:p>
      </dgm:t>
    </dgm:pt>
    <dgm:pt modelId="{84E5A04E-8A0D-4AF4-9D53-662782C77BD0}">
      <dgm:prSet phldrT="[Text]"/>
      <dgm:spPr>
        <a:noFill/>
      </dgm:spPr>
      <dgm:t>
        <a:bodyPr/>
        <a:lstStyle/>
        <a:p>
          <a:r>
            <a:rPr lang="en-US" dirty="0">
              <a:solidFill>
                <a:srgbClr val="4065A1"/>
              </a:solidFill>
            </a:rPr>
            <a:t>CO</a:t>
          </a:r>
          <a:r>
            <a:rPr lang="en-US" baseline="-25000" dirty="0">
              <a:solidFill>
                <a:srgbClr val="4065A1"/>
              </a:solidFill>
            </a:rPr>
            <a:t>2</a:t>
          </a:r>
          <a:r>
            <a:rPr lang="en-US" dirty="0">
              <a:solidFill>
                <a:srgbClr val="4065A1"/>
              </a:solidFill>
            </a:rPr>
            <a:t>TEHNOLOGIJE</a:t>
          </a:r>
        </a:p>
      </dgm:t>
    </dgm:pt>
    <dgm:pt modelId="{B1FC365A-E5A5-46FB-B591-2897D4159136}" type="parTrans" cxnId="{628C23BA-C65E-41E5-9441-353AFC937A56}">
      <dgm:prSet/>
      <dgm:spPr/>
      <dgm:t>
        <a:bodyPr/>
        <a:lstStyle/>
        <a:p>
          <a:endParaRPr lang="en-US"/>
        </a:p>
      </dgm:t>
    </dgm:pt>
    <dgm:pt modelId="{8529B3DD-6024-45EC-9263-061D09C681DB}" type="sibTrans" cxnId="{628C23BA-C65E-41E5-9441-353AFC937A56}">
      <dgm:prSet/>
      <dgm:spPr/>
      <dgm:t>
        <a:bodyPr/>
        <a:lstStyle/>
        <a:p>
          <a:endParaRPr lang="en-US"/>
        </a:p>
      </dgm:t>
    </dgm:pt>
    <dgm:pt modelId="{3F9C6357-FE85-479E-82EB-50E4A42394F4}">
      <dgm:prSet phldrT="[Text]" custT="1"/>
      <dgm:spPr>
        <a:noFill/>
        <a:ln>
          <a:solidFill>
            <a:srgbClr val="4065A1"/>
          </a:solidFill>
        </a:ln>
      </dgm:spPr>
      <dgm:t>
        <a:bodyPr/>
        <a:lstStyle/>
        <a:p>
          <a:r>
            <a:rPr lang="en-US" sz="2000" dirty="0" err="1"/>
            <a:t>Potreben</a:t>
          </a:r>
          <a:r>
            <a:rPr lang="en-US" sz="2000" dirty="0"/>
            <a:t> </a:t>
          </a:r>
          <a:r>
            <a:rPr lang="en-US" sz="2000" dirty="0" err="1"/>
            <a:t>prototip</a:t>
          </a:r>
          <a:r>
            <a:rPr lang="en-US" sz="2000" dirty="0"/>
            <a:t> na </a:t>
          </a:r>
          <a:r>
            <a:rPr lang="en-US" sz="2000" dirty="0" err="1"/>
            <a:t>večji</a:t>
          </a:r>
          <a:r>
            <a:rPr lang="en-US" sz="2000" dirty="0"/>
            <a:t> </a:t>
          </a:r>
          <a:r>
            <a:rPr lang="en-US" sz="2000" dirty="0" err="1"/>
            <a:t>skali</a:t>
          </a:r>
          <a:endParaRPr lang="en-US" sz="2000" baseline="-25000" dirty="0"/>
        </a:p>
      </dgm:t>
    </dgm:pt>
    <dgm:pt modelId="{2A5B884E-2404-4E18-B709-3471EDB099AD}" type="parTrans" cxnId="{9635C4CC-83A4-481C-90B3-1AE86FE2D2DF}">
      <dgm:prSet/>
      <dgm:spPr/>
      <dgm:t>
        <a:bodyPr/>
        <a:lstStyle/>
        <a:p>
          <a:endParaRPr lang="en-US"/>
        </a:p>
      </dgm:t>
    </dgm:pt>
    <dgm:pt modelId="{04235EF8-0EDB-4062-9A38-BEE0423E3E75}" type="sibTrans" cxnId="{9635C4CC-83A4-481C-90B3-1AE86FE2D2DF}">
      <dgm:prSet/>
      <dgm:spPr/>
      <dgm:t>
        <a:bodyPr/>
        <a:lstStyle/>
        <a:p>
          <a:endParaRPr lang="en-US"/>
        </a:p>
      </dgm:t>
    </dgm:pt>
    <dgm:pt modelId="{47C31464-2515-4329-BE3B-B84C80317702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dirty="0"/>
            <a:t>TRL 4 - &gt; TRL 6</a:t>
          </a:r>
        </a:p>
      </dgm:t>
    </dgm:pt>
    <dgm:pt modelId="{38DD752B-5FAC-47D4-BCE1-A2BE55C4F8B7}" type="parTrans" cxnId="{1AE68A94-1D48-462F-9567-E2673B0B88D4}">
      <dgm:prSet/>
      <dgm:spPr/>
      <dgm:t>
        <a:bodyPr/>
        <a:lstStyle/>
        <a:p>
          <a:endParaRPr lang="en-US"/>
        </a:p>
      </dgm:t>
    </dgm:pt>
    <dgm:pt modelId="{6D7AB0AF-251B-4013-973A-68C0BE2EA8BC}" type="sibTrans" cxnId="{1AE68A94-1D48-462F-9567-E2673B0B88D4}">
      <dgm:prSet/>
      <dgm:spPr/>
      <dgm:t>
        <a:bodyPr/>
        <a:lstStyle/>
        <a:p>
          <a:endParaRPr lang="en-US"/>
        </a:p>
      </dgm:t>
    </dgm:pt>
    <dgm:pt modelId="{4AB78750-24CD-4213-9080-D477B2408827}">
      <dgm:prSet phldrT="[Text]"/>
      <dgm:spPr>
        <a:noFill/>
        <a:ln>
          <a:solidFill>
            <a:srgbClr val="70AD47"/>
          </a:solidFill>
        </a:ln>
      </dgm:spPr>
      <dgm:t>
        <a:bodyPr/>
        <a:lstStyle/>
        <a:p>
          <a:endParaRPr lang="en-US" sz="1900" dirty="0"/>
        </a:p>
      </dgm:t>
    </dgm:pt>
    <dgm:pt modelId="{720000EF-C3D4-4C23-80B4-72D064ED442A}" type="parTrans" cxnId="{7FBB0AD9-F29E-4C77-944B-0CF35C317F4A}">
      <dgm:prSet/>
      <dgm:spPr/>
      <dgm:t>
        <a:bodyPr/>
        <a:lstStyle/>
        <a:p>
          <a:endParaRPr lang="en-US"/>
        </a:p>
      </dgm:t>
    </dgm:pt>
    <dgm:pt modelId="{8B7080CB-D2C7-4EF5-8C06-337FD3A3871E}" type="sibTrans" cxnId="{7FBB0AD9-F29E-4C77-944B-0CF35C317F4A}">
      <dgm:prSet/>
      <dgm:spPr/>
      <dgm:t>
        <a:bodyPr/>
        <a:lstStyle/>
        <a:p>
          <a:endParaRPr lang="en-US"/>
        </a:p>
      </dgm:t>
    </dgm:pt>
    <dgm:pt modelId="{12595678-BFAE-4826-80E5-85805794FBA7}">
      <dgm:prSet phldrT="[Text]" custT="1"/>
      <dgm:spPr>
        <a:noFill/>
        <a:ln>
          <a:solidFill>
            <a:srgbClr val="4065A1"/>
          </a:solidFill>
        </a:ln>
      </dgm:spPr>
      <dgm:t>
        <a:bodyPr/>
        <a:lstStyle/>
        <a:p>
          <a:r>
            <a:rPr lang="en-US" sz="2000" dirty="0" err="1"/>
            <a:t>Zainteresirani</a:t>
          </a:r>
          <a:r>
            <a:rPr lang="en-US" sz="2000" dirty="0"/>
            <a:t> </a:t>
          </a:r>
          <a:r>
            <a:rPr lang="en-US" sz="2000" dirty="0" err="1"/>
            <a:t>industrijski</a:t>
          </a:r>
          <a:r>
            <a:rPr lang="en-US" sz="2000" dirty="0"/>
            <a:t> </a:t>
          </a:r>
          <a:r>
            <a:rPr lang="en-US" sz="2000" dirty="0" err="1"/>
            <a:t>partnerji</a:t>
          </a:r>
          <a:endParaRPr lang="en-US" sz="2000" baseline="-25000" dirty="0"/>
        </a:p>
      </dgm:t>
    </dgm:pt>
    <dgm:pt modelId="{9491984B-35DC-4835-847B-4AA2DD0DD82E}" type="parTrans" cxnId="{6DF53478-EB68-4B14-8D01-E9F204D7DC88}">
      <dgm:prSet/>
      <dgm:spPr/>
      <dgm:t>
        <a:bodyPr/>
        <a:lstStyle/>
        <a:p>
          <a:endParaRPr lang="en-US"/>
        </a:p>
      </dgm:t>
    </dgm:pt>
    <dgm:pt modelId="{46C2D30D-EA7A-47E0-BB5D-2995DEF2C408}" type="sibTrans" cxnId="{6DF53478-EB68-4B14-8D01-E9F204D7DC88}">
      <dgm:prSet/>
      <dgm:spPr/>
      <dgm:t>
        <a:bodyPr/>
        <a:lstStyle/>
        <a:p>
          <a:endParaRPr lang="en-US"/>
        </a:p>
      </dgm:t>
    </dgm:pt>
    <dgm:pt modelId="{89128E90-EA71-45FD-9708-4192A971E9B4}" type="pres">
      <dgm:prSet presAssocID="{EB9B8212-E3D3-4FF8-8C0C-A77FA62BB9C6}" presName="linearFlow" presStyleCnt="0">
        <dgm:presLayoutVars>
          <dgm:dir/>
          <dgm:animLvl val="lvl"/>
          <dgm:resizeHandles/>
        </dgm:presLayoutVars>
      </dgm:prSet>
      <dgm:spPr/>
    </dgm:pt>
    <dgm:pt modelId="{460B7013-FCB8-464A-85F8-22F1F5F0D6F1}" type="pres">
      <dgm:prSet presAssocID="{57C87E1C-660D-451B-BDC6-81DDB867EB12}" presName="compositeNode" presStyleCnt="0">
        <dgm:presLayoutVars>
          <dgm:bulletEnabled val="1"/>
        </dgm:presLayoutVars>
      </dgm:prSet>
      <dgm:spPr/>
    </dgm:pt>
    <dgm:pt modelId="{0A524C5D-2DD0-4E62-A8E2-48E18C1CF9CE}" type="pres">
      <dgm:prSet presAssocID="{57C87E1C-660D-451B-BDC6-81DDB867EB12}" presName="image" presStyleLbl="fgImgPlace1" presStyleIdx="0" presStyleCnt="3" custLinFactNeighborY="-975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accent2"/>
          </a:solidFill>
        </a:ln>
      </dgm:spPr>
    </dgm:pt>
    <dgm:pt modelId="{972BFB48-4AD9-43CF-8CA2-223E6A03B2D0}" type="pres">
      <dgm:prSet presAssocID="{57C87E1C-660D-451B-BDC6-81DDB867EB12}" presName="childNode" presStyleLbl="node1" presStyleIdx="0" presStyleCnt="3" custScaleX="107016" custScaleY="85510">
        <dgm:presLayoutVars>
          <dgm:bulletEnabled val="1"/>
        </dgm:presLayoutVars>
      </dgm:prSet>
      <dgm:spPr/>
    </dgm:pt>
    <dgm:pt modelId="{FB6F0614-A862-4543-84D6-C596FFE425DC}" type="pres">
      <dgm:prSet presAssocID="{57C87E1C-660D-451B-BDC6-81DDB867EB12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3905DA08-32D1-43EE-B75B-F22072F39FED}" type="pres">
      <dgm:prSet presAssocID="{2CD1F178-654F-42B6-8DE4-D261F14B1C6C}" presName="sibTrans" presStyleCnt="0"/>
      <dgm:spPr/>
    </dgm:pt>
    <dgm:pt modelId="{BD3B8344-C558-4E38-93F2-9C8366282D17}" type="pres">
      <dgm:prSet presAssocID="{10E24F54-C538-4EB2-BD33-C33E591E3E69}" presName="compositeNode" presStyleCnt="0">
        <dgm:presLayoutVars>
          <dgm:bulletEnabled val="1"/>
        </dgm:presLayoutVars>
      </dgm:prSet>
      <dgm:spPr/>
    </dgm:pt>
    <dgm:pt modelId="{2ADBCAE5-2DF3-4138-86B4-FB0B32A3FF4F}" type="pres">
      <dgm:prSet presAssocID="{10E24F54-C538-4EB2-BD33-C33E591E3E69}" presName="image" presStyleLbl="fgImgPlace1" presStyleIdx="1" presStyleCnt="3" custLinFactNeighborY="-9754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113158"/>
          </a:stretch>
        </a:blipFill>
        <a:ln>
          <a:solidFill>
            <a:srgbClr val="70AD47"/>
          </a:solidFill>
        </a:ln>
      </dgm:spPr>
    </dgm:pt>
    <dgm:pt modelId="{4B56E533-5F00-4528-8D61-4E96E82C6647}" type="pres">
      <dgm:prSet presAssocID="{10E24F54-C538-4EB2-BD33-C33E591E3E69}" presName="childNode" presStyleLbl="node1" presStyleIdx="1" presStyleCnt="3" custScaleX="115370" custScaleY="85510" custLinFactNeighborX="8191">
        <dgm:presLayoutVars>
          <dgm:bulletEnabled val="1"/>
        </dgm:presLayoutVars>
      </dgm:prSet>
      <dgm:spPr/>
    </dgm:pt>
    <dgm:pt modelId="{C9A1D994-0841-4738-9170-06D53A7F7DF4}" type="pres">
      <dgm:prSet presAssocID="{10E24F54-C538-4EB2-BD33-C33E591E3E69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62B7FC7A-108C-48A6-AD0E-B0411592EEB9}" type="pres">
      <dgm:prSet presAssocID="{70F5D759-CA99-4B3B-AA08-B3523E627E69}" presName="sibTrans" presStyleCnt="0"/>
      <dgm:spPr/>
    </dgm:pt>
    <dgm:pt modelId="{7A5E195C-C003-491C-B17C-A66A9AB99811}" type="pres">
      <dgm:prSet presAssocID="{84E5A04E-8A0D-4AF4-9D53-662782C77BD0}" presName="compositeNode" presStyleCnt="0">
        <dgm:presLayoutVars>
          <dgm:bulletEnabled val="1"/>
        </dgm:presLayoutVars>
      </dgm:prSet>
      <dgm:spPr/>
    </dgm:pt>
    <dgm:pt modelId="{23E1A247-A49D-44FD-A4C1-7479E43A3C28}" type="pres">
      <dgm:prSet presAssocID="{84E5A04E-8A0D-4AF4-9D53-662782C77BD0}" presName="image" presStyleLbl="fgImgPlace1" presStyleIdx="2" presStyleCnt="3" custLinFactNeighborY="-975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0" r="-140000"/>
          </a:stretch>
        </a:blipFill>
        <a:ln>
          <a:solidFill>
            <a:srgbClr val="4065A1"/>
          </a:solidFill>
        </a:ln>
      </dgm:spPr>
    </dgm:pt>
    <dgm:pt modelId="{B384F972-1F76-495E-ACF8-34B967DBCA79}" type="pres">
      <dgm:prSet presAssocID="{84E5A04E-8A0D-4AF4-9D53-662782C77BD0}" presName="childNode" presStyleLbl="node1" presStyleIdx="2" presStyleCnt="3" custScaleY="85510">
        <dgm:presLayoutVars>
          <dgm:bulletEnabled val="1"/>
        </dgm:presLayoutVars>
      </dgm:prSet>
      <dgm:spPr/>
    </dgm:pt>
    <dgm:pt modelId="{40D5EACF-0C47-41E3-BC60-8A4A91FD837B}" type="pres">
      <dgm:prSet presAssocID="{84E5A04E-8A0D-4AF4-9D53-662782C77BD0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2E088D08-3E2E-4A96-889D-5AE8D5F25F7E}" srcId="{EB9B8212-E3D3-4FF8-8C0C-A77FA62BB9C6}" destId="{10E24F54-C538-4EB2-BD33-C33E591E3E69}" srcOrd="1" destOrd="0" parTransId="{EE14A05A-FB6C-4182-AE08-804FBFE74FEB}" sibTransId="{70F5D759-CA99-4B3B-AA08-B3523E627E69}"/>
    <dgm:cxn modelId="{892C3D26-A51D-4481-A4B2-7BA7AF394831}" type="presOf" srcId="{A84FBF5F-AD64-4945-904C-1279DDDA3D78}" destId="{4B56E533-5F00-4528-8D61-4E96E82C6647}" srcOrd="0" destOrd="0" presId="urn:microsoft.com/office/officeart/2005/8/layout/hList2"/>
    <dgm:cxn modelId="{04BAFB3E-C71B-49B9-AEE2-858044647209}" srcId="{57C87E1C-660D-451B-BDC6-81DDB867EB12}" destId="{F4A09F14-EF56-4230-B119-DF5ABD313BEA}" srcOrd="0" destOrd="0" parTransId="{F5AE7422-3B80-4A95-AFC1-D2B97E430AA7}" sibTransId="{EF7EEDF4-3E1E-4BB2-8AE5-3CE493018D61}"/>
    <dgm:cxn modelId="{EC37905E-66B5-4B01-9738-5775D9D9A4A9}" srcId="{57C87E1C-660D-451B-BDC6-81DDB867EB12}" destId="{2944BD14-E357-40D5-915B-E21052E43DCC}" srcOrd="2" destOrd="0" parTransId="{12466D12-E180-48B5-AE35-D7D92DB5BC7A}" sibTransId="{DE04465A-2125-4707-8AA3-372D29FB36B3}"/>
    <dgm:cxn modelId="{FD081743-D5E6-444D-8CC4-4B0EFA21A75A}" type="presOf" srcId="{4AB78750-24CD-4213-9080-D477B2408827}" destId="{4B56E533-5F00-4528-8D61-4E96E82C6647}" srcOrd="0" destOrd="2" presId="urn:microsoft.com/office/officeart/2005/8/layout/hList2"/>
    <dgm:cxn modelId="{D33F5763-FB17-431B-834B-202950A94CB6}" srcId="{10E24F54-C538-4EB2-BD33-C33E591E3E69}" destId="{F93D8B4A-063F-4B01-B0FD-7930854632A2}" srcOrd="1" destOrd="0" parTransId="{7753ADC1-B3DD-47C4-A2A0-33AC3D552345}" sibTransId="{C30C7327-56C6-460D-B308-5B68BA198BC7}"/>
    <dgm:cxn modelId="{1AACC36B-127C-4974-8D2F-409036257C49}" type="presOf" srcId="{47C31464-2515-4329-BE3B-B84C80317702}" destId="{972BFB48-4AD9-43CF-8CA2-223E6A03B2D0}" srcOrd="0" destOrd="1" presId="urn:microsoft.com/office/officeart/2005/8/layout/hList2"/>
    <dgm:cxn modelId="{789ABB52-BF95-4BAF-9D6F-CCF7F651029A}" type="presOf" srcId="{F93D8B4A-063F-4B01-B0FD-7930854632A2}" destId="{4B56E533-5F00-4528-8D61-4E96E82C6647}" srcOrd="0" destOrd="1" presId="urn:microsoft.com/office/officeart/2005/8/layout/hList2"/>
    <dgm:cxn modelId="{6DF53478-EB68-4B14-8D01-E9F204D7DC88}" srcId="{84E5A04E-8A0D-4AF4-9D53-662782C77BD0}" destId="{12595678-BFAE-4826-80E5-85805794FBA7}" srcOrd="1" destOrd="0" parTransId="{9491984B-35DC-4835-847B-4AA2DD0DD82E}" sibTransId="{46C2D30D-EA7A-47E0-BB5D-2995DEF2C408}"/>
    <dgm:cxn modelId="{46FB1759-C2DC-4314-9CAC-2F850476E95A}" type="presOf" srcId="{57C87E1C-660D-451B-BDC6-81DDB867EB12}" destId="{FB6F0614-A862-4543-84D6-C596FFE425DC}" srcOrd="0" destOrd="0" presId="urn:microsoft.com/office/officeart/2005/8/layout/hList2"/>
    <dgm:cxn modelId="{0219AE86-6761-4D06-9580-67BED3B31438}" srcId="{EB9B8212-E3D3-4FF8-8C0C-A77FA62BB9C6}" destId="{57C87E1C-660D-451B-BDC6-81DDB867EB12}" srcOrd="0" destOrd="0" parTransId="{90DC52D2-78BD-4763-AA1C-2CBF95FE599A}" sibTransId="{2CD1F178-654F-42B6-8DE4-D261F14B1C6C}"/>
    <dgm:cxn modelId="{1AE68A94-1D48-462F-9567-E2673B0B88D4}" srcId="{57C87E1C-660D-451B-BDC6-81DDB867EB12}" destId="{47C31464-2515-4329-BE3B-B84C80317702}" srcOrd="1" destOrd="0" parTransId="{38DD752B-5FAC-47D4-BCE1-A2BE55C4F8B7}" sibTransId="{6D7AB0AF-251B-4013-973A-68C0BE2EA8BC}"/>
    <dgm:cxn modelId="{5AA33596-73A8-4558-B696-F63547F0C2CB}" type="presOf" srcId="{2944BD14-E357-40D5-915B-E21052E43DCC}" destId="{972BFB48-4AD9-43CF-8CA2-223E6A03B2D0}" srcOrd="0" destOrd="2" presId="urn:microsoft.com/office/officeart/2005/8/layout/hList2"/>
    <dgm:cxn modelId="{84B9CA9B-A46D-44E7-B0C5-986644A5AC1E}" type="presOf" srcId="{EB9B8212-E3D3-4FF8-8C0C-A77FA62BB9C6}" destId="{89128E90-EA71-45FD-9708-4192A971E9B4}" srcOrd="0" destOrd="0" presId="urn:microsoft.com/office/officeart/2005/8/layout/hList2"/>
    <dgm:cxn modelId="{628C23BA-C65E-41E5-9441-353AFC937A56}" srcId="{EB9B8212-E3D3-4FF8-8C0C-A77FA62BB9C6}" destId="{84E5A04E-8A0D-4AF4-9D53-662782C77BD0}" srcOrd="2" destOrd="0" parTransId="{B1FC365A-E5A5-46FB-B591-2897D4159136}" sibTransId="{8529B3DD-6024-45EC-9263-061D09C681DB}"/>
    <dgm:cxn modelId="{51803BC2-A512-4BE5-8AFC-A8B0061D0089}" type="presOf" srcId="{84E5A04E-8A0D-4AF4-9D53-662782C77BD0}" destId="{40D5EACF-0C47-41E3-BC60-8A4A91FD837B}" srcOrd="0" destOrd="0" presId="urn:microsoft.com/office/officeart/2005/8/layout/hList2"/>
    <dgm:cxn modelId="{AA1A50C3-94EE-44BB-A976-AF24A426237B}" srcId="{10E24F54-C538-4EB2-BD33-C33E591E3E69}" destId="{A84FBF5F-AD64-4945-904C-1279DDDA3D78}" srcOrd="0" destOrd="0" parTransId="{D81C6DD1-5185-4AAE-8595-B4C1AFA59E6A}" sibTransId="{044B01D1-F724-4141-8281-19E359DE6BE7}"/>
    <dgm:cxn modelId="{9635C4CC-83A4-481C-90B3-1AE86FE2D2DF}" srcId="{84E5A04E-8A0D-4AF4-9D53-662782C77BD0}" destId="{3F9C6357-FE85-479E-82EB-50E4A42394F4}" srcOrd="0" destOrd="0" parTransId="{2A5B884E-2404-4E18-B709-3471EDB099AD}" sibTransId="{04235EF8-0EDB-4062-9A38-BEE0423E3E75}"/>
    <dgm:cxn modelId="{6D7964D7-0BC9-4069-8C62-A746F34A03D3}" type="presOf" srcId="{F4A09F14-EF56-4230-B119-DF5ABD313BEA}" destId="{972BFB48-4AD9-43CF-8CA2-223E6A03B2D0}" srcOrd="0" destOrd="0" presId="urn:microsoft.com/office/officeart/2005/8/layout/hList2"/>
    <dgm:cxn modelId="{7FBB0AD9-F29E-4C77-944B-0CF35C317F4A}" srcId="{10E24F54-C538-4EB2-BD33-C33E591E3E69}" destId="{4AB78750-24CD-4213-9080-D477B2408827}" srcOrd="2" destOrd="0" parTransId="{720000EF-C3D4-4C23-80B4-72D064ED442A}" sibTransId="{8B7080CB-D2C7-4EF5-8C06-337FD3A3871E}"/>
    <dgm:cxn modelId="{CC0B86D9-0D76-49B1-A0B2-9F3E6C877F42}" type="presOf" srcId="{3F9C6357-FE85-479E-82EB-50E4A42394F4}" destId="{B384F972-1F76-495E-ACF8-34B967DBCA79}" srcOrd="0" destOrd="0" presId="urn:microsoft.com/office/officeart/2005/8/layout/hList2"/>
    <dgm:cxn modelId="{0D8640E4-6B1F-4362-9597-F751D88670B8}" type="presOf" srcId="{10E24F54-C538-4EB2-BD33-C33E591E3E69}" destId="{C9A1D994-0841-4738-9170-06D53A7F7DF4}" srcOrd="0" destOrd="0" presId="urn:microsoft.com/office/officeart/2005/8/layout/hList2"/>
    <dgm:cxn modelId="{E980EBFB-EC36-438B-B75A-72A64202D6A7}" type="presOf" srcId="{12595678-BFAE-4826-80E5-85805794FBA7}" destId="{B384F972-1F76-495E-ACF8-34B967DBCA79}" srcOrd="0" destOrd="1" presId="urn:microsoft.com/office/officeart/2005/8/layout/hList2"/>
    <dgm:cxn modelId="{CCC03377-D848-4C0F-A5D4-E9646C772E1E}" type="presParOf" srcId="{89128E90-EA71-45FD-9708-4192A971E9B4}" destId="{460B7013-FCB8-464A-85F8-22F1F5F0D6F1}" srcOrd="0" destOrd="0" presId="urn:microsoft.com/office/officeart/2005/8/layout/hList2"/>
    <dgm:cxn modelId="{6CF0259B-4EEC-4654-8A94-B951313D8111}" type="presParOf" srcId="{460B7013-FCB8-464A-85F8-22F1F5F0D6F1}" destId="{0A524C5D-2DD0-4E62-A8E2-48E18C1CF9CE}" srcOrd="0" destOrd="0" presId="urn:microsoft.com/office/officeart/2005/8/layout/hList2"/>
    <dgm:cxn modelId="{12A36DD0-B7C6-4351-876A-A4A67E76DBCD}" type="presParOf" srcId="{460B7013-FCB8-464A-85F8-22F1F5F0D6F1}" destId="{972BFB48-4AD9-43CF-8CA2-223E6A03B2D0}" srcOrd="1" destOrd="0" presId="urn:microsoft.com/office/officeart/2005/8/layout/hList2"/>
    <dgm:cxn modelId="{6ECDA6E3-5855-49B1-AE2A-1B1FD7CFA1D7}" type="presParOf" srcId="{460B7013-FCB8-464A-85F8-22F1F5F0D6F1}" destId="{FB6F0614-A862-4543-84D6-C596FFE425DC}" srcOrd="2" destOrd="0" presId="urn:microsoft.com/office/officeart/2005/8/layout/hList2"/>
    <dgm:cxn modelId="{6BDC7BFD-1185-42F8-A613-F75959EB58F7}" type="presParOf" srcId="{89128E90-EA71-45FD-9708-4192A971E9B4}" destId="{3905DA08-32D1-43EE-B75B-F22072F39FED}" srcOrd="1" destOrd="0" presId="urn:microsoft.com/office/officeart/2005/8/layout/hList2"/>
    <dgm:cxn modelId="{AF7DC525-AE09-4E55-8E5B-8CC415CA5A4A}" type="presParOf" srcId="{89128E90-EA71-45FD-9708-4192A971E9B4}" destId="{BD3B8344-C558-4E38-93F2-9C8366282D17}" srcOrd="2" destOrd="0" presId="urn:microsoft.com/office/officeart/2005/8/layout/hList2"/>
    <dgm:cxn modelId="{BA9F31D4-FC0F-4D72-BA2F-959FFF66D5A9}" type="presParOf" srcId="{BD3B8344-C558-4E38-93F2-9C8366282D17}" destId="{2ADBCAE5-2DF3-4138-86B4-FB0B32A3FF4F}" srcOrd="0" destOrd="0" presId="urn:microsoft.com/office/officeart/2005/8/layout/hList2"/>
    <dgm:cxn modelId="{3D989CD7-CEF0-455C-8337-9FA91C07D39B}" type="presParOf" srcId="{BD3B8344-C558-4E38-93F2-9C8366282D17}" destId="{4B56E533-5F00-4528-8D61-4E96E82C6647}" srcOrd="1" destOrd="0" presId="urn:microsoft.com/office/officeart/2005/8/layout/hList2"/>
    <dgm:cxn modelId="{C1FFD4F1-D267-4F14-A8A3-DE2ADA386B68}" type="presParOf" srcId="{BD3B8344-C558-4E38-93F2-9C8366282D17}" destId="{C9A1D994-0841-4738-9170-06D53A7F7DF4}" srcOrd="2" destOrd="0" presId="urn:microsoft.com/office/officeart/2005/8/layout/hList2"/>
    <dgm:cxn modelId="{7470EF00-EB55-4E1E-BCCE-06F67A9A7898}" type="presParOf" srcId="{89128E90-EA71-45FD-9708-4192A971E9B4}" destId="{62B7FC7A-108C-48A6-AD0E-B0411592EEB9}" srcOrd="3" destOrd="0" presId="urn:microsoft.com/office/officeart/2005/8/layout/hList2"/>
    <dgm:cxn modelId="{D5C7D66D-A96F-495B-B7F1-B87E067F4EBA}" type="presParOf" srcId="{89128E90-EA71-45FD-9708-4192A971E9B4}" destId="{7A5E195C-C003-491C-B17C-A66A9AB99811}" srcOrd="4" destOrd="0" presId="urn:microsoft.com/office/officeart/2005/8/layout/hList2"/>
    <dgm:cxn modelId="{CF646105-E415-45F9-A93A-5C0EE1F48CA1}" type="presParOf" srcId="{7A5E195C-C003-491C-B17C-A66A9AB99811}" destId="{23E1A247-A49D-44FD-A4C1-7479E43A3C28}" srcOrd="0" destOrd="0" presId="urn:microsoft.com/office/officeart/2005/8/layout/hList2"/>
    <dgm:cxn modelId="{80FF1F32-B657-453E-BD77-8A996CC532C3}" type="presParOf" srcId="{7A5E195C-C003-491C-B17C-A66A9AB99811}" destId="{B384F972-1F76-495E-ACF8-34B967DBCA79}" srcOrd="1" destOrd="0" presId="urn:microsoft.com/office/officeart/2005/8/layout/hList2"/>
    <dgm:cxn modelId="{C63A6D69-BDF5-4A3F-9020-FF7F07B1607E}" type="presParOf" srcId="{7A5E195C-C003-491C-B17C-A66A9AB99811}" destId="{40D5EACF-0C47-41E3-BC60-8A4A91FD837B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F0614-A862-4543-84D6-C596FFE425DC}">
      <dsp:nvSpPr>
        <dsp:cNvPr id="0" name=""/>
        <dsp:cNvSpPr/>
      </dsp:nvSpPr>
      <dsp:spPr>
        <a:xfrm rot="16200000">
          <a:off x="-1513747" y="2324557"/>
          <a:ext cx="3530251" cy="38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9415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accent2"/>
              </a:solidFill>
            </a:rPr>
            <a:t>BATERIJSKI SISTEMI</a:t>
          </a:r>
        </a:p>
      </dsp:txBody>
      <dsp:txXfrm>
        <a:off x="-1513747" y="2324557"/>
        <a:ext cx="3530251" cy="384847"/>
      </dsp:txXfrm>
    </dsp:sp>
    <dsp:sp modelId="{972BFB48-4AD9-43CF-8CA2-223E6A03B2D0}">
      <dsp:nvSpPr>
        <dsp:cNvPr id="0" name=""/>
        <dsp:cNvSpPr/>
      </dsp:nvSpPr>
      <dsp:spPr>
        <a:xfrm>
          <a:off x="376555" y="1007622"/>
          <a:ext cx="2051444" cy="30187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39415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Slovenija</a:t>
          </a:r>
          <a:r>
            <a:rPr lang="en-US" sz="2000" kern="1200" dirty="0"/>
            <a:t> v </a:t>
          </a:r>
          <a:r>
            <a:rPr lang="en-US" sz="2000" kern="1200" dirty="0" err="1"/>
            <a:t>svetovnem</a:t>
          </a:r>
          <a:r>
            <a:rPr lang="en-US" sz="2000" kern="1200" dirty="0"/>
            <a:t> </a:t>
          </a:r>
          <a:r>
            <a:rPr lang="en-US" sz="2000" kern="1200" dirty="0" err="1"/>
            <a:t>vrhu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TRL 4 - &gt; TRL 6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Zainteresiranih</a:t>
          </a:r>
          <a:r>
            <a:rPr lang="en-US" sz="2000" kern="1200" dirty="0"/>
            <a:t> </a:t>
          </a:r>
          <a:r>
            <a:rPr lang="en-US" sz="2000" kern="1200" dirty="0" err="1"/>
            <a:t>več</a:t>
          </a:r>
          <a:r>
            <a:rPr lang="en-US" sz="2000" kern="1200" dirty="0"/>
            <a:t> </a:t>
          </a:r>
          <a:r>
            <a:rPr lang="en-US" sz="2000" kern="1200" dirty="0" err="1"/>
            <a:t>industrijskih</a:t>
          </a:r>
          <a:r>
            <a:rPr lang="en-US" sz="2000" kern="1200" dirty="0"/>
            <a:t> </a:t>
          </a:r>
          <a:r>
            <a:rPr lang="en-US" sz="2000" kern="1200" dirty="0" err="1"/>
            <a:t>partnerjev</a:t>
          </a:r>
          <a:endParaRPr lang="en-US" sz="2000" kern="1200" dirty="0"/>
        </a:p>
      </dsp:txBody>
      <dsp:txXfrm>
        <a:off x="376555" y="1007622"/>
        <a:ext cx="2051444" cy="3018717"/>
      </dsp:txXfrm>
    </dsp:sp>
    <dsp:sp modelId="{0A524C5D-2DD0-4E62-A8E2-48E18C1CF9CE}">
      <dsp:nvSpPr>
        <dsp:cNvPr id="0" name=""/>
        <dsp:cNvSpPr/>
      </dsp:nvSpPr>
      <dsp:spPr>
        <a:xfrm>
          <a:off x="58953" y="168780"/>
          <a:ext cx="769695" cy="76969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1D994-0841-4738-9170-06D53A7F7DF4}">
      <dsp:nvSpPr>
        <dsp:cNvPr id="0" name=""/>
        <dsp:cNvSpPr/>
      </dsp:nvSpPr>
      <dsp:spPr>
        <a:xfrm rot="16200000">
          <a:off x="1351163" y="2324557"/>
          <a:ext cx="3530251" cy="38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9415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70AD47"/>
              </a:solidFill>
            </a:rPr>
            <a:t>H</a:t>
          </a:r>
          <a:r>
            <a:rPr lang="en-US" sz="2700" kern="1200" baseline="-25000" dirty="0">
              <a:solidFill>
                <a:srgbClr val="70AD47"/>
              </a:solidFill>
            </a:rPr>
            <a:t>2</a:t>
          </a:r>
          <a:r>
            <a:rPr lang="en-US" sz="2700" kern="1200" dirty="0">
              <a:solidFill>
                <a:srgbClr val="70AD47"/>
              </a:solidFill>
            </a:rPr>
            <a:t> TEHNOLOGIJE</a:t>
          </a:r>
        </a:p>
      </dsp:txBody>
      <dsp:txXfrm>
        <a:off x="1351163" y="2324557"/>
        <a:ext cx="3530251" cy="384847"/>
      </dsp:txXfrm>
    </dsp:sp>
    <dsp:sp modelId="{4B56E533-5F00-4528-8D61-4E96E82C6647}">
      <dsp:nvSpPr>
        <dsp:cNvPr id="0" name=""/>
        <dsp:cNvSpPr/>
      </dsp:nvSpPr>
      <dsp:spPr>
        <a:xfrm>
          <a:off x="3318412" y="1007622"/>
          <a:ext cx="2211586" cy="3018717"/>
        </a:xfrm>
        <a:prstGeom prst="rect">
          <a:avLst/>
        </a:prstGeom>
        <a:noFill/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39415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Potrebna</a:t>
          </a:r>
          <a:r>
            <a:rPr lang="en-US" sz="2000" kern="1200" dirty="0"/>
            <a:t> </a:t>
          </a:r>
          <a:r>
            <a:rPr lang="en-US" sz="2000" kern="1200" dirty="0" err="1"/>
            <a:t>demonstracija</a:t>
          </a:r>
          <a:r>
            <a:rPr lang="en-US" sz="2000" kern="1200" dirty="0"/>
            <a:t> </a:t>
          </a:r>
          <a:r>
            <a:rPr lang="en-US" sz="2000" kern="1200" dirty="0" err="1"/>
            <a:t>tehnologije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Zainteresiranih</a:t>
          </a:r>
          <a:r>
            <a:rPr lang="en-US" sz="2000" kern="1200" dirty="0"/>
            <a:t> </a:t>
          </a:r>
          <a:r>
            <a:rPr lang="en-US" sz="2000" kern="1200" dirty="0" err="1"/>
            <a:t>več</a:t>
          </a:r>
          <a:r>
            <a:rPr lang="en-US" sz="2000" kern="1200" dirty="0"/>
            <a:t> </a:t>
          </a:r>
          <a:r>
            <a:rPr lang="en-US" sz="2000" kern="1200" dirty="0" err="1"/>
            <a:t>industrijskih</a:t>
          </a:r>
          <a:r>
            <a:rPr lang="en-US" sz="2000" kern="1200" dirty="0"/>
            <a:t> </a:t>
          </a:r>
          <a:r>
            <a:rPr lang="en-US" sz="2000" kern="1200" dirty="0" err="1"/>
            <a:t>partnerjev</a:t>
          </a:r>
          <a:endParaRPr lang="en-US" sz="20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/>
        </a:p>
      </dsp:txBody>
      <dsp:txXfrm>
        <a:off x="3318412" y="1007622"/>
        <a:ext cx="2211586" cy="3018717"/>
      </dsp:txXfrm>
    </dsp:sp>
    <dsp:sp modelId="{2ADBCAE5-2DF3-4138-86B4-FB0B32A3FF4F}">
      <dsp:nvSpPr>
        <dsp:cNvPr id="0" name=""/>
        <dsp:cNvSpPr/>
      </dsp:nvSpPr>
      <dsp:spPr>
        <a:xfrm>
          <a:off x="2923865" y="168780"/>
          <a:ext cx="769695" cy="769695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113158"/>
          </a:stretch>
        </a:blipFill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5EACF-0C47-41E3-BC60-8A4A91FD837B}">
      <dsp:nvSpPr>
        <dsp:cNvPr id="0" name=""/>
        <dsp:cNvSpPr/>
      </dsp:nvSpPr>
      <dsp:spPr>
        <a:xfrm rot="16200000">
          <a:off x="4296145" y="2324557"/>
          <a:ext cx="3530251" cy="384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9415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4065A1"/>
              </a:solidFill>
            </a:rPr>
            <a:t>CO</a:t>
          </a:r>
          <a:r>
            <a:rPr lang="en-US" sz="2700" kern="1200" baseline="-25000" dirty="0">
              <a:solidFill>
                <a:srgbClr val="4065A1"/>
              </a:solidFill>
            </a:rPr>
            <a:t>2</a:t>
          </a:r>
          <a:r>
            <a:rPr lang="en-US" sz="2700" kern="1200" dirty="0">
              <a:solidFill>
                <a:srgbClr val="4065A1"/>
              </a:solidFill>
            </a:rPr>
            <a:t>TEHNOLOGIJE</a:t>
          </a:r>
        </a:p>
      </dsp:txBody>
      <dsp:txXfrm>
        <a:off x="4296145" y="2324557"/>
        <a:ext cx="3530251" cy="384847"/>
      </dsp:txXfrm>
    </dsp:sp>
    <dsp:sp modelId="{B384F972-1F76-495E-ACF8-34B967DBCA79}">
      <dsp:nvSpPr>
        <dsp:cNvPr id="0" name=""/>
        <dsp:cNvSpPr/>
      </dsp:nvSpPr>
      <dsp:spPr>
        <a:xfrm>
          <a:off x="6253695" y="1007622"/>
          <a:ext cx="1916950" cy="3018717"/>
        </a:xfrm>
        <a:prstGeom prst="rect">
          <a:avLst/>
        </a:prstGeom>
        <a:noFill/>
        <a:ln w="12700" cap="flat" cmpd="sng" algn="ctr">
          <a:solidFill>
            <a:srgbClr val="4065A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39415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Potreben</a:t>
          </a:r>
          <a:r>
            <a:rPr lang="en-US" sz="2000" kern="1200" dirty="0"/>
            <a:t> </a:t>
          </a:r>
          <a:r>
            <a:rPr lang="en-US" sz="2000" kern="1200" dirty="0" err="1"/>
            <a:t>prototip</a:t>
          </a:r>
          <a:r>
            <a:rPr lang="en-US" sz="2000" kern="1200" dirty="0"/>
            <a:t> na </a:t>
          </a:r>
          <a:r>
            <a:rPr lang="en-US" sz="2000" kern="1200" dirty="0" err="1"/>
            <a:t>večji</a:t>
          </a:r>
          <a:r>
            <a:rPr lang="en-US" sz="2000" kern="1200" dirty="0"/>
            <a:t> </a:t>
          </a:r>
          <a:r>
            <a:rPr lang="en-US" sz="2000" kern="1200" dirty="0" err="1"/>
            <a:t>skali</a:t>
          </a:r>
          <a:endParaRPr lang="en-US" sz="2000" kern="1200" baseline="-250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Zainteresirani</a:t>
          </a:r>
          <a:r>
            <a:rPr lang="en-US" sz="2000" kern="1200" dirty="0"/>
            <a:t> </a:t>
          </a:r>
          <a:r>
            <a:rPr lang="en-US" sz="2000" kern="1200" dirty="0" err="1"/>
            <a:t>industrijski</a:t>
          </a:r>
          <a:r>
            <a:rPr lang="en-US" sz="2000" kern="1200" dirty="0"/>
            <a:t> </a:t>
          </a:r>
          <a:r>
            <a:rPr lang="en-US" sz="2000" kern="1200" dirty="0" err="1"/>
            <a:t>partnerji</a:t>
          </a:r>
          <a:endParaRPr lang="en-US" sz="2000" kern="1200" baseline="-25000" dirty="0"/>
        </a:p>
      </dsp:txBody>
      <dsp:txXfrm>
        <a:off x="6253695" y="1007622"/>
        <a:ext cx="1916950" cy="3018717"/>
      </dsp:txXfrm>
    </dsp:sp>
    <dsp:sp modelId="{23E1A247-A49D-44FD-A4C1-7479E43A3C28}">
      <dsp:nvSpPr>
        <dsp:cNvPr id="0" name=""/>
        <dsp:cNvSpPr/>
      </dsp:nvSpPr>
      <dsp:spPr>
        <a:xfrm>
          <a:off x="5868847" y="168780"/>
          <a:ext cx="769695" cy="76969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0" r="-140000"/>
          </a:stretch>
        </a:blipFill>
        <a:ln w="12700" cap="flat" cmpd="sng" algn="ctr">
          <a:solidFill>
            <a:srgbClr val="4065A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21AB9-CEF0-4147-8202-2FEB675CC353}" type="datetimeFigureOut">
              <a:rPr lang="en-SI" smtClean="0"/>
              <a:t>11/07/2023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0B5F7-2725-4131-BB99-F0692C2C2C01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69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0B5F7-2725-4131-BB99-F0692C2C2C01}" type="slidenum">
              <a:rPr lang="en-SI" smtClean="0"/>
              <a:t>3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5824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0B5F7-2725-4131-BB99-F0692C2C2C01}" type="slidenum">
              <a:rPr lang="en-SI" smtClean="0"/>
              <a:t>25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398005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FDF8B-11FF-4830-81F3-0F4836F5D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4F9C9B-1CA4-4AD2-864F-4296DAA81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5F185-99D0-4768-9522-AA9035E44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02637" y="6533594"/>
            <a:ext cx="986725" cy="365125"/>
          </a:xfrm>
        </p:spPr>
        <p:txBody>
          <a:bodyPr/>
          <a:lstStyle/>
          <a:p>
            <a:fld id="{979A3A11-E25C-4FDF-B847-0A8E7ADA331F}" type="datetimeFigureOut">
              <a:rPr lang="sl-SI" smtClean="0"/>
              <a:t>7. 11. 2023</a:t>
            </a:fld>
            <a:endParaRPr lang="sl-SI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EAAA31-B626-4DBC-B8B5-CFD911E282AF}"/>
              </a:ext>
            </a:extLst>
          </p:cNvPr>
          <p:cNvGrpSpPr/>
          <p:nvPr userDrawn="1"/>
        </p:nvGrpSpPr>
        <p:grpSpPr>
          <a:xfrm>
            <a:off x="0" y="6078"/>
            <a:ext cx="2288116" cy="6831751"/>
            <a:chOff x="0" y="6078"/>
            <a:chExt cx="2288116" cy="68317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190328-5484-480B-861F-4063922F0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212223"/>
              <a:ext cx="2195755" cy="625606"/>
            </a:xfrm>
            <a:prstGeom prst="rect">
              <a:avLst/>
            </a:prstGeom>
          </p:spPr>
        </p:pic>
        <p:pic>
          <p:nvPicPr>
            <p:cNvPr id="11" name="Picture 61">
              <a:extLst>
                <a:ext uri="{FF2B5EF4-FFF2-40B4-BE49-F238E27FC236}">
                  <a16:creationId xmlns:a16="http://schemas.microsoft.com/office/drawing/2014/main" id="{263FC632-EB08-4DC5-A5E8-286736C80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8"/>
              <a:ext cx="2288116" cy="649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C:\Users\anaze\AppData\Local\Microsoft\Windows\INetCache\Content.MSO\D9AE86A3.tmp">
            <a:extLst>
              <a:ext uri="{FF2B5EF4-FFF2-40B4-BE49-F238E27FC236}">
                <a16:creationId xmlns:a16="http://schemas.microsoft.com/office/drawing/2014/main" id="{8DA0D646-5756-447E-BD01-CAC76C4EA4B2}"/>
              </a:ext>
            </a:extLst>
          </p:cNvPr>
          <p:cNvPicPr/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2" b="-1"/>
          <a:stretch/>
        </p:blipFill>
        <p:spPr bwMode="auto">
          <a:xfrm>
            <a:off x="8798120" y="6141082"/>
            <a:ext cx="1375240" cy="71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118FCE-7F0E-4B2A-906F-B7E4573B77AA}"/>
              </a:ext>
            </a:extLst>
          </p:cNvPr>
          <p:cNvPicPr/>
          <p:nvPr userDrawn="1"/>
        </p:nvPicPr>
        <p:blipFill rotWithShape="1">
          <a:blip r:embed="rId5"/>
          <a:srcRect t="1" r="15620" b="-4199"/>
          <a:stretch/>
        </p:blipFill>
        <p:spPr>
          <a:xfrm>
            <a:off x="10091064" y="6186738"/>
            <a:ext cx="2100936" cy="560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F5D1C9-0165-483C-A5F7-B430FFA9B5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19099" y="52518"/>
            <a:ext cx="1123824" cy="9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33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9B65-A798-49B1-A24C-B75EF5593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72B05-651D-48E3-9095-A0EFD3523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C8F40-DD23-487F-8DB0-5C4A4D897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3A11-E25C-4FDF-B847-0A8E7ADA331F}" type="datetimeFigureOut">
              <a:rPr lang="sl-SI" smtClean="0"/>
              <a:t>7. 11. 2023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35A0-8C1A-4F65-B383-BB8C33B7E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4939C-5540-47E3-B781-C1118C23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2116-A713-4EAF-ABEB-BA896FCC0FD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0944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E3FBC8-5B79-4002-8099-23C220723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F684F-1ACC-40F0-AB70-01DDC809E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52621-94D7-4735-906F-31BED5B35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3A11-E25C-4FDF-B847-0A8E7ADA331F}" type="datetimeFigureOut">
              <a:rPr lang="sl-SI" smtClean="0"/>
              <a:t>7. 11. 2023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1BE7D-5EF7-47FC-A70A-4B584E7BD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E037D-1509-4FE6-BB41-0EE9668B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2116-A713-4EAF-ABEB-BA896FCC0FD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728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2441-4CD0-4D11-BB23-B1EFCC2DF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DCA9-5D2E-49C8-B7CA-B4C667EA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CF515-E192-4DDB-9EDB-6AE161060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3A11-E25C-4FDF-B847-0A8E7ADA331F}" type="datetimeFigureOut">
              <a:rPr lang="sl-SI" smtClean="0"/>
              <a:t>7. 11. 2023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0CDE6-2EC9-4261-9150-DCC434FB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2E88F-A488-4CB1-B632-CE5918E0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2116-A713-4EAF-ABEB-BA896FCC0FD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320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277A-66B3-4D65-B6E2-D4FD76BA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2EC95-63BA-489A-A8BF-FC69D6084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CBAD4-7C3C-491B-B182-2B90FA9F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3A11-E25C-4FDF-B847-0A8E7ADA331F}" type="datetimeFigureOut">
              <a:rPr lang="sl-SI" smtClean="0"/>
              <a:t>7. 11. 2023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389DE-F62F-4A60-AF18-93FAD054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DAFB-E49E-4857-B34A-484595C6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2116-A713-4EAF-ABEB-BA896FCC0FD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490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99353-11FE-4604-B52A-432EF114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8D32D-2981-4602-9842-A6C713FD1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A80EC-65C7-4F03-902A-23128E1C4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B0C97-8383-49BE-B734-30B94A024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3A11-E25C-4FDF-B847-0A8E7ADA331F}" type="datetimeFigureOut">
              <a:rPr lang="sl-SI" smtClean="0"/>
              <a:t>7. 11. 2023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29EA1-3B2B-4663-B824-632D3AF5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C26C2-3F90-4B4A-8386-F5AF2403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2116-A713-4EAF-ABEB-BA896FCC0FD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891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A425B-8123-4555-A9D1-8F05D8D28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E9B8A-DDAA-439D-9D0F-741EBBD74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D1E294-E1E3-46B6-926C-446FF0EC4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0350D-B23D-4F64-93E6-76E5F193D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476B53-0440-4DD7-B228-64CCDB0ABB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4D6EC-774D-475A-8C12-CE7F59E04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3A11-E25C-4FDF-B847-0A8E7ADA331F}" type="datetimeFigureOut">
              <a:rPr lang="sl-SI" smtClean="0"/>
              <a:t>7. 11. 2023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CD375C-D4EA-409F-946B-99243A4F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151D9A-76B5-4C6E-A2A1-88631EF6E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2116-A713-4EAF-ABEB-BA896FCC0FD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3121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B199A-3894-4A5B-9AC9-A4E487277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87155-E15B-4383-A8D4-99ADF2FE7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3A11-E25C-4FDF-B847-0A8E7ADA331F}" type="datetimeFigureOut">
              <a:rPr lang="sl-SI" smtClean="0"/>
              <a:t>7. 11. 2023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44CCF-AA3E-463F-8283-FC61F3E4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A6196-21C6-433C-8907-4F6601B3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2116-A713-4EAF-ABEB-BA896FCC0FD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866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DC932D-62E9-411F-850D-44FFB587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3A11-E25C-4FDF-B847-0A8E7ADA331F}" type="datetimeFigureOut">
              <a:rPr lang="sl-SI" smtClean="0"/>
              <a:t>7. 11. 2023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AF4588-FFBB-4A1E-B495-E62278F81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7F5E0-FB68-4C08-9D9C-1CE604C0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2116-A713-4EAF-ABEB-BA896FCC0FD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439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80C8-3F94-43D0-9C67-F7903D580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DEF7D-404D-4D78-9E0D-3638F2092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0966A-75A0-428D-ABF2-042B03983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D9ACF-4CC5-42B4-BBF9-C7910B830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3A11-E25C-4FDF-B847-0A8E7ADA331F}" type="datetimeFigureOut">
              <a:rPr lang="sl-SI" smtClean="0"/>
              <a:t>7. 11. 2023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58E52-5FF2-45C2-82C3-8CB90A61E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764D1-D7E8-4191-A839-39BC6C19D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2116-A713-4EAF-ABEB-BA896FCC0FD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2331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66F0-5A2F-43E5-87C9-8C458292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63DA8A-4DE1-4309-812B-BD7AD1EE4C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D798D-D01C-40F2-BBEC-8AFB35AE0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7DB6-1943-44FC-B097-30E53E10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3A11-E25C-4FDF-B847-0A8E7ADA331F}" type="datetimeFigureOut">
              <a:rPr lang="sl-SI" smtClean="0"/>
              <a:t>7. 11. 2023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1A17C-2BA7-41BB-986A-CBDC2EFF6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2772C-2C01-4CC8-B78C-9A484A56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2116-A713-4EAF-ABEB-BA896FCC0FD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3797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506514-B199-4D28-B25B-97AFC849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1E212-3979-40CC-AF91-7DA56B5C5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A4E1C-0134-4A80-8448-EAF96BDEA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A3A11-E25C-4FDF-B847-0A8E7ADA331F}" type="datetimeFigureOut">
              <a:rPr lang="sl-SI" smtClean="0"/>
              <a:t>7. 11. 2023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54E9-7EA3-4CE6-B0A8-D7EB7EC72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76370-40B5-4A08-B986-6FFBCA44E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2116-A713-4EAF-ABEB-BA896FCC0FD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3850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hyperlink" Target="https://www.google.com/url?sa=i&amp;rct=j&amp;q=&amp;esrc=s&amp;source=images&amp;cd=&amp;cad=rja&amp;uact=8&amp;ved=2ahUKEwjsh7q7qJzlAhXMKlAKHdCzBDMQjRx6BAgBEAQ&amp;url=https://www.innovationtoronto.com/2019/07/vtt-technical-research-centre-of-finland/&amp;psig=AOvVaw3_095DLUmyclW0hW_M5yYO&amp;ust=157116190187015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01DB61C-2F81-4CD2-988C-FFDFCEAC1B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13093-5957-4035-BBFE-5598451DB7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7"/>
          <a:stretch/>
        </p:blipFill>
        <p:spPr>
          <a:xfrm>
            <a:off x="0" y="1534331"/>
            <a:ext cx="12192000" cy="420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46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CA6A5DD1-AE11-41D4-8802-70603E6D71B0}"/>
              </a:ext>
            </a:extLst>
          </p:cNvPr>
          <p:cNvSpPr txBox="1">
            <a:spLocks/>
          </p:cNvSpPr>
          <p:nvPr/>
        </p:nvSpPr>
        <p:spPr>
          <a:xfrm>
            <a:off x="370930" y="1886578"/>
            <a:ext cx="4918578" cy="341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Char char="-"/>
            </a:pPr>
            <a:r>
              <a:rPr lang="en-GB" sz="2000" dirty="0" err="1"/>
              <a:t>Pilotna</a:t>
            </a:r>
            <a:r>
              <a:rPr lang="en-GB" sz="2000" dirty="0"/>
              <a:t> </a:t>
            </a:r>
            <a:r>
              <a:rPr lang="en-GB" sz="2000" dirty="0" err="1"/>
              <a:t>linija</a:t>
            </a:r>
            <a:r>
              <a:rPr lang="en-GB" sz="2000" dirty="0"/>
              <a:t> za </a:t>
            </a:r>
            <a:r>
              <a:rPr lang="en-GB" sz="2000" dirty="0" err="1"/>
              <a:t>izdelavo</a:t>
            </a:r>
            <a:r>
              <a:rPr lang="en-GB" sz="2000" dirty="0"/>
              <a:t> </a:t>
            </a:r>
            <a:r>
              <a:rPr lang="en-GB" sz="2000" dirty="0" err="1"/>
              <a:t>ploščatih</a:t>
            </a:r>
            <a:r>
              <a:rPr lang="en-GB" sz="2000" dirty="0"/>
              <a:t> in/</a:t>
            </a:r>
            <a:r>
              <a:rPr lang="en-GB" sz="2000" dirty="0" err="1"/>
              <a:t>ali</a:t>
            </a:r>
            <a:r>
              <a:rPr lang="en-GB" sz="2000" dirty="0"/>
              <a:t> </a:t>
            </a:r>
            <a:r>
              <a:rPr lang="en-GB" sz="2000" dirty="0" err="1"/>
              <a:t>prizmatičnih</a:t>
            </a:r>
            <a:r>
              <a:rPr lang="en-GB" sz="2000" dirty="0"/>
              <a:t> </a:t>
            </a:r>
            <a:r>
              <a:rPr lang="en-GB" sz="2000" dirty="0" err="1"/>
              <a:t>baterij</a:t>
            </a:r>
            <a:endParaRPr lang="en-GB" sz="2000" dirty="0"/>
          </a:p>
          <a:p>
            <a:pPr algn="l">
              <a:buFontTx/>
              <a:buChar char="-"/>
            </a:pPr>
            <a:r>
              <a:rPr lang="en-GB" sz="2000" dirty="0" err="1"/>
              <a:t>Testiranje</a:t>
            </a:r>
            <a:r>
              <a:rPr lang="en-GB" sz="2000" dirty="0"/>
              <a:t> </a:t>
            </a:r>
            <a:r>
              <a:rPr lang="en-GB" sz="2000" dirty="0" err="1"/>
              <a:t>večjih</a:t>
            </a:r>
            <a:r>
              <a:rPr lang="en-GB" sz="2000" dirty="0"/>
              <a:t> </a:t>
            </a:r>
            <a:r>
              <a:rPr lang="en-GB" sz="2000" dirty="0" err="1"/>
              <a:t>celic</a:t>
            </a:r>
            <a:r>
              <a:rPr lang="en-GB" sz="2000" dirty="0"/>
              <a:t> in </a:t>
            </a:r>
            <a:r>
              <a:rPr lang="en-GB" sz="2000" dirty="0" err="1"/>
              <a:t>baterijskih</a:t>
            </a:r>
            <a:r>
              <a:rPr lang="en-GB" sz="2000" dirty="0"/>
              <a:t> </a:t>
            </a:r>
            <a:r>
              <a:rPr lang="en-GB" sz="2000" dirty="0" err="1"/>
              <a:t>paketov</a:t>
            </a:r>
            <a:endParaRPr lang="en-GB" sz="2000" dirty="0"/>
          </a:p>
          <a:p>
            <a:pPr algn="l">
              <a:buFontTx/>
              <a:buChar char="-"/>
            </a:pPr>
            <a:r>
              <a:rPr lang="en-GB" sz="2000" dirty="0" err="1"/>
              <a:t>Cryo</a:t>
            </a:r>
            <a:r>
              <a:rPr lang="en-GB" sz="2000" dirty="0"/>
              <a:t> FIB </a:t>
            </a:r>
            <a:r>
              <a:rPr lang="en-GB" sz="2000" dirty="0" err="1"/>
              <a:t>mikroskop</a:t>
            </a:r>
            <a:endParaRPr lang="en-GB" sz="2000" dirty="0"/>
          </a:p>
          <a:p>
            <a:pPr algn="l">
              <a:buFontTx/>
              <a:buChar char="-"/>
            </a:pPr>
            <a:r>
              <a:rPr lang="en-GB" sz="2000" dirty="0" err="1"/>
              <a:t>Spremljevalna</a:t>
            </a:r>
            <a:r>
              <a:rPr lang="en-GB" sz="2000" dirty="0"/>
              <a:t> </a:t>
            </a:r>
            <a:r>
              <a:rPr lang="en-GB" sz="2000" dirty="0" err="1"/>
              <a:t>enota</a:t>
            </a:r>
            <a:r>
              <a:rPr lang="en-GB" sz="2000" dirty="0"/>
              <a:t> za </a:t>
            </a:r>
            <a:r>
              <a:rPr lang="en-GB" sz="2000" dirty="0" err="1"/>
              <a:t>delo</a:t>
            </a:r>
            <a:r>
              <a:rPr lang="en-GB" sz="2000" dirty="0"/>
              <a:t> s </a:t>
            </a:r>
            <a:r>
              <a:rPr lang="en-GB" sz="2000" dirty="0" err="1"/>
              <a:t>sodobnimi</a:t>
            </a:r>
            <a:r>
              <a:rPr lang="en-GB" sz="2000" dirty="0"/>
              <a:t> </a:t>
            </a:r>
            <a:r>
              <a:rPr lang="en-GB" sz="2000" dirty="0" err="1"/>
              <a:t>baterijskimi</a:t>
            </a:r>
            <a:r>
              <a:rPr lang="en-GB" sz="2000" dirty="0"/>
              <a:t> </a:t>
            </a:r>
            <a:r>
              <a:rPr lang="en-GB" sz="2000" dirty="0" err="1"/>
              <a:t>sistemi</a:t>
            </a:r>
            <a:endParaRPr lang="en-GB" sz="2000" dirty="0"/>
          </a:p>
          <a:p>
            <a:pPr algn="l">
              <a:buFontTx/>
              <a:buChar char="-"/>
            </a:pPr>
            <a:r>
              <a:rPr lang="en-GB" sz="2000" dirty="0" err="1"/>
              <a:t>Splošna</a:t>
            </a:r>
            <a:r>
              <a:rPr lang="en-GB" sz="2000" dirty="0"/>
              <a:t> </a:t>
            </a:r>
            <a:r>
              <a:rPr lang="en-GB" sz="2000" dirty="0" err="1"/>
              <a:t>analitska</a:t>
            </a:r>
            <a:r>
              <a:rPr lang="en-GB" sz="2000" dirty="0"/>
              <a:t> </a:t>
            </a:r>
            <a:r>
              <a:rPr lang="en-GB" sz="2000" dirty="0" err="1"/>
              <a:t>laboratorijska</a:t>
            </a:r>
            <a:r>
              <a:rPr lang="en-GB" sz="2000" dirty="0"/>
              <a:t> </a:t>
            </a:r>
            <a:r>
              <a:rPr lang="en-GB" sz="2000" dirty="0" err="1"/>
              <a:t>oprema</a:t>
            </a: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47FA2-62F7-4DB1-83BF-9094C15FF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727" y="1372940"/>
            <a:ext cx="5289507" cy="2793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C7177-D0EF-4126-A0F6-2FC06029F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58" y="4166773"/>
            <a:ext cx="3204073" cy="1943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20EE12-8D2D-4AC6-B5F7-0B9AF6DD3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531" y="4166772"/>
            <a:ext cx="3455851" cy="19439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049C2E-9D4F-47A1-B1FE-7489369B3282}"/>
              </a:ext>
            </a:extLst>
          </p:cNvPr>
          <p:cNvSpPr txBox="1">
            <a:spLocks/>
          </p:cNvSpPr>
          <p:nvPr/>
        </p:nvSpPr>
        <p:spPr>
          <a:xfrm>
            <a:off x="2127927" y="459464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/>
              <a:t>Laboratorij za </a:t>
            </a:r>
            <a:r>
              <a:rPr lang="en-US" sz="4000" b="1" dirty="0" err="1"/>
              <a:t>razvoj</a:t>
            </a:r>
            <a:r>
              <a:rPr lang="en-US" sz="4000" b="1" dirty="0"/>
              <a:t> in </a:t>
            </a:r>
            <a:r>
              <a:rPr lang="en-US" sz="4000" b="1" dirty="0" err="1"/>
              <a:t>testiranje</a:t>
            </a:r>
            <a:r>
              <a:rPr lang="en-US" sz="4000" b="1" dirty="0"/>
              <a:t> </a:t>
            </a:r>
            <a:r>
              <a:rPr lang="en-US" sz="4000" b="1" dirty="0" err="1"/>
              <a:t>baterij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25312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78F5F3-5910-440B-A158-C713C81AFBE8}"/>
              </a:ext>
            </a:extLst>
          </p:cNvPr>
          <p:cNvSpPr txBox="1">
            <a:spLocks/>
          </p:cNvSpPr>
          <p:nvPr/>
        </p:nvSpPr>
        <p:spPr>
          <a:xfrm>
            <a:off x="1154481" y="2246673"/>
            <a:ext cx="8229600" cy="3004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Char char="-"/>
            </a:pPr>
            <a:r>
              <a:rPr lang="en-US" sz="2000" dirty="0" err="1"/>
              <a:t>Izdelava</a:t>
            </a:r>
            <a:r>
              <a:rPr lang="en-US" sz="2000" dirty="0"/>
              <a:t> </a:t>
            </a:r>
            <a:r>
              <a:rPr lang="en-US" sz="2000" dirty="0" err="1"/>
              <a:t>prizmatičnih</a:t>
            </a:r>
            <a:r>
              <a:rPr lang="en-US" sz="2000" dirty="0"/>
              <a:t> </a:t>
            </a:r>
            <a:r>
              <a:rPr lang="en-US" sz="2000" dirty="0" err="1"/>
              <a:t>celic</a:t>
            </a:r>
            <a:r>
              <a:rPr lang="en-US" sz="2000" dirty="0"/>
              <a:t> </a:t>
            </a:r>
            <a:r>
              <a:rPr lang="en-US" sz="2000" dirty="0" err="1"/>
              <a:t>serije</a:t>
            </a:r>
            <a:r>
              <a:rPr lang="en-US" sz="2000" dirty="0"/>
              <a:t> A (</a:t>
            </a:r>
            <a:r>
              <a:rPr lang="en-US" sz="2000" dirty="0" err="1"/>
              <a:t>tedensko</a:t>
            </a:r>
            <a:r>
              <a:rPr lang="en-US" sz="2000" dirty="0"/>
              <a:t> 50 </a:t>
            </a:r>
            <a:r>
              <a:rPr lang="en-US" sz="2000" dirty="0" err="1"/>
              <a:t>celic</a:t>
            </a:r>
            <a:r>
              <a:rPr lang="en-US" sz="2000" dirty="0"/>
              <a:t>) </a:t>
            </a:r>
          </a:p>
          <a:p>
            <a:pPr algn="l">
              <a:buFontTx/>
              <a:buChar char="-"/>
            </a:pPr>
            <a:r>
              <a:rPr lang="en-US" sz="2000" dirty="0" err="1"/>
              <a:t>Optimizacija</a:t>
            </a:r>
            <a:r>
              <a:rPr lang="en-US" sz="2000" dirty="0"/>
              <a:t> </a:t>
            </a:r>
            <a:r>
              <a:rPr lang="en-US" sz="2000" dirty="0" err="1"/>
              <a:t>kompozicije</a:t>
            </a:r>
            <a:r>
              <a:rPr lang="en-US" sz="2000" dirty="0"/>
              <a:t> za </a:t>
            </a:r>
            <a:r>
              <a:rPr lang="en-US" sz="2000" dirty="0" err="1"/>
              <a:t>različne</a:t>
            </a:r>
            <a:r>
              <a:rPr lang="en-US" sz="2000" dirty="0"/>
              <a:t> </a:t>
            </a:r>
            <a:r>
              <a:rPr lang="en-US" sz="2000" dirty="0" err="1"/>
              <a:t>aplikacije</a:t>
            </a:r>
            <a:endParaRPr lang="en-US" sz="2000" dirty="0"/>
          </a:p>
          <a:p>
            <a:pPr algn="l">
              <a:buFontTx/>
              <a:buChar char="-"/>
            </a:pPr>
            <a:r>
              <a:rPr lang="en-US" sz="2000" dirty="0" err="1"/>
              <a:t>Razvoj</a:t>
            </a:r>
            <a:r>
              <a:rPr lang="en-US" sz="2000" dirty="0"/>
              <a:t> </a:t>
            </a:r>
            <a:r>
              <a:rPr lang="en-US" sz="2000" dirty="0" err="1"/>
              <a:t>novih</a:t>
            </a:r>
            <a:r>
              <a:rPr lang="en-US" sz="2000" dirty="0"/>
              <a:t> </a:t>
            </a:r>
            <a:r>
              <a:rPr lang="en-US" sz="2000" dirty="0" err="1"/>
              <a:t>konceptov</a:t>
            </a:r>
            <a:r>
              <a:rPr lang="en-US" sz="2000" dirty="0"/>
              <a:t> in </a:t>
            </a:r>
            <a:r>
              <a:rPr lang="en-US" sz="2000" dirty="0" err="1"/>
              <a:t>materialov</a:t>
            </a:r>
            <a:r>
              <a:rPr lang="en-US" sz="2000" dirty="0"/>
              <a:t> (post Li-ion </a:t>
            </a:r>
            <a:r>
              <a:rPr lang="en-US" sz="2000" dirty="0" err="1"/>
              <a:t>tehnologija</a:t>
            </a:r>
            <a:r>
              <a:rPr lang="en-US" sz="2000" dirty="0"/>
              <a:t>)</a:t>
            </a:r>
          </a:p>
          <a:p>
            <a:pPr algn="l">
              <a:buFontTx/>
              <a:buChar char="-"/>
            </a:pPr>
            <a:r>
              <a:rPr lang="en-US" sz="2000" dirty="0" err="1"/>
              <a:t>Testiranje</a:t>
            </a:r>
            <a:r>
              <a:rPr lang="en-US" sz="2000" dirty="0"/>
              <a:t> </a:t>
            </a:r>
            <a:r>
              <a:rPr lang="en-US" sz="2000" dirty="0" err="1"/>
              <a:t>celic</a:t>
            </a:r>
            <a:r>
              <a:rPr lang="en-US" sz="2000" dirty="0"/>
              <a:t> in </a:t>
            </a:r>
            <a:r>
              <a:rPr lang="en-US" sz="2000" dirty="0" err="1"/>
              <a:t>baterijskih</a:t>
            </a:r>
            <a:r>
              <a:rPr lang="en-US" sz="2000" dirty="0"/>
              <a:t> </a:t>
            </a:r>
            <a:r>
              <a:rPr lang="en-US" sz="2000" dirty="0" err="1"/>
              <a:t>paketov</a:t>
            </a:r>
            <a:r>
              <a:rPr lang="en-US" sz="2000" dirty="0"/>
              <a:t> v </a:t>
            </a:r>
            <a:r>
              <a:rPr lang="en-US" sz="2000" dirty="0" err="1"/>
              <a:t>temperaturnih</a:t>
            </a:r>
            <a:r>
              <a:rPr lang="en-US" sz="2000" dirty="0"/>
              <a:t> </a:t>
            </a:r>
            <a:r>
              <a:rPr lang="en-US" sz="2000" dirty="0" err="1"/>
              <a:t>komorah</a:t>
            </a:r>
            <a:endParaRPr lang="en-US" sz="2000" dirty="0"/>
          </a:p>
          <a:p>
            <a:pPr algn="l">
              <a:buFontTx/>
              <a:buChar char="-"/>
            </a:pPr>
            <a:r>
              <a:rPr lang="en-US" sz="2000" dirty="0" err="1"/>
              <a:t>Analiza</a:t>
            </a:r>
            <a:r>
              <a:rPr lang="en-US" sz="2000" dirty="0"/>
              <a:t> </a:t>
            </a:r>
            <a:r>
              <a:rPr lang="en-US" sz="2000" dirty="0" err="1"/>
              <a:t>degradacije</a:t>
            </a:r>
            <a:r>
              <a:rPr lang="en-US" sz="2000" dirty="0"/>
              <a:t> v </a:t>
            </a:r>
            <a:r>
              <a:rPr lang="en-US" sz="2000" dirty="0" err="1"/>
              <a:t>različnih</a:t>
            </a:r>
            <a:r>
              <a:rPr lang="en-US" sz="2000" dirty="0"/>
              <a:t> </a:t>
            </a:r>
            <a:r>
              <a:rPr lang="en-US" sz="2000" dirty="0" err="1"/>
              <a:t>okoljih</a:t>
            </a:r>
            <a:r>
              <a:rPr lang="en-US" sz="2000" dirty="0"/>
              <a:t> in </a:t>
            </a:r>
            <a:r>
              <a:rPr lang="en-US" sz="2000" dirty="0" err="1"/>
              <a:t>optimizacija</a:t>
            </a:r>
            <a:r>
              <a:rPr lang="en-US" sz="2000" dirty="0"/>
              <a:t> </a:t>
            </a:r>
            <a:r>
              <a:rPr lang="en-US" sz="2000" dirty="0" err="1"/>
              <a:t>uporabe</a:t>
            </a:r>
            <a:r>
              <a:rPr lang="en-US" sz="2000" dirty="0"/>
              <a:t> </a:t>
            </a:r>
            <a:r>
              <a:rPr lang="en-US" sz="2000" dirty="0" err="1"/>
              <a:t>baterij</a:t>
            </a:r>
            <a:endParaRPr lang="en-US" sz="2000" dirty="0"/>
          </a:p>
          <a:p>
            <a:pPr algn="l">
              <a:buFontTx/>
              <a:buChar char="-"/>
            </a:pPr>
            <a:r>
              <a:rPr lang="en-US" sz="2000" dirty="0" err="1"/>
              <a:t>Izobraževanje</a:t>
            </a:r>
            <a:r>
              <a:rPr lang="en-US" sz="2000" dirty="0"/>
              <a:t> </a:t>
            </a:r>
          </a:p>
          <a:p>
            <a:pPr algn="l">
              <a:buFontTx/>
              <a:buChar char="-"/>
            </a:pPr>
            <a:r>
              <a:rPr lang="en-US" sz="2000" dirty="0" err="1"/>
              <a:t>Demonstracijske</a:t>
            </a:r>
            <a:r>
              <a:rPr lang="en-US" sz="2000" dirty="0"/>
              <a:t> </a:t>
            </a:r>
            <a:r>
              <a:rPr lang="en-US" sz="2000" dirty="0" err="1"/>
              <a:t>aktivnosti</a:t>
            </a:r>
            <a:endParaRPr lang="en-US" sz="2000" dirty="0"/>
          </a:p>
          <a:p>
            <a:pPr>
              <a:buFontTx/>
              <a:buChar char="-"/>
            </a:pPr>
            <a:endParaRPr lang="sl-SI" sz="1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C40FC0-B17F-4F22-9350-10B7E0841BB9}"/>
              </a:ext>
            </a:extLst>
          </p:cNvPr>
          <p:cNvSpPr txBox="1">
            <a:spLocks/>
          </p:cNvSpPr>
          <p:nvPr/>
        </p:nvSpPr>
        <p:spPr>
          <a:xfrm>
            <a:off x="1981200" y="996792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/>
              <a:t>Laboratorij za </a:t>
            </a:r>
            <a:r>
              <a:rPr lang="en-US" sz="4000" b="1" dirty="0" err="1"/>
              <a:t>razvoj</a:t>
            </a:r>
            <a:r>
              <a:rPr lang="en-US" sz="4000" b="1" dirty="0"/>
              <a:t> in </a:t>
            </a:r>
            <a:r>
              <a:rPr lang="en-US" sz="4000" b="1" dirty="0" err="1"/>
              <a:t>testiranje</a:t>
            </a:r>
            <a:r>
              <a:rPr lang="en-US" sz="4000" b="1" dirty="0"/>
              <a:t> </a:t>
            </a:r>
            <a:r>
              <a:rPr lang="en-US" sz="4000" b="1" dirty="0" err="1"/>
              <a:t>baterij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3483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74EF318-A11B-4EC1-AE45-AD290BD5C801}"/>
              </a:ext>
            </a:extLst>
          </p:cNvPr>
          <p:cNvSpPr txBox="1">
            <a:spLocks/>
          </p:cNvSpPr>
          <p:nvPr/>
        </p:nvSpPr>
        <p:spPr>
          <a:xfrm>
            <a:off x="1076036" y="2183362"/>
            <a:ext cx="8229600" cy="341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dirty="0"/>
              <a:t>Predvidena sredstva in viri za delovanje</a:t>
            </a:r>
            <a:endParaRPr lang="sl-SI" sz="2000" b="1" dirty="0"/>
          </a:p>
          <a:p>
            <a:pPr algn="l">
              <a:buFontTx/>
              <a:buChar char="-"/>
            </a:pPr>
            <a:r>
              <a:rPr lang="en-US" sz="2000" dirty="0" err="1"/>
              <a:t>Pridobljen</a:t>
            </a:r>
            <a:r>
              <a:rPr lang="en-US" sz="2000" dirty="0"/>
              <a:t> BATMASS </a:t>
            </a:r>
            <a:r>
              <a:rPr lang="en-US" sz="2000" dirty="0" err="1"/>
              <a:t>projekt</a:t>
            </a:r>
            <a:r>
              <a:rPr lang="en-US" sz="2000" dirty="0"/>
              <a:t> (EU </a:t>
            </a:r>
            <a:r>
              <a:rPr lang="en-US" sz="2000" dirty="0" err="1"/>
              <a:t>projekt</a:t>
            </a:r>
            <a:r>
              <a:rPr lang="en-US" sz="2000" dirty="0"/>
              <a:t> i3 </a:t>
            </a:r>
            <a:r>
              <a:rPr lang="en-US" sz="2000" dirty="0" err="1"/>
              <a:t>shema</a:t>
            </a:r>
            <a:r>
              <a:rPr lang="en-US" sz="2000" dirty="0"/>
              <a:t>), </a:t>
            </a:r>
            <a:r>
              <a:rPr lang="en-US" sz="2000" dirty="0" err="1"/>
              <a:t>pridobljen</a:t>
            </a:r>
            <a:r>
              <a:rPr lang="en-US" sz="2000" dirty="0"/>
              <a:t> </a:t>
            </a:r>
            <a:r>
              <a:rPr lang="en-US" sz="2000" dirty="0" err="1"/>
              <a:t>večji</a:t>
            </a:r>
            <a:r>
              <a:rPr lang="en-US" sz="2000" dirty="0"/>
              <a:t> ARIS </a:t>
            </a:r>
            <a:r>
              <a:rPr lang="en-US" sz="2000" dirty="0" err="1"/>
              <a:t>projekt</a:t>
            </a:r>
            <a:r>
              <a:rPr lang="en-US" sz="2000" dirty="0"/>
              <a:t>, </a:t>
            </a:r>
            <a:r>
              <a:rPr lang="en-US" sz="2000" dirty="0" err="1"/>
              <a:t>dva</a:t>
            </a:r>
            <a:r>
              <a:rPr lang="en-US" sz="2000" dirty="0"/>
              <a:t> EU </a:t>
            </a:r>
            <a:r>
              <a:rPr lang="en-US" sz="2000" dirty="0" err="1"/>
              <a:t>projekta</a:t>
            </a:r>
            <a:r>
              <a:rPr lang="en-US" sz="2000" dirty="0"/>
              <a:t> v </a:t>
            </a:r>
            <a:r>
              <a:rPr lang="en-US" sz="2000" dirty="0" err="1"/>
              <a:t>recenziji</a:t>
            </a:r>
            <a:r>
              <a:rPr lang="en-US" sz="2000" dirty="0"/>
              <a:t>;</a:t>
            </a:r>
            <a:endParaRPr lang="sl-SI" sz="2000" dirty="0"/>
          </a:p>
          <a:p>
            <a:pPr algn="l">
              <a:buFontTx/>
              <a:buChar char="-"/>
            </a:pPr>
            <a:r>
              <a:rPr lang="en-US" sz="2000" dirty="0" err="1"/>
              <a:t>Prijava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domače</a:t>
            </a:r>
            <a:r>
              <a:rPr lang="en-US" sz="2000" dirty="0"/>
              <a:t> in </a:t>
            </a:r>
            <a:r>
              <a:rPr lang="en-US" sz="2000" dirty="0" err="1"/>
              <a:t>mednarodne</a:t>
            </a:r>
            <a:r>
              <a:rPr lang="en-US" sz="2000" dirty="0"/>
              <a:t> </a:t>
            </a:r>
            <a:r>
              <a:rPr lang="en-US" sz="2000" dirty="0" err="1"/>
              <a:t>projekte</a:t>
            </a:r>
            <a:r>
              <a:rPr lang="en-US" sz="2000" dirty="0"/>
              <a:t>, </a:t>
            </a:r>
            <a:r>
              <a:rPr lang="en-US" sz="2000" dirty="0" err="1"/>
              <a:t>direktno</a:t>
            </a:r>
            <a:r>
              <a:rPr lang="en-US" sz="2000" dirty="0"/>
              <a:t> </a:t>
            </a:r>
            <a:r>
              <a:rPr lang="en-US" sz="2000" dirty="0" err="1"/>
              <a:t>sodelovanje</a:t>
            </a:r>
            <a:r>
              <a:rPr lang="en-US" sz="2000" dirty="0"/>
              <a:t> z </a:t>
            </a:r>
            <a:r>
              <a:rPr lang="en-US" sz="2000" dirty="0" err="1"/>
              <a:t>industrijo</a:t>
            </a:r>
            <a:r>
              <a:rPr lang="en-US" sz="2000" dirty="0"/>
              <a:t> v </a:t>
            </a:r>
            <a:r>
              <a:rPr lang="en-US" sz="2000" dirty="0" err="1"/>
              <a:t>obliki</a:t>
            </a:r>
            <a:r>
              <a:rPr lang="en-US" sz="2000" dirty="0"/>
              <a:t> </a:t>
            </a:r>
            <a:r>
              <a:rPr lang="en-US" sz="2000" dirty="0" err="1"/>
              <a:t>raziskovalnih</a:t>
            </a:r>
            <a:r>
              <a:rPr lang="en-US" sz="2000" dirty="0"/>
              <a:t> </a:t>
            </a:r>
            <a:r>
              <a:rPr lang="en-US" sz="2000" dirty="0" err="1"/>
              <a:t>projektov</a:t>
            </a:r>
            <a:r>
              <a:rPr lang="en-US" sz="2000" dirty="0"/>
              <a:t> </a:t>
            </a:r>
            <a:r>
              <a:rPr lang="en-US" sz="2000" dirty="0" err="1"/>
              <a:t>ali</a:t>
            </a:r>
            <a:r>
              <a:rPr lang="en-US" sz="2000" dirty="0"/>
              <a:t> </a:t>
            </a:r>
            <a:r>
              <a:rPr lang="en-US" sz="2000" dirty="0" err="1"/>
              <a:t>storitvenih</a:t>
            </a:r>
            <a:r>
              <a:rPr lang="en-US" sz="2000" dirty="0"/>
              <a:t> </a:t>
            </a:r>
            <a:r>
              <a:rPr lang="en-US" sz="2000" dirty="0" err="1"/>
              <a:t>pogodb</a:t>
            </a:r>
            <a:r>
              <a:rPr lang="en-US" sz="2000" dirty="0"/>
              <a:t>;</a:t>
            </a:r>
            <a:endParaRPr lang="sl-SI" sz="2000" dirty="0"/>
          </a:p>
          <a:p>
            <a:pPr algn="l">
              <a:buFontTx/>
              <a:buChar char="-"/>
            </a:pPr>
            <a:r>
              <a:rPr lang="sl-SI" sz="2000" dirty="0"/>
              <a:t>d</a:t>
            </a:r>
            <a:r>
              <a:rPr lang="en-GB" sz="2000" dirty="0" err="1"/>
              <a:t>elovanje</a:t>
            </a:r>
            <a:r>
              <a:rPr lang="en-GB" sz="2000" dirty="0"/>
              <a:t> </a:t>
            </a:r>
            <a:r>
              <a:rPr lang="en-GB" sz="2000" dirty="0" err="1"/>
              <a:t>Centra</a:t>
            </a:r>
            <a:r>
              <a:rPr lang="en-GB" sz="2000" dirty="0"/>
              <a:t> DUBT </a:t>
            </a:r>
            <a:r>
              <a:rPr lang="en-GB" sz="2000" dirty="0" err="1"/>
              <a:t>bo</a:t>
            </a:r>
            <a:r>
              <a:rPr lang="en-GB" sz="2000" dirty="0"/>
              <a:t> </a:t>
            </a:r>
            <a:r>
              <a:rPr lang="en-GB" sz="2000" dirty="0" err="1"/>
              <a:t>podprto</a:t>
            </a:r>
            <a:r>
              <a:rPr lang="en-GB" sz="2000" dirty="0"/>
              <a:t> </a:t>
            </a:r>
            <a:r>
              <a:rPr lang="en-GB" sz="2000" dirty="0" err="1"/>
              <a:t>tudi</a:t>
            </a:r>
            <a:r>
              <a:rPr lang="en-GB" sz="2000" dirty="0"/>
              <a:t> s </a:t>
            </a:r>
            <a:r>
              <a:rPr lang="en-GB" sz="2000" dirty="0" err="1"/>
              <a:t>strani</a:t>
            </a:r>
            <a:r>
              <a:rPr lang="en-GB" sz="2000" dirty="0"/>
              <a:t> </a:t>
            </a:r>
            <a:r>
              <a:rPr lang="en-GB" sz="2000" dirty="0" err="1"/>
              <a:t>programa</a:t>
            </a:r>
            <a:r>
              <a:rPr lang="en-GB" sz="2000" dirty="0"/>
              <a:t> P2-0423 (</a:t>
            </a:r>
            <a:r>
              <a:rPr lang="pl-PL" sz="2000" dirty="0"/>
              <a:t>Sodobni akumulatorji kot podpora zelenemu prehodu in elektromobilnosti</a:t>
            </a:r>
            <a:r>
              <a:rPr lang="en-GB" sz="2000" dirty="0"/>
              <a:t>); </a:t>
            </a:r>
          </a:p>
          <a:p>
            <a:pPr algn="l">
              <a:buFontTx/>
              <a:buChar char="-"/>
            </a:pPr>
            <a:r>
              <a:rPr lang="en-GB" sz="2000" dirty="0" err="1"/>
              <a:t>Sredstva</a:t>
            </a:r>
            <a:r>
              <a:rPr lang="en-GB" sz="2000" dirty="0"/>
              <a:t> za </a:t>
            </a:r>
            <a:r>
              <a:rPr lang="en-GB" sz="2000" dirty="0" err="1"/>
              <a:t>infrastrukturo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Kemijskem</a:t>
            </a:r>
            <a:r>
              <a:rPr lang="en-GB" sz="2000" dirty="0"/>
              <a:t> </a:t>
            </a:r>
            <a:r>
              <a:rPr lang="en-GB" sz="2000" dirty="0" err="1"/>
              <a:t>inštitutu</a:t>
            </a:r>
            <a:endParaRPr lang="en-GB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B5DD3C-73A1-4F18-93BC-B795AB7CF0BA}"/>
              </a:ext>
            </a:extLst>
          </p:cNvPr>
          <p:cNvSpPr txBox="1">
            <a:spLocks/>
          </p:cNvSpPr>
          <p:nvPr/>
        </p:nvSpPr>
        <p:spPr>
          <a:xfrm>
            <a:off x="1981200" y="996792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/>
              <a:t>Laboratorij za </a:t>
            </a:r>
            <a:r>
              <a:rPr lang="en-US" sz="4000" b="1" dirty="0" err="1"/>
              <a:t>razvoj</a:t>
            </a:r>
            <a:r>
              <a:rPr lang="en-US" sz="4000" b="1" dirty="0"/>
              <a:t> in </a:t>
            </a:r>
            <a:r>
              <a:rPr lang="en-US" sz="4000" b="1" dirty="0" err="1"/>
              <a:t>testiranje</a:t>
            </a:r>
            <a:r>
              <a:rPr lang="en-US" sz="4000" b="1" dirty="0"/>
              <a:t> </a:t>
            </a:r>
            <a:r>
              <a:rPr lang="en-US" sz="4000" b="1" dirty="0" err="1"/>
              <a:t>baterij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3975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DF091A1-AEAC-4067-BF7B-574BC1583FC1}"/>
              </a:ext>
            </a:extLst>
          </p:cNvPr>
          <p:cNvSpPr txBox="1">
            <a:spLocks/>
          </p:cNvSpPr>
          <p:nvPr/>
        </p:nvSpPr>
        <p:spPr>
          <a:xfrm>
            <a:off x="1094245" y="2231719"/>
            <a:ext cx="8682446" cy="4143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/>
              <a:t>Potrebni kadri za delo enote, kadrovski položaj</a:t>
            </a:r>
            <a:endParaRPr lang="sl-SI" sz="2000" b="1"/>
          </a:p>
          <a:p>
            <a:pPr algn="l">
              <a:buFontTx/>
              <a:buChar char="-"/>
            </a:pPr>
            <a:r>
              <a:rPr lang="en-GB" sz="2000"/>
              <a:t>Prof.dr. Robert Dominko, vodja centra in vodja laboratorija (50%)</a:t>
            </a:r>
          </a:p>
          <a:p>
            <a:pPr algn="l">
              <a:buFontTx/>
              <a:buChar char="-"/>
            </a:pPr>
            <a:r>
              <a:rPr lang="en-GB" sz="2000"/>
              <a:t>Dr. Blaž Tratnik (100 %) zadolžen za pilotno linijo</a:t>
            </a:r>
          </a:p>
          <a:p>
            <a:pPr algn="l">
              <a:buFontTx/>
              <a:buChar char="-"/>
            </a:pPr>
            <a:r>
              <a:rPr lang="en-GB" sz="2000"/>
              <a:t>Dr. Klemen Pirnat (60-80%) – zadolžen za analitski laboratorij</a:t>
            </a:r>
            <a:endParaRPr lang="sl-SI" sz="2000"/>
          </a:p>
          <a:p>
            <a:pPr algn="l">
              <a:buFontTx/>
              <a:buChar char="-"/>
            </a:pPr>
            <a:r>
              <a:rPr lang="en-US" sz="2000"/>
              <a:t>Raziskovalec, ki bo delal na BATMASS projektu in doktorski študent, ki bo delal na Mg-organski prototipni bateriji</a:t>
            </a:r>
            <a:endParaRPr lang="sl-SI" sz="2000"/>
          </a:p>
          <a:p>
            <a:pPr algn="l">
              <a:buFontTx/>
              <a:buChar char="-"/>
            </a:pPr>
            <a:r>
              <a:rPr lang="en-GB" sz="2000"/>
              <a:t>Dodatno nameravamo zaposliti osebo za vodenje projektov, raziskovalca, ki bo skrbel za testiranje baterij in osebo, ki bo nudila tehnično podporo. </a:t>
            </a:r>
            <a:endParaRPr lang="en-GB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B689C5-DB69-481B-957C-2B2A37486EE0}"/>
              </a:ext>
            </a:extLst>
          </p:cNvPr>
          <p:cNvSpPr txBox="1">
            <a:spLocks/>
          </p:cNvSpPr>
          <p:nvPr/>
        </p:nvSpPr>
        <p:spPr>
          <a:xfrm>
            <a:off x="1981200" y="996792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/>
              <a:t>Laboratorij za </a:t>
            </a:r>
            <a:r>
              <a:rPr lang="en-US" sz="4000" b="1" dirty="0" err="1"/>
              <a:t>razvoj</a:t>
            </a:r>
            <a:r>
              <a:rPr lang="en-US" sz="4000" b="1" dirty="0"/>
              <a:t> in </a:t>
            </a:r>
            <a:r>
              <a:rPr lang="en-US" sz="4000" b="1" dirty="0" err="1"/>
              <a:t>testiranje</a:t>
            </a:r>
            <a:r>
              <a:rPr lang="en-US" sz="4000" b="1" dirty="0"/>
              <a:t> </a:t>
            </a:r>
            <a:r>
              <a:rPr lang="en-US" sz="4000" b="1" dirty="0" err="1"/>
              <a:t>baterij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848138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: zaokroženi vogali 2">
            <a:extLst>
              <a:ext uri="{FF2B5EF4-FFF2-40B4-BE49-F238E27FC236}">
                <a16:creationId xmlns:a16="http://schemas.microsoft.com/office/drawing/2014/main" id="{D487EA58-8595-BD40-9385-68B2C30A4F4C}"/>
              </a:ext>
            </a:extLst>
          </p:cNvPr>
          <p:cNvSpPr/>
          <p:nvPr/>
        </p:nvSpPr>
        <p:spPr>
          <a:xfrm>
            <a:off x="4449170" y="1898084"/>
            <a:ext cx="5616054" cy="4311916"/>
          </a:xfrm>
          <a:prstGeom prst="roundRect">
            <a:avLst>
              <a:gd name="adj" fmla="val 3313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E912364-52CD-4B4E-A28C-3ED59D095D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3393388"/>
              </p:ext>
            </p:extLst>
          </p:nvPr>
        </p:nvGraphicFramePr>
        <p:xfrm>
          <a:off x="1709353" y="189808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D4A1133A-1BEB-4102-9CCF-70015C8A307E}"/>
              </a:ext>
            </a:extLst>
          </p:cNvPr>
          <p:cNvSpPr txBox="1">
            <a:spLocks/>
          </p:cNvSpPr>
          <p:nvPr/>
        </p:nvSpPr>
        <p:spPr>
          <a:xfrm>
            <a:off x="1981200" y="996792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/>
              <a:t>Laboratorij za demonstracijo H</a:t>
            </a:r>
            <a:r>
              <a:rPr lang="pl-PL" sz="4000" b="1" baseline="-25000" dirty="0"/>
              <a:t>2</a:t>
            </a:r>
            <a:r>
              <a:rPr lang="pl-PL" sz="4000" b="1" dirty="0"/>
              <a:t> in CO</a:t>
            </a:r>
            <a:r>
              <a:rPr lang="pl-PL" sz="4000" b="1" baseline="-25000" dirty="0"/>
              <a:t>2</a:t>
            </a:r>
            <a:r>
              <a:rPr lang="pl-PL" sz="4000" b="1" dirty="0"/>
              <a:t> tehnologij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63414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8C3284E-7BF9-4371-92E9-4D41ED00D336}"/>
              </a:ext>
            </a:extLst>
          </p:cNvPr>
          <p:cNvSpPr txBox="1">
            <a:spLocks/>
          </p:cNvSpPr>
          <p:nvPr/>
        </p:nvSpPr>
        <p:spPr>
          <a:xfrm>
            <a:off x="992909" y="2152172"/>
            <a:ext cx="8229600" cy="341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dirty="0"/>
              <a:t>Program raziskovalnega dela v novem laboratoriju</a:t>
            </a:r>
            <a:endParaRPr lang="sl-SI" sz="2000" b="1" dirty="0"/>
          </a:p>
          <a:p>
            <a:pPr algn="l">
              <a:buFontTx/>
              <a:buChar char="-"/>
            </a:pPr>
            <a:r>
              <a:rPr lang="sl-SI" sz="2000" dirty="0"/>
              <a:t>razvoj, sinteza, priprava ter karakterizacija materialov, predvsem katalizatorjev, </a:t>
            </a:r>
            <a:r>
              <a:rPr lang="sl-SI" sz="2000" dirty="0" err="1"/>
              <a:t>sorbentov</a:t>
            </a:r>
            <a:r>
              <a:rPr lang="sl-SI" sz="2000" dirty="0"/>
              <a:t>, elektrod in membran</a:t>
            </a:r>
          </a:p>
          <a:p>
            <a:pPr algn="l">
              <a:buFontTx/>
              <a:buChar char="-"/>
            </a:pPr>
            <a:r>
              <a:rPr lang="en-GB" sz="2000" dirty="0" err="1"/>
              <a:t>elektro-kemijsk</a:t>
            </a:r>
            <a:r>
              <a:rPr lang="sl-SI" sz="2000" dirty="0"/>
              <a:t>o</a:t>
            </a:r>
            <a:r>
              <a:rPr lang="en-GB" sz="2000" dirty="0"/>
              <a:t>/-</a:t>
            </a:r>
            <a:r>
              <a:rPr lang="en-GB" sz="2000" dirty="0" err="1"/>
              <a:t>katalitsk</a:t>
            </a:r>
            <a:r>
              <a:rPr lang="sl-SI" sz="2000" dirty="0"/>
              <a:t>o</a:t>
            </a:r>
            <a:r>
              <a:rPr lang="en-GB" sz="2000" dirty="0"/>
              <a:t> </a:t>
            </a:r>
            <a:r>
              <a:rPr lang="en-GB" sz="2000" dirty="0" err="1"/>
              <a:t>pridobivanj</a:t>
            </a:r>
            <a:r>
              <a:rPr lang="sl-SI" sz="2000" dirty="0"/>
              <a:t>e</a:t>
            </a:r>
            <a:r>
              <a:rPr lang="en-GB" sz="2000" dirty="0"/>
              <a:t> </a:t>
            </a:r>
            <a:r>
              <a:rPr lang="en-GB" sz="2000" dirty="0" err="1"/>
              <a:t>vodika</a:t>
            </a:r>
            <a:endParaRPr lang="sl-SI" sz="2000" dirty="0"/>
          </a:p>
          <a:p>
            <a:pPr algn="l">
              <a:buFontTx/>
              <a:buChar char="-"/>
            </a:pPr>
            <a:r>
              <a:rPr lang="en-GB" sz="2000" dirty="0" err="1"/>
              <a:t>proces</a:t>
            </a:r>
            <a:r>
              <a:rPr lang="sl-SI" sz="2000" dirty="0"/>
              <a:t>i</a:t>
            </a:r>
            <a:r>
              <a:rPr lang="en-GB" sz="2000" dirty="0"/>
              <a:t> </a:t>
            </a:r>
            <a:r>
              <a:rPr lang="en-GB" sz="2000" dirty="0" err="1"/>
              <a:t>pretvorbe</a:t>
            </a:r>
            <a:r>
              <a:rPr lang="en-GB" sz="2000" dirty="0"/>
              <a:t> </a:t>
            </a:r>
            <a:r>
              <a:rPr lang="en-GB" sz="2000" dirty="0" err="1"/>
              <a:t>vodika</a:t>
            </a:r>
            <a:r>
              <a:rPr lang="en-GB" sz="2000" dirty="0"/>
              <a:t> in CO</a:t>
            </a:r>
            <a:r>
              <a:rPr lang="en-GB" sz="2000" baseline="-25000" dirty="0"/>
              <a:t>2</a:t>
            </a:r>
            <a:r>
              <a:rPr lang="en-GB" sz="2000" dirty="0"/>
              <a:t>, </a:t>
            </a:r>
            <a:r>
              <a:rPr lang="en-GB" sz="2000" dirty="0" err="1"/>
              <a:t>vključno</a:t>
            </a:r>
            <a:r>
              <a:rPr lang="en-GB" sz="2000" dirty="0"/>
              <a:t> s </a:t>
            </a:r>
            <a:r>
              <a:rPr lang="en-GB" sz="2000" dirty="0" err="1"/>
              <a:t>presečnimi</a:t>
            </a:r>
            <a:r>
              <a:rPr lang="en-GB" sz="2000" dirty="0"/>
              <a:t> </a:t>
            </a:r>
            <a:r>
              <a:rPr lang="en-GB" sz="2000" dirty="0" err="1"/>
              <a:t>tematikami</a:t>
            </a:r>
            <a:r>
              <a:rPr lang="en-GB" sz="2000" dirty="0"/>
              <a:t> </a:t>
            </a:r>
            <a:r>
              <a:rPr lang="en-GB" sz="2000" dirty="0" err="1"/>
              <a:t>dekarbonizacije</a:t>
            </a:r>
            <a:r>
              <a:rPr lang="en-GB" sz="2000" dirty="0"/>
              <a:t>, </a:t>
            </a:r>
            <a:r>
              <a:rPr lang="en-GB" sz="2000" dirty="0" err="1"/>
              <a:t>oskrbe</a:t>
            </a:r>
            <a:r>
              <a:rPr lang="en-GB" sz="2000" dirty="0"/>
              <a:t> </a:t>
            </a:r>
            <a:r>
              <a:rPr lang="en-GB" sz="2000" dirty="0" err="1"/>
              <a:t>energetsko</a:t>
            </a:r>
            <a:r>
              <a:rPr lang="en-GB" sz="2000" dirty="0"/>
              <a:t> </a:t>
            </a:r>
            <a:r>
              <a:rPr lang="en-GB" sz="2000" dirty="0" err="1"/>
              <a:t>intenzivne</a:t>
            </a:r>
            <a:r>
              <a:rPr lang="en-GB" sz="2000" dirty="0"/>
              <a:t> </a:t>
            </a:r>
            <a:r>
              <a:rPr lang="en-GB" sz="2000" dirty="0" err="1"/>
              <a:t>industrije</a:t>
            </a:r>
            <a:r>
              <a:rPr lang="en-GB" sz="2000" dirty="0"/>
              <a:t>, </a:t>
            </a:r>
            <a:r>
              <a:rPr lang="en-GB" sz="2000" dirty="0" err="1"/>
              <a:t>uporabe</a:t>
            </a:r>
            <a:r>
              <a:rPr lang="en-GB" sz="2000" dirty="0"/>
              <a:t> </a:t>
            </a:r>
            <a:r>
              <a:rPr lang="en-GB" sz="2000" dirty="0" err="1"/>
              <a:t>obnovljivih</a:t>
            </a:r>
            <a:r>
              <a:rPr lang="en-GB" sz="2000" dirty="0"/>
              <a:t> </a:t>
            </a:r>
            <a:r>
              <a:rPr lang="en-GB" sz="2000" dirty="0" err="1"/>
              <a:t>virov</a:t>
            </a:r>
            <a:r>
              <a:rPr lang="en-GB" sz="2000" dirty="0"/>
              <a:t> in </a:t>
            </a:r>
            <a:r>
              <a:rPr lang="en-GB" sz="2000" dirty="0" err="1"/>
              <a:t>izziv</a:t>
            </a:r>
            <a:r>
              <a:rPr lang="sl-SI" sz="2000" dirty="0"/>
              <a:t>i</a:t>
            </a:r>
            <a:r>
              <a:rPr lang="en-GB" sz="2000" dirty="0"/>
              <a:t> </a:t>
            </a:r>
            <a:r>
              <a:rPr lang="en-GB" sz="2000" dirty="0" err="1"/>
              <a:t>izrabe</a:t>
            </a:r>
            <a:r>
              <a:rPr lang="en-GB" sz="2000" dirty="0"/>
              <a:t> </a:t>
            </a:r>
            <a:r>
              <a:rPr lang="en-GB" sz="2000" dirty="0" err="1"/>
              <a:t>odpadkov</a:t>
            </a:r>
            <a:endParaRPr lang="en-GB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4B21CE-7B89-450C-983A-298812A5A8F1}"/>
              </a:ext>
            </a:extLst>
          </p:cNvPr>
          <p:cNvSpPr txBox="1">
            <a:spLocks/>
          </p:cNvSpPr>
          <p:nvPr/>
        </p:nvSpPr>
        <p:spPr>
          <a:xfrm>
            <a:off x="1981200" y="996792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/>
              <a:t>Laboratorij za demonstracijo H</a:t>
            </a:r>
            <a:r>
              <a:rPr lang="pl-PL" sz="4000" b="1" baseline="-25000" dirty="0"/>
              <a:t>2</a:t>
            </a:r>
            <a:r>
              <a:rPr lang="pl-PL" sz="4000" b="1" dirty="0"/>
              <a:t> in CO</a:t>
            </a:r>
            <a:r>
              <a:rPr lang="pl-PL" sz="4000" b="1" baseline="-25000" dirty="0"/>
              <a:t>2</a:t>
            </a:r>
            <a:r>
              <a:rPr lang="pl-PL" sz="4000" b="1" dirty="0"/>
              <a:t> tehnologij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72794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C44830A-2CA9-4385-B8C8-E492F3DBEB4D}"/>
              </a:ext>
            </a:extLst>
          </p:cNvPr>
          <p:cNvSpPr txBox="1">
            <a:spLocks/>
          </p:cNvSpPr>
          <p:nvPr/>
        </p:nvSpPr>
        <p:spPr>
          <a:xfrm>
            <a:off x="937491" y="2256339"/>
            <a:ext cx="8229600" cy="341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dirty="0"/>
              <a:t>Predvidena sredstva in viri za delovanje</a:t>
            </a:r>
            <a:endParaRPr lang="sl-SI" sz="2000" b="1" dirty="0"/>
          </a:p>
          <a:p>
            <a:pPr algn="l">
              <a:buFontTx/>
              <a:buChar char="-"/>
            </a:pPr>
            <a:r>
              <a:rPr lang="en-GB" sz="2000" dirty="0" err="1"/>
              <a:t>prednosti</a:t>
            </a:r>
            <a:r>
              <a:rPr lang="en-GB" sz="2000" dirty="0"/>
              <a:t> za </a:t>
            </a:r>
            <a:r>
              <a:rPr lang="en-GB" sz="2000" dirty="0" err="1"/>
              <a:t>številne</a:t>
            </a:r>
            <a:r>
              <a:rPr lang="en-GB" sz="2000" dirty="0"/>
              <a:t> </a:t>
            </a:r>
            <a:r>
              <a:rPr lang="en-GB" sz="2000" dirty="0" err="1"/>
              <a:t>tekoče</a:t>
            </a:r>
            <a:r>
              <a:rPr lang="en-GB" sz="2000" dirty="0"/>
              <a:t> </a:t>
            </a:r>
            <a:r>
              <a:rPr lang="en-GB" sz="2000" dirty="0" err="1"/>
              <a:t>mednarodne</a:t>
            </a:r>
            <a:r>
              <a:rPr lang="en-GB" sz="2000" dirty="0"/>
              <a:t> </a:t>
            </a:r>
            <a:r>
              <a:rPr lang="en-GB" sz="2000" dirty="0" err="1"/>
              <a:t>projekte</a:t>
            </a:r>
            <a:r>
              <a:rPr lang="en-GB" sz="2000" dirty="0"/>
              <a:t>, </a:t>
            </a:r>
            <a:r>
              <a:rPr lang="en-GB" sz="2000" dirty="0" err="1"/>
              <a:t>kot</a:t>
            </a:r>
            <a:r>
              <a:rPr lang="en-GB" sz="2000" dirty="0"/>
              <a:t> so HYPER, H2GLASS, REVEAL, DARE2X, E-CODUCT, </a:t>
            </a:r>
            <a:r>
              <a:rPr lang="en-GB" sz="2000" dirty="0" err="1"/>
              <a:t>HySTrAm</a:t>
            </a:r>
            <a:r>
              <a:rPr lang="en-GB" sz="2000" dirty="0"/>
              <a:t>, ESA-MICRO in </a:t>
            </a:r>
            <a:r>
              <a:rPr lang="en-GB" sz="2000" dirty="0" err="1"/>
              <a:t>drugi</a:t>
            </a:r>
            <a:endParaRPr lang="sl-SI" sz="2000" dirty="0"/>
          </a:p>
          <a:p>
            <a:pPr algn="l">
              <a:buFontTx/>
              <a:buChar char="-"/>
            </a:pPr>
            <a:r>
              <a:rPr lang="en-GB" sz="2000" dirty="0" err="1"/>
              <a:t>okrepitev</a:t>
            </a:r>
            <a:r>
              <a:rPr lang="en-GB" sz="2000" dirty="0"/>
              <a:t> </a:t>
            </a:r>
            <a:r>
              <a:rPr lang="en-GB" sz="2000" dirty="0" err="1"/>
              <a:t>komplementarnih</a:t>
            </a:r>
            <a:r>
              <a:rPr lang="en-GB" sz="2000" dirty="0"/>
              <a:t> </a:t>
            </a:r>
            <a:r>
              <a:rPr lang="en-GB" sz="2000" dirty="0" err="1"/>
              <a:t>razvojnih</a:t>
            </a:r>
            <a:r>
              <a:rPr lang="en-GB" sz="2000" dirty="0"/>
              <a:t> </a:t>
            </a:r>
            <a:r>
              <a:rPr lang="en-GB" sz="2000" dirty="0" err="1"/>
              <a:t>dejavnosti</a:t>
            </a:r>
            <a:r>
              <a:rPr lang="en-GB" sz="2000" dirty="0"/>
              <a:t> v </a:t>
            </a:r>
            <a:r>
              <a:rPr lang="en-GB" sz="2000" dirty="0" err="1"/>
              <a:t>Centru</a:t>
            </a:r>
            <a:r>
              <a:rPr lang="en-GB" sz="2000" dirty="0"/>
              <a:t> DUBT</a:t>
            </a:r>
            <a:endParaRPr lang="sl-SI" sz="2000" dirty="0"/>
          </a:p>
          <a:p>
            <a:pPr algn="l">
              <a:buFontTx/>
              <a:buChar char="-"/>
            </a:pPr>
            <a:r>
              <a:rPr lang="sl-SI" sz="2000" dirty="0"/>
              <a:t>d</a:t>
            </a:r>
            <a:r>
              <a:rPr lang="en-GB" sz="2000" dirty="0" err="1"/>
              <a:t>elovanje</a:t>
            </a:r>
            <a:r>
              <a:rPr lang="en-GB" sz="2000" dirty="0"/>
              <a:t> </a:t>
            </a:r>
            <a:r>
              <a:rPr lang="en-GB" sz="2000" dirty="0" err="1"/>
              <a:t>Centra</a:t>
            </a:r>
            <a:r>
              <a:rPr lang="en-GB" sz="2000" dirty="0"/>
              <a:t> DUBT </a:t>
            </a:r>
            <a:r>
              <a:rPr lang="en-GB" sz="2000" dirty="0" err="1"/>
              <a:t>bo</a:t>
            </a:r>
            <a:r>
              <a:rPr lang="en-GB" sz="2000" dirty="0"/>
              <a:t> </a:t>
            </a:r>
            <a:r>
              <a:rPr lang="en-GB" sz="2000" dirty="0" err="1"/>
              <a:t>podprto</a:t>
            </a:r>
            <a:r>
              <a:rPr lang="en-GB" sz="2000" dirty="0"/>
              <a:t> </a:t>
            </a:r>
            <a:r>
              <a:rPr lang="en-GB" sz="2000" dirty="0" err="1"/>
              <a:t>tudi</a:t>
            </a:r>
            <a:r>
              <a:rPr lang="en-GB" sz="2000" dirty="0"/>
              <a:t> s </a:t>
            </a:r>
            <a:r>
              <a:rPr lang="en-GB" sz="2000" dirty="0" err="1"/>
              <a:t>strani</a:t>
            </a:r>
            <a:r>
              <a:rPr lang="en-GB" sz="2000" dirty="0"/>
              <a:t> </a:t>
            </a:r>
            <a:r>
              <a:rPr lang="en-GB" sz="2000" dirty="0" err="1"/>
              <a:t>programa</a:t>
            </a:r>
            <a:r>
              <a:rPr lang="en-GB" sz="2000" dirty="0"/>
              <a:t> P2-0152 (</a:t>
            </a:r>
            <a:r>
              <a:rPr lang="en-GB" sz="2000" dirty="0" err="1"/>
              <a:t>Kemijsko</a:t>
            </a:r>
            <a:r>
              <a:rPr lang="en-GB" sz="2000" dirty="0"/>
              <a:t> </a:t>
            </a:r>
            <a:r>
              <a:rPr lang="en-GB" sz="2000" dirty="0" err="1"/>
              <a:t>reakcijsko</a:t>
            </a:r>
            <a:r>
              <a:rPr lang="en-GB" sz="2000" dirty="0"/>
              <a:t> </a:t>
            </a:r>
            <a:r>
              <a:rPr lang="en-GB" sz="2000" dirty="0" err="1"/>
              <a:t>inženirstvo</a:t>
            </a:r>
            <a:r>
              <a:rPr lang="en-GB" sz="2000" dirty="0"/>
              <a:t>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ACB560-61F5-4C93-95DD-9AFDA8BC7C8A}"/>
              </a:ext>
            </a:extLst>
          </p:cNvPr>
          <p:cNvSpPr txBox="1">
            <a:spLocks/>
          </p:cNvSpPr>
          <p:nvPr/>
        </p:nvSpPr>
        <p:spPr>
          <a:xfrm>
            <a:off x="1981200" y="996792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/>
              <a:t>Laboratorij za demonstracijo H</a:t>
            </a:r>
            <a:r>
              <a:rPr lang="pl-PL" sz="4000" b="1" baseline="-25000" dirty="0"/>
              <a:t>2</a:t>
            </a:r>
            <a:r>
              <a:rPr lang="pl-PL" sz="4000" b="1" dirty="0"/>
              <a:t> in CO</a:t>
            </a:r>
            <a:r>
              <a:rPr lang="pl-PL" sz="4000" b="1" baseline="-25000" dirty="0"/>
              <a:t>2</a:t>
            </a:r>
            <a:r>
              <a:rPr lang="pl-PL" sz="4000" b="1" dirty="0"/>
              <a:t> tehnologij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85148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8146020-BA83-4685-A820-28D4C333C43A}"/>
              </a:ext>
            </a:extLst>
          </p:cNvPr>
          <p:cNvSpPr txBox="1">
            <a:spLocks/>
          </p:cNvSpPr>
          <p:nvPr/>
        </p:nvSpPr>
        <p:spPr>
          <a:xfrm>
            <a:off x="1122218" y="2183362"/>
            <a:ext cx="8229600" cy="341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dirty="0"/>
              <a:t>Potrebni kadri za delo enote, kadrovski položaj</a:t>
            </a:r>
            <a:endParaRPr lang="sl-SI" sz="2000" b="1" dirty="0"/>
          </a:p>
          <a:p>
            <a:pPr algn="l">
              <a:buFontTx/>
              <a:buChar char="-"/>
            </a:pPr>
            <a:r>
              <a:rPr lang="en-GB" sz="2000" dirty="0"/>
              <a:t>doc. </a:t>
            </a:r>
            <a:r>
              <a:rPr lang="en-GB" sz="2000" dirty="0" err="1"/>
              <a:t>dr.</a:t>
            </a:r>
            <a:r>
              <a:rPr lang="en-GB" sz="2000" dirty="0"/>
              <a:t> </a:t>
            </a:r>
            <a:r>
              <a:rPr lang="en-GB" sz="2000" dirty="0" err="1"/>
              <a:t>Ilja</a:t>
            </a:r>
            <a:r>
              <a:rPr lang="en-GB" sz="2000" dirty="0"/>
              <a:t> Gasan Osojnik </a:t>
            </a:r>
            <a:r>
              <a:rPr lang="en-GB" sz="2000" dirty="0" err="1"/>
              <a:t>Črnivec</a:t>
            </a:r>
            <a:r>
              <a:rPr lang="en-GB" sz="2000" dirty="0"/>
              <a:t> (100 %) </a:t>
            </a:r>
            <a:r>
              <a:rPr lang="en-GB" sz="2000" dirty="0" err="1"/>
              <a:t>ki</a:t>
            </a:r>
            <a:r>
              <a:rPr lang="en-GB" sz="2000" dirty="0"/>
              <a:t> </a:t>
            </a:r>
            <a:r>
              <a:rPr lang="en-GB" sz="2000" dirty="0" err="1"/>
              <a:t>bo</a:t>
            </a:r>
            <a:r>
              <a:rPr lang="en-GB" sz="2000" dirty="0"/>
              <a:t> </a:t>
            </a:r>
            <a:r>
              <a:rPr lang="en-GB" sz="2000" dirty="0" err="1"/>
              <a:t>skrbel</a:t>
            </a:r>
            <a:r>
              <a:rPr lang="en-GB" sz="2000" dirty="0"/>
              <a:t> za </a:t>
            </a:r>
            <a:r>
              <a:rPr lang="en-GB" sz="2000" dirty="0" err="1"/>
              <a:t>delovanje</a:t>
            </a:r>
            <a:r>
              <a:rPr lang="en-GB" sz="2000" dirty="0"/>
              <a:t> </a:t>
            </a:r>
            <a:r>
              <a:rPr lang="en-GB" sz="2000" dirty="0" err="1"/>
              <a:t>laboratorija</a:t>
            </a:r>
            <a:endParaRPr lang="sl-SI" sz="2000" dirty="0"/>
          </a:p>
          <a:p>
            <a:pPr algn="l">
              <a:buFontTx/>
              <a:buChar char="-"/>
            </a:pPr>
            <a:r>
              <a:rPr lang="sl-SI" sz="2000" dirty="0"/>
              <a:t>dr. </a:t>
            </a:r>
            <a:r>
              <a:rPr lang="sl-SI" sz="2000" dirty="0" err="1"/>
              <a:t>Janvit</a:t>
            </a:r>
            <a:r>
              <a:rPr lang="sl-SI" sz="2000" dirty="0"/>
              <a:t> Tržan (40 %), ki bo skrbel za procese uporabe vodika, dr. Luis Raul López de León (100 %/ eventualna 80-60% deljena zaposlitev z Univerzo v Barceloni), ki bo skrbel za procese zajema in pretvorbe CO</a:t>
            </a:r>
            <a:r>
              <a:rPr lang="sl-SI" sz="2000" baseline="-25000" dirty="0"/>
              <a:t>2</a:t>
            </a:r>
            <a:r>
              <a:rPr lang="sl-SI" sz="2000" dirty="0"/>
              <a:t> in dr. </a:t>
            </a:r>
            <a:r>
              <a:rPr lang="sl-SI" sz="2000" dirty="0" err="1"/>
              <a:t>Mabel</a:t>
            </a:r>
            <a:r>
              <a:rPr lang="sl-SI" sz="2000" dirty="0"/>
              <a:t> Mora (100 %), ki bo skrbela za </a:t>
            </a:r>
            <a:r>
              <a:rPr lang="sl-SI" sz="2000" dirty="0" err="1"/>
              <a:t>okoljske</a:t>
            </a:r>
            <a:r>
              <a:rPr lang="sl-SI" sz="2000" dirty="0"/>
              <a:t> tehnologije in upravljanje projektov</a:t>
            </a:r>
          </a:p>
          <a:p>
            <a:pPr algn="l">
              <a:buFontTx/>
              <a:buChar char="-"/>
            </a:pPr>
            <a:r>
              <a:rPr lang="en-GB" sz="2000" dirty="0" err="1"/>
              <a:t>Dodatno</a:t>
            </a:r>
            <a:r>
              <a:rPr lang="en-GB" sz="2000" dirty="0"/>
              <a:t> </a:t>
            </a:r>
            <a:r>
              <a:rPr lang="en-GB" sz="2000" dirty="0" err="1"/>
              <a:t>nameravamo</a:t>
            </a:r>
            <a:r>
              <a:rPr lang="en-GB" sz="2000" dirty="0"/>
              <a:t> </a:t>
            </a:r>
            <a:r>
              <a:rPr lang="en-GB" sz="2000" dirty="0" err="1"/>
              <a:t>zaposliti</a:t>
            </a:r>
            <a:r>
              <a:rPr lang="en-GB" sz="2000" dirty="0"/>
              <a:t> </a:t>
            </a:r>
            <a:r>
              <a:rPr lang="en-GB" sz="2000" dirty="0" err="1"/>
              <a:t>raziskovalca</a:t>
            </a:r>
            <a:r>
              <a:rPr lang="en-GB" sz="2000" dirty="0"/>
              <a:t> s </a:t>
            </a:r>
            <a:r>
              <a:rPr lang="en-GB" sz="2000" dirty="0" err="1"/>
              <a:t>področja</a:t>
            </a:r>
            <a:r>
              <a:rPr lang="en-GB" sz="2000" dirty="0"/>
              <a:t> </a:t>
            </a:r>
            <a:r>
              <a:rPr lang="en-GB" sz="2000" dirty="0" err="1"/>
              <a:t>sklopljenih</a:t>
            </a:r>
            <a:r>
              <a:rPr lang="en-GB" sz="2000" dirty="0"/>
              <a:t> </a:t>
            </a:r>
            <a:r>
              <a:rPr lang="en-GB" sz="2000" dirty="0" err="1"/>
              <a:t>kromatografskih</a:t>
            </a:r>
            <a:r>
              <a:rPr lang="en-GB" sz="2000" dirty="0"/>
              <a:t> </a:t>
            </a:r>
            <a:r>
              <a:rPr lang="en-GB" sz="2000" dirty="0" err="1"/>
              <a:t>tehnik</a:t>
            </a:r>
            <a:r>
              <a:rPr lang="en-GB" sz="2000" dirty="0"/>
              <a:t>, </a:t>
            </a:r>
            <a:r>
              <a:rPr lang="en-GB" sz="2000" dirty="0" err="1"/>
              <a:t>dva</a:t>
            </a:r>
            <a:r>
              <a:rPr lang="en-GB" sz="2000" dirty="0"/>
              <a:t> </a:t>
            </a:r>
            <a:r>
              <a:rPr lang="en-GB" sz="2000" dirty="0" err="1"/>
              <a:t>skrbnika</a:t>
            </a:r>
            <a:r>
              <a:rPr lang="en-GB" sz="2000" dirty="0"/>
              <a:t> za </a:t>
            </a:r>
            <a:r>
              <a:rPr lang="en-GB" sz="2000" dirty="0" err="1"/>
              <a:t>podporo</a:t>
            </a:r>
            <a:r>
              <a:rPr lang="en-GB" sz="2000" dirty="0"/>
              <a:t> </a:t>
            </a:r>
            <a:r>
              <a:rPr lang="en-GB" sz="2000" dirty="0" err="1"/>
              <a:t>analitiki</a:t>
            </a:r>
            <a:r>
              <a:rPr lang="en-GB" sz="2000" dirty="0"/>
              <a:t>, </a:t>
            </a:r>
            <a:r>
              <a:rPr lang="en-GB" sz="2000" dirty="0" err="1"/>
              <a:t>karakterizaciji</a:t>
            </a:r>
            <a:r>
              <a:rPr lang="en-GB" sz="2000" dirty="0"/>
              <a:t> in </a:t>
            </a:r>
            <a:r>
              <a:rPr lang="en-GB" sz="2000" dirty="0" err="1"/>
              <a:t>tehnični</a:t>
            </a:r>
            <a:r>
              <a:rPr lang="en-GB" sz="2000" dirty="0"/>
              <a:t> </a:t>
            </a:r>
            <a:r>
              <a:rPr lang="en-GB" sz="2000" dirty="0" err="1"/>
              <a:t>delavnici</a:t>
            </a:r>
            <a:r>
              <a:rPr lang="en-GB" sz="2000" dirty="0"/>
              <a:t> </a:t>
            </a:r>
            <a:r>
              <a:rPr lang="en-GB" sz="2000" dirty="0" err="1"/>
              <a:t>ter</a:t>
            </a:r>
            <a:r>
              <a:rPr lang="en-GB" sz="2000" dirty="0"/>
              <a:t> </a:t>
            </a:r>
            <a:r>
              <a:rPr lang="en-GB" sz="2000" dirty="0" err="1"/>
              <a:t>osebo</a:t>
            </a:r>
            <a:r>
              <a:rPr lang="en-GB" sz="2000" dirty="0"/>
              <a:t> za </a:t>
            </a:r>
            <a:r>
              <a:rPr lang="en-GB" sz="2000" dirty="0" err="1"/>
              <a:t>projektna</a:t>
            </a:r>
            <a:r>
              <a:rPr lang="en-GB" sz="2000" dirty="0"/>
              <a:t> </a:t>
            </a:r>
            <a:r>
              <a:rPr lang="en-GB" sz="2000" dirty="0" err="1"/>
              <a:t>administrativna</a:t>
            </a:r>
            <a:r>
              <a:rPr lang="en-GB" sz="2000" dirty="0"/>
              <a:t> </a:t>
            </a:r>
            <a:r>
              <a:rPr lang="en-GB" sz="2000" dirty="0" err="1"/>
              <a:t>dela</a:t>
            </a:r>
            <a:r>
              <a:rPr lang="en-GB" sz="2000" dirty="0"/>
              <a:t>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2EC6E0-9211-4E3D-B2D5-30B1FD2F813F}"/>
              </a:ext>
            </a:extLst>
          </p:cNvPr>
          <p:cNvSpPr txBox="1">
            <a:spLocks/>
          </p:cNvSpPr>
          <p:nvPr/>
        </p:nvSpPr>
        <p:spPr>
          <a:xfrm>
            <a:off x="1981200" y="996792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/>
              <a:t>Laboratorij za demonstracijo H</a:t>
            </a:r>
            <a:r>
              <a:rPr lang="pl-PL" sz="4000" b="1" baseline="-25000" dirty="0"/>
              <a:t>2</a:t>
            </a:r>
            <a:r>
              <a:rPr lang="pl-PL" sz="4000" b="1" dirty="0"/>
              <a:t> in CO</a:t>
            </a:r>
            <a:r>
              <a:rPr lang="pl-PL" sz="4000" b="1" baseline="-25000" dirty="0"/>
              <a:t>2</a:t>
            </a:r>
            <a:r>
              <a:rPr lang="pl-PL" sz="4000" b="1" dirty="0"/>
              <a:t> tehnologij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71910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F9C68CF-73AF-468C-AFEF-BBF34F70542E}"/>
              </a:ext>
            </a:extLst>
          </p:cNvPr>
          <p:cNvSpPr txBox="1">
            <a:spLocks/>
          </p:cNvSpPr>
          <p:nvPr/>
        </p:nvSpPr>
        <p:spPr>
          <a:xfrm>
            <a:off x="1103745" y="2183362"/>
            <a:ext cx="8229600" cy="341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dirty="0"/>
              <a:t>Prostorske rešitve in oprema</a:t>
            </a:r>
            <a:endParaRPr lang="sl-SI" sz="2000" b="1" dirty="0"/>
          </a:p>
          <a:p>
            <a:pPr algn="l"/>
            <a:r>
              <a:rPr lang="pl-PL" sz="2000" dirty="0"/>
              <a:t>Laboratorij za demonstracijo H</a:t>
            </a:r>
            <a:r>
              <a:rPr lang="pl-PL" sz="2000" baseline="-25000" dirty="0"/>
              <a:t>2</a:t>
            </a:r>
            <a:r>
              <a:rPr lang="pl-PL" sz="2000" dirty="0"/>
              <a:t> in CO</a:t>
            </a:r>
            <a:r>
              <a:rPr lang="pl-PL" sz="2000" baseline="-25000" dirty="0"/>
              <a:t>2</a:t>
            </a:r>
            <a:r>
              <a:rPr lang="pl-PL" sz="2000" dirty="0"/>
              <a:t> tehnologij</a:t>
            </a:r>
            <a:r>
              <a:rPr lang="en-GB" sz="2000" dirty="0" err="1"/>
              <a:t>bo</a:t>
            </a:r>
            <a:r>
              <a:rPr lang="en-GB" sz="2000" dirty="0"/>
              <a:t> </a:t>
            </a:r>
            <a:r>
              <a:rPr lang="en-GB" sz="2000" dirty="0" err="1"/>
              <a:t>deloval</a:t>
            </a:r>
            <a:r>
              <a:rPr lang="en-GB" sz="2000" dirty="0"/>
              <a:t> v </a:t>
            </a:r>
            <a:r>
              <a:rPr lang="en-GB" sz="2000" dirty="0" err="1"/>
              <a:t>prizidku</a:t>
            </a:r>
            <a:r>
              <a:rPr lang="en-GB" sz="2000" dirty="0"/>
              <a:t> in </a:t>
            </a:r>
            <a:r>
              <a:rPr lang="en-GB" sz="2000" dirty="0" err="1"/>
              <a:t>glavni</a:t>
            </a:r>
            <a:r>
              <a:rPr lang="en-GB" sz="2000" dirty="0"/>
              <a:t> </a:t>
            </a:r>
            <a:r>
              <a:rPr lang="en-GB" sz="2000" dirty="0" err="1"/>
              <a:t>zgradbi</a:t>
            </a:r>
            <a:r>
              <a:rPr lang="en-GB" sz="2000" dirty="0"/>
              <a:t> Ce</a:t>
            </a:r>
            <a:r>
              <a:rPr lang="sl-SI" sz="2000" dirty="0"/>
              <a:t>n</a:t>
            </a:r>
            <a:r>
              <a:rPr lang="en-GB" sz="2000" dirty="0" err="1"/>
              <a:t>tra</a:t>
            </a:r>
            <a:r>
              <a:rPr lang="en-GB" sz="2000" dirty="0"/>
              <a:t> DUBT v </a:t>
            </a:r>
            <a:r>
              <a:rPr lang="en-GB" sz="2000" dirty="0" err="1"/>
              <a:t>Kisovcu</a:t>
            </a:r>
            <a:r>
              <a:rPr lang="en-GB" sz="2000" dirty="0"/>
              <a:t>. </a:t>
            </a:r>
            <a:r>
              <a:rPr lang="en-GB" sz="2000" dirty="0" err="1"/>
              <a:t>Pilotna</a:t>
            </a:r>
            <a:r>
              <a:rPr lang="en-GB" sz="2000" dirty="0"/>
              <a:t> </a:t>
            </a:r>
            <a:r>
              <a:rPr lang="en-GB" sz="2000" dirty="0" err="1"/>
              <a:t>procesna</a:t>
            </a:r>
            <a:r>
              <a:rPr lang="en-GB" sz="2000" dirty="0"/>
              <a:t> </a:t>
            </a:r>
            <a:r>
              <a:rPr lang="en-GB" sz="2000" dirty="0" err="1"/>
              <a:t>hala</a:t>
            </a:r>
            <a:r>
              <a:rPr lang="en-GB" sz="2000" dirty="0"/>
              <a:t> </a:t>
            </a:r>
            <a:r>
              <a:rPr lang="en-GB" sz="2000" dirty="0" err="1"/>
              <a:t>bo</a:t>
            </a:r>
            <a:r>
              <a:rPr lang="en-GB" sz="2000" dirty="0"/>
              <a:t> </a:t>
            </a:r>
            <a:r>
              <a:rPr lang="en-GB" sz="2000" dirty="0" err="1"/>
              <a:t>urejena</a:t>
            </a:r>
            <a:r>
              <a:rPr lang="en-GB" sz="2000" dirty="0"/>
              <a:t> v </a:t>
            </a:r>
            <a:r>
              <a:rPr lang="en-GB" sz="2000" dirty="0" err="1"/>
              <a:t>pritličnem</a:t>
            </a:r>
            <a:r>
              <a:rPr lang="en-GB" sz="2000" dirty="0"/>
              <a:t> </a:t>
            </a:r>
            <a:r>
              <a:rPr lang="en-GB" sz="2000" dirty="0" err="1"/>
              <a:t>prizidku</a:t>
            </a:r>
            <a:r>
              <a:rPr lang="en-GB" sz="2000" dirty="0"/>
              <a:t> </a:t>
            </a:r>
            <a:r>
              <a:rPr lang="en-GB" sz="2000" dirty="0" err="1"/>
              <a:t>objekta</a:t>
            </a:r>
            <a:r>
              <a:rPr lang="en-GB" sz="2000" dirty="0"/>
              <a:t> (</a:t>
            </a:r>
            <a:r>
              <a:rPr lang="en-GB" sz="2000" dirty="0" err="1"/>
              <a:t>okvirno</a:t>
            </a:r>
            <a:r>
              <a:rPr lang="en-GB" sz="2000" dirty="0"/>
              <a:t> 440 m</a:t>
            </a:r>
            <a:r>
              <a:rPr lang="en-GB" sz="2000" baseline="30000" dirty="0"/>
              <a:t>2</a:t>
            </a:r>
            <a:r>
              <a:rPr lang="en-GB" sz="2000" dirty="0"/>
              <a:t>) in </a:t>
            </a:r>
            <a:r>
              <a:rPr lang="en-GB" sz="2000" dirty="0" err="1"/>
              <a:t>bo</a:t>
            </a:r>
            <a:r>
              <a:rPr lang="en-GB" sz="2000" dirty="0"/>
              <a:t> </a:t>
            </a:r>
            <a:r>
              <a:rPr lang="en-GB" sz="2000" dirty="0" err="1"/>
              <a:t>vsebovala</a:t>
            </a:r>
            <a:r>
              <a:rPr lang="en-GB" sz="2000" dirty="0"/>
              <a:t> </a:t>
            </a:r>
            <a:r>
              <a:rPr lang="en-GB" sz="2000" dirty="0" err="1"/>
              <a:t>namenske</a:t>
            </a:r>
            <a:r>
              <a:rPr lang="en-GB" sz="2000" dirty="0"/>
              <a:t> </a:t>
            </a:r>
            <a:r>
              <a:rPr lang="en-GB" sz="2000" dirty="0" err="1"/>
              <a:t>eksplozijske</a:t>
            </a:r>
            <a:r>
              <a:rPr lang="en-GB" sz="2000" dirty="0"/>
              <a:t> </a:t>
            </a:r>
            <a:r>
              <a:rPr lang="en-GB" sz="2000" dirty="0" err="1"/>
              <a:t>varne</a:t>
            </a:r>
            <a:r>
              <a:rPr lang="en-GB" sz="2000" dirty="0"/>
              <a:t> cone z </a:t>
            </a:r>
            <a:r>
              <a:rPr lang="en-GB" sz="2000" dirty="0" err="1"/>
              <a:t>reaktorsko</a:t>
            </a:r>
            <a:r>
              <a:rPr lang="en-GB" sz="2000" dirty="0"/>
              <a:t> </a:t>
            </a:r>
            <a:r>
              <a:rPr lang="en-GB" sz="2000" dirty="0" err="1"/>
              <a:t>opremo</a:t>
            </a:r>
            <a:r>
              <a:rPr lang="en-GB" sz="2000" dirty="0"/>
              <a:t> za </a:t>
            </a:r>
            <a:r>
              <a:rPr lang="en-GB" sz="2000" dirty="0" err="1"/>
              <a:t>vodenje</a:t>
            </a:r>
            <a:r>
              <a:rPr lang="en-GB" sz="2000" dirty="0"/>
              <a:t> </a:t>
            </a:r>
            <a:r>
              <a:rPr lang="en-GB" sz="2000" dirty="0" err="1"/>
              <a:t>visokotlačnih</a:t>
            </a:r>
            <a:r>
              <a:rPr lang="en-GB" sz="2000" dirty="0"/>
              <a:t> in </a:t>
            </a:r>
            <a:r>
              <a:rPr lang="en-GB" sz="2000" dirty="0" err="1"/>
              <a:t>visokotemperaturnih</a:t>
            </a:r>
            <a:r>
              <a:rPr lang="en-GB" sz="2000" dirty="0"/>
              <a:t> </a:t>
            </a:r>
            <a:r>
              <a:rPr lang="en-GB" sz="2000" dirty="0" err="1"/>
              <a:t>procesov</a:t>
            </a:r>
            <a:r>
              <a:rPr lang="en-GB" sz="2000" dirty="0"/>
              <a:t> </a:t>
            </a:r>
            <a:r>
              <a:rPr lang="en-GB" sz="2000" dirty="0" err="1"/>
              <a:t>zajema</a:t>
            </a:r>
            <a:r>
              <a:rPr lang="en-GB" sz="2000" dirty="0"/>
              <a:t> in </a:t>
            </a:r>
            <a:r>
              <a:rPr lang="en-GB" sz="2000" dirty="0" err="1"/>
              <a:t>pretvorbe</a:t>
            </a:r>
            <a:r>
              <a:rPr lang="en-GB" sz="2000" dirty="0"/>
              <a:t> CO</a:t>
            </a:r>
            <a:r>
              <a:rPr lang="en-GB" sz="2000" baseline="-25000" dirty="0"/>
              <a:t>2</a:t>
            </a:r>
            <a:r>
              <a:rPr lang="en-GB" sz="2000" dirty="0"/>
              <a:t> v </a:t>
            </a:r>
            <a:r>
              <a:rPr lang="en-GB" sz="2000" dirty="0" err="1"/>
              <a:t>plinske</a:t>
            </a:r>
            <a:r>
              <a:rPr lang="en-GB" sz="2000" dirty="0"/>
              <a:t> in </a:t>
            </a:r>
            <a:r>
              <a:rPr lang="en-GB" sz="2000" dirty="0" err="1"/>
              <a:t>tekoče</a:t>
            </a:r>
            <a:r>
              <a:rPr lang="en-GB" sz="2000" dirty="0"/>
              <a:t> </a:t>
            </a:r>
            <a:r>
              <a:rPr lang="en-GB" sz="2000" dirty="0" err="1"/>
              <a:t>produkte</a:t>
            </a:r>
            <a:r>
              <a:rPr lang="en-GB" sz="2000" dirty="0"/>
              <a:t> </a:t>
            </a:r>
            <a:r>
              <a:rPr lang="en-GB" sz="2000" dirty="0" err="1"/>
              <a:t>ter</a:t>
            </a:r>
            <a:r>
              <a:rPr lang="en-GB" sz="2000" dirty="0"/>
              <a:t> </a:t>
            </a:r>
            <a:r>
              <a:rPr lang="en-GB" sz="2000" dirty="0" err="1"/>
              <a:t>pridobivanja</a:t>
            </a:r>
            <a:r>
              <a:rPr lang="en-GB" sz="2000" dirty="0"/>
              <a:t> </a:t>
            </a:r>
            <a:r>
              <a:rPr lang="en-GB" sz="2000" dirty="0" err="1"/>
              <a:t>vodika</a:t>
            </a:r>
            <a:r>
              <a:rPr lang="en-GB" sz="2000" dirty="0"/>
              <a:t> z </a:t>
            </a:r>
            <a:r>
              <a:rPr lang="en-GB" sz="2000" dirty="0" err="1"/>
              <a:t>elektrolizo</a:t>
            </a:r>
            <a:r>
              <a:rPr lang="en-GB" sz="2000" dirty="0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6CAF68-77FF-49CE-A6CF-8D67E3CE7EC2}"/>
              </a:ext>
            </a:extLst>
          </p:cNvPr>
          <p:cNvSpPr txBox="1">
            <a:spLocks/>
          </p:cNvSpPr>
          <p:nvPr/>
        </p:nvSpPr>
        <p:spPr>
          <a:xfrm>
            <a:off x="1981200" y="996792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/>
              <a:t>Laboratorij za demonstracijo H</a:t>
            </a:r>
            <a:r>
              <a:rPr lang="pl-PL" sz="4000" b="1" baseline="-25000" dirty="0"/>
              <a:t>2</a:t>
            </a:r>
            <a:r>
              <a:rPr lang="pl-PL" sz="4000" b="1" dirty="0"/>
              <a:t> in CO</a:t>
            </a:r>
            <a:r>
              <a:rPr lang="pl-PL" sz="4000" b="1" baseline="-25000" dirty="0"/>
              <a:t>2</a:t>
            </a:r>
            <a:r>
              <a:rPr lang="pl-PL" sz="4000" b="1" dirty="0"/>
              <a:t> tehnologij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4165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BB6F9F-861D-4703-B695-D555DA6EFB1A}"/>
              </a:ext>
            </a:extLst>
          </p:cNvPr>
          <p:cNvSpPr/>
          <p:nvPr/>
        </p:nvSpPr>
        <p:spPr>
          <a:xfrm>
            <a:off x="0" y="1328576"/>
            <a:ext cx="12192000" cy="400110"/>
          </a:xfrm>
          <a:prstGeom prst="rect">
            <a:avLst/>
          </a:prstGeom>
          <a:solidFill>
            <a:srgbClr val="BCE1A3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 TEHNOLOGIJA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664E5A-3A3F-40F6-A43C-90655221E97A}"/>
              </a:ext>
            </a:extLst>
          </p:cNvPr>
          <p:cNvSpPr txBox="1"/>
          <p:nvPr/>
        </p:nvSpPr>
        <p:spPr>
          <a:xfrm>
            <a:off x="1793992" y="2109450"/>
            <a:ext cx="864096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Netradicionalni</a:t>
            </a:r>
            <a:r>
              <a:rPr lang="en-GB" sz="2000" b="1" dirty="0"/>
              <a:t> </a:t>
            </a:r>
            <a:r>
              <a:rPr lang="en-GB" sz="2000" b="1" dirty="0" err="1">
                <a:solidFill>
                  <a:srgbClr val="0070C0"/>
                </a:solidFill>
              </a:rPr>
              <a:t>Metan</a:t>
            </a:r>
            <a:r>
              <a:rPr lang="en-GB" sz="2000" b="1" dirty="0"/>
              <a:t> </a:t>
            </a:r>
            <a:r>
              <a:rPr lang="en-GB" sz="2000" b="1" dirty="0" err="1"/>
              <a:t>pretvorjen</a:t>
            </a:r>
            <a:r>
              <a:rPr lang="en-GB" sz="2000" b="1" dirty="0"/>
              <a:t> v </a:t>
            </a:r>
            <a:r>
              <a:rPr lang="en-GB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VODIK</a:t>
            </a:r>
          </a:p>
          <a:p>
            <a:r>
              <a:rPr lang="en-GB" sz="2000" dirty="0"/>
              <a:t>• </a:t>
            </a:r>
            <a:r>
              <a:rPr lang="en-GB" sz="2000" dirty="0" err="1"/>
              <a:t>Metan</a:t>
            </a:r>
            <a:r>
              <a:rPr lang="en-GB" sz="2000" dirty="0"/>
              <a:t> je </a:t>
            </a:r>
            <a:r>
              <a:rPr lang="en-GB" sz="2000" dirty="0" err="1">
                <a:solidFill>
                  <a:srgbClr val="0070C0"/>
                </a:solidFill>
              </a:rPr>
              <a:t>bolj</a:t>
            </a:r>
            <a:r>
              <a:rPr lang="en-GB" sz="2000" dirty="0">
                <a:solidFill>
                  <a:srgbClr val="0070C0"/>
                </a:solidFill>
              </a:rPr>
              <a:t> </a:t>
            </a:r>
            <a:r>
              <a:rPr lang="en-GB" sz="2000" dirty="0" err="1">
                <a:solidFill>
                  <a:srgbClr val="0070C0"/>
                </a:solidFill>
              </a:rPr>
              <a:t>škodljiv</a:t>
            </a:r>
            <a:r>
              <a:rPr lang="en-GB" sz="2000" dirty="0">
                <a:solidFill>
                  <a:srgbClr val="0070C0"/>
                </a:solidFill>
              </a:rPr>
              <a:t> </a:t>
            </a:r>
            <a:r>
              <a:rPr lang="en-GB" sz="2000" dirty="0" err="1"/>
              <a:t>kot</a:t>
            </a:r>
            <a:r>
              <a:rPr lang="en-GB" sz="2000" dirty="0"/>
              <a:t> CO</a:t>
            </a:r>
            <a:r>
              <a:rPr lang="en-GB" sz="2000" baseline="-25000" dirty="0"/>
              <a:t>2</a:t>
            </a:r>
            <a:endParaRPr lang="en-GB" sz="2000" dirty="0"/>
          </a:p>
          <a:p>
            <a:r>
              <a:rPr lang="en-GB" sz="2000" dirty="0"/>
              <a:t>• </a:t>
            </a:r>
            <a:r>
              <a:rPr lang="en-GB" sz="2000" dirty="0" err="1"/>
              <a:t>Letno</a:t>
            </a:r>
            <a:r>
              <a:rPr lang="en-GB" sz="2000" dirty="0"/>
              <a:t> 10</a:t>
            </a:r>
            <a:r>
              <a:rPr lang="en-GB" sz="2000" baseline="30000" dirty="0"/>
              <a:t>11</a:t>
            </a:r>
            <a:r>
              <a:rPr lang="en-GB" sz="2000" dirty="0"/>
              <a:t> m</a:t>
            </a:r>
            <a:r>
              <a:rPr lang="en-GB" sz="2000" baseline="30000" dirty="0"/>
              <a:t>3</a:t>
            </a:r>
            <a:r>
              <a:rPr lang="en-GB" sz="2000" dirty="0"/>
              <a:t> </a:t>
            </a:r>
            <a:r>
              <a:rPr lang="en-GB" sz="2000" dirty="0" err="1"/>
              <a:t>metan</a:t>
            </a:r>
            <a:r>
              <a:rPr lang="sl-SI" sz="2000" dirty="0"/>
              <a:t>a</a:t>
            </a:r>
            <a:r>
              <a:rPr lang="en-GB" sz="2000" dirty="0"/>
              <a:t> se </a:t>
            </a:r>
            <a:r>
              <a:rPr lang="en-GB" sz="2000" dirty="0" err="1"/>
              <a:t>izgubi</a:t>
            </a:r>
            <a:r>
              <a:rPr lang="en-GB" sz="2000" dirty="0"/>
              <a:t>– </a:t>
            </a:r>
            <a:r>
              <a:rPr lang="en-GB" sz="2000" dirty="0">
                <a:solidFill>
                  <a:srgbClr val="0070C0"/>
                </a:solidFill>
              </a:rPr>
              <a:t>30% EU </a:t>
            </a:r>
            <a:r>
              <a:rPr lang="en-GB" sz="2000" dirty="0" err="1">
                <a:solidFill>
                  <a:srgbClr val="0070C0"/>
                </a:solidFill>
              </a:rPr>
              <a:t>porabe</a:t>
            </a:r>
            <a:endParaRPr lang="en-GB" sz="2000" dirty="0">
              <a:solidFill>
                <a:srgbClr val="0070C0"/>
              </a:solidFill>
            </a:endParaRPr>
          </a:p>
          <a:p>
            <a:r>
              <a:rPr lang="en-GB" sz="2000" dirty="0"/>
              <a:t>• To so </a:t>
            </a:r>
            <a:r>
              <a:rPr lang="en-GB" sz="2000" dirty="0" err="1">
                <a:solidFill>
                  <a:srgbClr val="0070C0"/>
                </a:solidFill>
              </a:rPr>
              <a:t>lokalizirani</a:t>
            </a:r>
            <a:r>
              <a:rPr lang="en-GB" sz="2000" dirty="0">
                <a:solidFill>
                  <a:srgbClr val="0070C0"/>
                </a:solidFill>
              </a:rPr>
              <a:t>, </a:t>
            </a:r>
            <a:r>
              <a:rPr lang="en-GB" sz="2000" dirty="0" err="1">
                <a:solidFill>
                  <a:srgbClr val="0070C0"/>
                </a:solidFill>
              </a:rPr>
              <a:t>točkovni</a:t>
            </a:r>
            <a:r>
              <a:rPr lang="en-GB" sz="2000" dirty="0">
                <a:solidFill>
                  <a:srgbClr val="0070C0"/>
                </a:solidFill>
              </a:rPr>
              <a:t> </a:t>
            </a:r>
            <a:r>
              <a:rPr lang="en-GB" sz="2000" dirty="0" err="1">
                <a:solidFill>
                  <a:srgbClr val="0070C0"/>
                </a:solidFill>
              </a:rPr>
              <a:t>izpusti</a:t>
            </a:r>
            <a:endParaRPr lang="sl-SI" sz="2000" dirty="0">
              <a:solidFill>
                <a:srgbClr val="0070C0"/>
              </a:solidFill>
            </a:endParaRPr>
          </a:p>
          <a:p>
            <a:endParaRPr lang="en-GB" sz="2000" dirty="0">
              <a:solidFill>
                <a:srgbClr val="0070C0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ctr"/>
            <a:endParaRPr lang="sl-SI" dirty="0"/>
          </a:p>
          <a:p>
            <a:pPr algn="ctr"/>
            <a:r>
              <a:rPr lang="en-US" sz="1200" dirty="0"/>
              <a:t>                                                                               </a:t>
            </a:r>
            <a:r>
              <a:rPr lang="sl-SI" sz="1200" dirty="0"/>
              <a:t>                        </a:t>
            </a:r>
            <a:r>
              <a:rPr lang="en-GB" sz="1200" dirty="0"/>
              <a:t>(Forbes)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275E1F-C60B-4773-A4AC-2926EC6BA35B}"/>
              </a:ext>
            </a:extLst>
          </p:cNvPr>
          <p:cNvSpPr txBox="1">
            <a:spLocks/>
          </p:cNvSpPr>
          <p:nvPr/>
        </p:nvSpPr>
        <p:spPr>
          <a:xfrm>
            <a:off x="1999672" y="31344"/>
            <a:ext cx="8229600" cy="72494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dirty="0" err="1"/>
              <a:t>Ključni</a:t>
            </a:r>
            <a:r>
              <a:rPr lang="en-US" sz="4000" b="1" dirty="0"/>
              <a:t> </a:t>
            </a:r>
            <a:r>
              <a:rPr lang="en-US" sz="4000" b="1" dirty="0" err="1"/>
              <a:t>elementi</a:t>
            </a:r>
            <a:r>
              <a:rPr lang="en-US" sz="4000" b="1" dirty="0"/>
              <a:t>, </a:t>
            </a:r>
            <a:r>
              <a:rPr lang="en-US" sz="4000" b="1" dirty="0" err="1"/>
              <a:t>ki</a:t>
            </a:r>
            <a:r>
              <a:rPr lang="en-US" sz="4000" b="1" dirty="0"/>
              <a:t> </a:t>
            </a:r>
            <a:r>
              <a:rPr lang="en-US" sz="4000" b="1" dirty="0" err="1"/>
              <a:t>potrebujejo</a:t>
            </a:r>
            <a:r>
              <a:rPr lang="en-US" sz="4000" b="1" dirty="0"/>
              <a:t> </a:t>
            </a:r>
            <a:r>
              <a:rPr lang="en-US" sz="4000" b="1" dirty="0" err="1"/>
              <a:t>demonstracijo</a:t>
            </a:r>
            <a:endParaRPr 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54C9E-65D7-44A9-AE9F-F41ABDDEE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987" y="2583676"/>
            <a:ext cx="1800000" cy="5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22CF94-245A-4710-82E0-BC515CBEA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986" y="3543314"/>
            <a:ext cx="3421645" cy="256979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2CC785C-0949-427F-B46B-C87E8650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49" y="3429000"/>
            <a:ext cx="2741558" cy="19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8E0CDF2-E4DE-4A91-B038-41AB7345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446" y="3440618"/>
            <a:ext cx="1800000" cy="143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4CDE0B-94FB-47B2-A651-001EB8301A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46" y="5033975"/>
            <a:ext cx="1800000" cy="12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53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0A77D5-1B23-4061-9A19-EEA20D222105}"/>
              </a:ext>
            </a:extLst>
          </p:cNvPr>
          <p:cNvSpPr txBox="1">
            <a:spLocks/>
          </p:cNvSpPr>
          <p:nvPr/>
        </p:nvSpPr>
        <p:spPr>
          <a:xfrm>
            <a:off x="2066041" y="2869378"/>
            <a:ext cx="8229600" cy="18115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/>
              <a:t>Infrastrukturni</a:t>
            </a:r>
            <a:r>
              <a:rPr lang="en-US" sz="5400" b="1" dirty="0"/>
              <a:t> c</a:t>
            </a:r>
            <a:r>
              <a:rPr lang="pl-PL" sz="5400" b="1" dirty="0"/>
              <a:t>ent</a:t>
            </a:r>
            <a:r>
              <a:rPr lang="en-US" sz="5400" b="1" dirty="0" err="1"/>
              <a:t>er</a:t>
            </a:r>
            <a:r>
              <a:rPr lang="pl-PL" sz="5400" b="1" dirty="0"/>
              <a:t> za razvoj, demonstracije in usposabljanje za brezogljične tehnologije (Center DUBT)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933351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3988D6-F545-42D0-B1B2-8DE380295B27}"/>
              </a:ext>
            </a:extLst>
          </p:cNvPr>
          <p:cNvSpPr txBox="1"/>
          <p:nvPr/>
        </p:nvSpPr>
        <p:spPr>
          <a:xfrm>
            <a:off x="1168451" y="1924722"/>
            <a:ext cx="864096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CO</a:t>
            </a:r>
            <a:r>
              <a:rPr lang="en-GB" sz="2000" b="1" dirty="0"/>
              <a:t>/</a:t>
            </a:r>
            <a:r>
              <a:rPr lang="en-GB" sz="2000" b="1" dirty="0" err="1">
                <a:solidFill>
                  <a:srgbClr val="0070C0"/>
                </a:solidFill>
              </a:rPr>
              <a:t>Metanol</a:t>
            </a:r>
            <a:r>
              <a:rPr lang="en-GB" sz="2000" b="1" dirty="0"/>
              <a:t>/</a:t>
            </a:r>
            <a:r>
              <a:rPr lang="en-GB" sz="2000" b="1" dirty="0" err="1">
                <a:solidFill>
                  <a:srgbClr val="0070C0"/>
                </a:solidFill>
              </a:rPr>
              <a:t>Etanol</a:t>
            </a:r>
            <a:r>
              <a:rPr lang="en-GB" sz="2000" b="1" dirty="0"/>
              <a:t> </a:t>
            </a:r>
            <a:r>
              <a:rPr lang="en-GB" sz="2000" b="1" dirty="0" err="1"/>
              <a:t>pretvorba</a:t>
            </a:r>
            <a:r>
              <a:rPr lang="en-GB" sz="2000" b="1" dirty="0"/>
              <a:t> v VODIK</a:t>
            </a:r>
          </a:p>
          <a:p>
            <a:r>
              <a:rPr lang="en-GB" dirty="0"/>
              <a:t>• • </a:t>
            </a:r>
            <a:r>
              <a:rPr lang="en-GB" dirty="0" err="1"/>
              <a:t>veliko</a:t>
            </a:r>
            <a:r>
              <a:rPr lang="en-GB" dirty="0"/>
              <a:t> </a:t>
            </a:r>
            <a:r>
              <a:rPr lang="en-GB" dirty="0" err="1"/>
              <a:t>energije</a:t>
            </a:r>
            <a:r>
              <a:rPr lang="en-GB" dirty="0"/>
              <a:t>   CO + H</a:t>
            </a:r>
            <a:r>
              <a:rPr lang="en-GB" baseline="-25000" dirty="0"/>
              <a:t>2</a:t>
            </a:r>
            <a:r>
              <a:rPr lang="en-GB" dirty="0"/>
              <a:t>O ⇌ CO</a:t>
            </a:r>
            <a:r>
              <a:rPr lang="en-GB" baseline="-25000" dirty="0"/>
              <a:t>2</a:t>
            </a:r>
            <a:r>
              <a:rPr lang="en-GB" dirty="0"/>
              <a:t> + </a:t>
            </a:r>
            <a:r>
              <a:rPr lang="en-GB" dirty="0">
                <a:solidFill>
                  <a:srgbClr val="0070C0"/>
                </a:solidFill>
              </a:rPr>
              <a:t>H</a:t>
            </a:r>
            <a:r>
              <a:rPr lang="en-GB" baseline="-25000" dirty="0">
                <a:solidFill>
                  <a:srgbClr val="0070C0"/>
                </a:solidFill>
              </a:rPr>
              <a:t>2</a:t>
            </a:r>
          </a:p>
          <a:p>
            <a:r>
              <a:rPr lang="en-GB" dirty="0"/>
              <a:t>• </a:t>
            </a:r>
            <a:r>
              <a:rPr lang="en-GB" dirty="0" err="1"/>
              <a:t>Metanol</a:t>
            </a:r>
            <a:r>
              <a:rPr lang="en-GB" dirty="0"/>
              <a:t> -&gt; </a:t>
            </a:r>
            <a:r>
              <a:rPr lang="en-GB" dirty="0">
                <a:solidFill>
                  <a:srgbClr val="0070C0"/>
                </a:solidFill>
              </a:rPr>
              <a:t>H</a:t>
            </a:r>
            <a:r>
              <a:rPr lang="en-GB" baseline="-25000" dirty="0">
                <a:solidFill>
                  <a:srgbClr val="0070C0"/>
                </a:solidFill>
              </a:rPr>
              <a:t>2</a:t>
            </a:r>
            <a:r>
              <a:rPr lang="en-GB" dirty="0">
                <a:solidFill>
                  <a:srgbClr val="0070C0"/>
                </a:solidFill>
              </a:rPr>
              <a:t> v </a:t>
            </a:r>
            <a:r>
              <a:rPr lang="en-GB" dirty="0" err="1">
                <a:solidFill>
                  <a:srgbClr val="0070C0"/>
                </a:solidFill>
              </a:rPr>
              <a:t>tekočem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stanju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en-GB" dirty="0"/>
              <a:t>• </a:t>
            </a:r>
            <a:r>
              <a:rPr lang="en-GB" dirty="0" err="1"/>
              <a:t>Etanol</a:t>
            </a:r>
            <a:r>
              <a:rPr lang="en-GB" dirty="0"/>
              <a:t> se </a:t>
            </a:r>
            <a:r>
              <a:rPr lang="en-GB" dirty="0" err="1"/>
              <a:t>proizvaja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>
                <a:solidFill>
                  <a:srgbClr val="0070C0"/>
                </a:solidFill>
              </a:rPr>
              <a:t>biomase</a:t>
            </a:r>
            <a:endParaRPr lang="sl-SI" dirty="0">
              <a:solidFill>
                <a:srgbClr val="0070C0"/>
              </a:solidFill>
            </a:endParaRPr>
          </a:p>
          <a:p>
            <a:endParaRPr lang="sl-SI" dirty="0">
              <a:solidFill>
                <a:srgbClr val="0070C0"/>
              </a:solidFill>
            </a:endParaRPr>
          </a:p>
          <a:p>
            <a:endParaRPr lang="sl-SI" dirty="0">
              <a:solidFill>
                <a:srgbClr val="0070C0"/>
              </a:solidFill>
            </a:endParaRPr>
          </a:p>
          <a:p>
            <a:endParaRPr lang="sl-SI" dirty="0">
              <a:solidFill>
                <a:srgbClr val="0070C0"/>
              </a:solidFill>
            </a:endParaRPr>
          </a:p>
          <a:p>
            <a:endParaRPr lang="sl-SI" dirty="0">
              <a:solidFill>
                <a:srgbClr val="0070C0"/>
              </a:solidFill>
            </a:endParaRPr>
          </a:p>
          <a:p>
            <a:endParaRPr lang="sl-SI" dirty="0">
              <a:solidFill>
                <a:srgbClr val="0070C0"/>
              </a:solidFill>
            </a:endParaRPr>
          </a:p>
          <a:p>
            <a:endParaRPr lang="sl-SI" dirty="0">
              <a:solidFill>
                <a:srgbClr val="0070C0"/>
              </a:solidFill>
            </a:endParaRPr>
          </a:p>
          <a:p>
            <a:endParaRPr lang="sl-SI" dirty="0">
              <a:solidFill>
                <a:srgbClr val="0070C0"/>
              </a:solidFill>
            </a:endParaRPr>
          </a:p>
          <a:p>
            <a:endParaRPr lang="sl-SI" dirty="0">
              <a:solidFill>
                <a:srgbClr val="0070C0"/>
              </a:solidFill>
            </a:endParaRPr>
          </a:p>
          <a:p>
            <a:endParaRPr lang="sl-SI" dirty="0">
              <a:solidFill>
                <a:srgbClr val="0070C0"/>
              </a:solidFill>
            </a:endParaRPr>
          </a:p>
          <a:p>
            <a:endParaRPr lang="sl-SI" dirty="0">
              <a:solidFill>
                <a:srgbClr val="0070C0"/>
              </a:solidFill>
            </a:endParaRPr>
          </a:p>
          <a:p>
            <a:pPr algn="r"/>
            <a:endParaRPr lang="sl-SI" dirty="0">
              <a:solidFill>
                <a:srgbClr val="0070C0"/>
              </a:solidFill>
            </a:endParaRPr>
          </a:p>
          <a:p>
            <a:r>
              <a:rPr lang="sl-SI" sz="1200" dirty="0">
                <a:solidFill>
                  <a:srgbClr val="0070C0"/>
                </a:solidFill>
              </a:rPr>
              <a:t>							    </a:t>
            </a:r>
            <a:r>
              <a:rPr lang="sl-SI" sz="1200" dirty="0"/>
              <a:t> (NASA)</a:t>
            </a:r>
            <a:endParaRPr lang="en-GB" sz="1200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2709839D-55F7-B5D9-682A-5FA9C16B1176}"/>
              </a:ext>
            </a:extLst>
          </p:cNvPr>
          <p:cNvSpPr/>
          <p:nvPr/>
        </p:nvSpPr>
        <p:spPr>
          <a:xfrm>
            <a:off x="0" y="1328576"/>
            <a:ext cx="12192000" cy="400110"/>
          </a:xfrm>
          <a:prstGeom prst="rect">
            <a:avLst/>
          </a:prstGeom>
          <a:solidFill>
            <a:srgbClr val="BCE1A3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 TEHNOLOGIJA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059637-1AE5-6730-F00B-97B2493F6818}"/>
              </a:ext>
            </a:extLst>
          </p:cNvPr>
          <p:cNvSpPr txBox="1">
            <a:spLocks/>
          </p:cNvSpPr>
          <p:nvPr/>
        </p:nvSpPr>
        <p:spPr>
          <a:xfrm>
            <a:off x="1981200" y="163130"/>
            <a:ext cx="8229600" cy="72494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dirty="0" err="1"/>
              <a:t>Ključni</a:t>
            </a:r>
            <a:r>
              <a:rPr lang="en-US" sz="4000" b="1" dirty="0"/>
              <a:t> </a:t>
            </a:r>
            <a:r>
              <a:rPr lang="en-US" sz="4000" b="1" dirty="0" err="1"/>
              <a:t>elementi</a:t>
            </a:r>
            <a:r>
              <a:rPr lang="en-US" sz="4000" b="1" dirty="0"/>
              <a:t>, </a:t>
            </a:r>
            <a:r>
              <a:rPr lang="en-US" sz="4000" b="1" dirty="0" err="1"/>
              <a:t>ki</a:t>
            </a:r>
            <a:r>
              <a:rPr lang="en-US" sz="4000" b="1" dirty="0"/>
              <a:t> </a:t>
            </a:r>
            <a:r>
              <a:rPr lang="en-US" sz="4000" b="1" dirty="0" err="1"/>
              <a:t>potrebujejo</a:t>
            </a:r>
            <a:r>
              <a:rPr lang="en-US" sz="4000" b="1" dirty="0"/>
              <a:t> </a:t>
            </a:r>
            <a:r>
              <a:rPr lang="en-US" sz="4000" b="1" dirty="0" err="1"/>
              <a:t>demonstracijo</a:t>
            </a:r>
            <a:endParaRPr lang="en-US" sz="4000" b="1" dirty="0"/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8B5E3FCC-9843-B3C5-832B-DA9D3A9A9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31" y="4117853"/>
            <a:ext cx="3240000" cy="2004000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FD045861-2312-638D-9F93-4F7ABE436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631" y="3234359"/>
            <a:ext cx="1800000" cy="743478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35B8D278-70FA-3034-AAB5-22D67CB3CB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68" y="3977837"/>
            <a:ext cx="2230063" cy="214401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C8E73FB-85AD-88A1-780D-067A5053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31" y="1884752"/>
            <a:ext cx="3240000" cy="10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D3C47C76-AB04-487E-DEBD-D9F9298DAC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81" y="3423170"/>
            <a:ext cx="1800000" cy="269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24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E829A7-3801-4D88-A7F3-9E6A2714A1BE}"/>
              </a:ext>
            </a:extLst>
          </p:cNvPr>
          <p:cNvSpPr txBox="1"/>
          <p:nvPr/>
        </p:nvSpPr>
        <p:spPr>
          <a:xfrm>
            <a:off x="687384" y="2033434"/>
            <a:ext cx="86409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err="1">
                <a:solidFill>
                  <a:srgbClr val="0070C0"/>
                </a:solidFill>
              </a:rPr>
              <a:t>Amoniak</a:t>
            </a:r>
            <a:r>
              <a:rPr lang="en-GB" sz="2000" b="1" dirty="0"/>
              <a:t> </a:t>
            </a:r>
            <a:r>
              <a:rPr lang="sl-SI" sz="2000" b="1" dirty="0"/>
              <a:t>za shranjevanje</a:t>
            </a:r>
            <a:r>
              <a:rPr lang="en-GB" sz="2000" b="1" dirty="0"/>
              <a:t>/</a:t>
            </a:r>
            <a:r>
              <a:rPr lang="sl-SI" sz="2000" b="1" dirty="0"/>
              <a:t>pretvorbo v vodik</a:t>
            </a:r>
            <a:endParaRPr lang="en-GB" sz="2000" b="1" dirty="0"/>
          </a:p>
          <a:p>
            <a:r>
              <a:rPr lang="en-GB" dirty="0"/>
              <a:t>• NH</a:t>
            </a:r>
            <a:r>
              <a:rPr lang="en-GB" baseline="-25000" dirty="0"/>
              <a:t>3</a:t>
            </a:r>
            <a:r>
              <a:rPr lang="en-GB" dirty="0"/>
              <a:t> </a:t>
            </a:r>
            <a:r>
              <a:rPr lang="sl-SI" dirty="0"/>
              <a:t>je dobro topen v vodi = dobre lastnosti za </a:t>
            </a:r>
            <a:r>
              <a:rPr lang="en-GB" dirty="0">
                <a:solidFill>
                  <a:srgbClr val="0070C0"/>
                </a:solidFill>
              </a:rPr>
              <a:t>s</a:t>
            </a:r>
            <a:r>
              <a:rPr lang="sl-SI" dirty="0">
                <a:solidFill>
                  <a:srgbClr val="0070C0"/>
                </a:solidFill>
              </a:rPr>
              <a:t>shranjevanje</a:t>
            </a:r>
            <a:endParaRPr lang="en-GB" baseline="-25000" dirty="0">
              <a:solidFill>
                <a:srgbClr val="0070C0"/>
              </a:solidFill>
            </a:endParaRPr>
          </a:p>
          <a:p>
            <a:r>
              <a:rPr lang="en-GB" dirty="0"/>
              <a:t>•</a:t>
            </a:r>
            <a:r>
              <a:rPr lang="sl-SI" dirty="0"/>
              <a:t> sestavina v </a:t>
            </a:r>
            <a:r>
              <a:rPr lang="sl-SI" dirty="0">
                <a:solidFill>
                  <a:srgbClr val="0070C0"/>
                </a:solidFill>
              </a:rPr>
              <a:t>gnojilih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en-GB" dirty="0"/>
              <a:t>• </a:t>
            </a:r>
            <a:r>
              <a:rPr lang="sl-SI" dirty="0"/>
              <a:t>reagira z ureo</a:t>
            </a:r>
            <a:r>
              <a:rPr lang="en-GB" dirty="0"/>
              <a:t>, </a:t>
            </a:r>
            <a:r>
              <a:rPr lang="sl-SI" dirty="0"/>
              <a:t>razogljičenje s </a:t>
            </a:r>
            <a:r>
              <a:rPr lang="en-GB" dirty="0"/>
              <a:t>CCU: 2NH</a:t>
            </a:r>
            <a:r>
              <a:rPr lang="en-GB" baseline="-25000" dirty="0"/>
              <a:t>3</a:t>
            </a:r>
            <a:r>
              <a:rPr lang="en-GB" dirty="0"/>
              <a:t> + </a:t>
            </a:r>
            <a:r>
              <a:rPr lang="en-GB" dirty="0">
                <a:solidFill>
                  <a:srgbClr val="0070C0"/>
                </a:solidFill>
              </a:rPr>
              <a:t>CO</a:t>
            </a:r>
            <a:r>
              <a:rPr lang="en-GB" baseline="-25000" dirty="0">
                <a:solidFill>
                  <a:srgbClr val="0070C0"/>
                </a:solidFill>
              </a:rPr>
              <a:t>2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/>
              <a:t>⇌ (NH</a:t>
            </a:r>
            <a:r>
              <a:rPr lang="en-GB" baseline="-25000" dirty="0"/>
              <a:t>2</a:t>
            </a:r>
            <a:r>
              <a:rPr lang="en-GB" dirty="0"/>
              <a:t>)</a:t>
            </a:r>
            <a:r>
              <a:rPr lang="en-GB" baseline="-25000" dirty="0"/>
              <a:t>2</a:t>
            </a:r>
            <a:r>
              <a:rPr lang="en-GB" dirty="0"/>
              <a:t>CO + H</a:t>
            </a:r>
            <a:r>
              <a:rPr lang="en-GB" baseline="-25000" dirty="0"/>
              <a:t>2</a:t>
            </a:r>
            <a:r>
              <a:rPr lang="en-GB" dirty="0"/>
              <a:t>O</a:t>
            </a:r>
          </a:p>
          <a:p>
            <a:r>
              <a:rPr lang="en-GB" dirty="0"/>
              <a:t>• NH</a:t>
            </a:r>
            <a:r>
              <a:rPr lang="en-GB" baseline="-25000" dirty="0"/>
              <a:t>3</a:t>
            </a:r>
            <a:r>
              <a:rPr lang="en-GB" dirty="0"/>
              <a:t> </a:t>
            </a:r>
            <a:r>
              <a:rPr lang="sl-SI" dirty="0"/>
              <a:t>povzroča </a:t>
            </a:r>
            <a:r>
              <a:rPr lang="sl-SI" dirty="0">
                <a:solidFill>
                  <a:srgbClr val="0070C0"/>
                </a:solidFill>
              </a:rPr>
              <a:t>obsežno porabo energije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/>
              <a:t>(3%)</a:t>
            </a:r>
          </a:p>
          <a:p>
            <a:r>
              <a:rPr lang="en-GB" dirty="0"/>
              <a:t>• H</a:t>
            </a:r>
            <a:r>
              <a:rPr lang="en-GB" baseline="-25000" dirty="0"/>
              <a:t>2</a:t>
            </a:r>
            <a:r>
              <a:rPr lang="en-GB" dirty="0"/>
              <a:t> </a:t>
            </a:r>
            <a:r>
              <a:rPr lang="sl-SI" dirty="0"/>
              <a:t>se sprošča pri </a:t>
            </a:r>
            <a:r>
              <a:rPr lang="sl-SI" dirty="0">
                <a:solidFill>
                  <a:srgbClr val="0070C0"/>
                </a:solidFill>
              </a:rPr>
              <a:t>zelo blagih pogojih</a:t>
            </a:r>
          </a:p>
          <a:p>
            <a:endParaRPr lang="sl-SI" dirty="0">
              <a:solidFill>
                <a:srgbClr val="0070C0"/>
              </a:solidFill>
            </a:endParaRPr>
          </a:p>
          <a:p>
            <a:endParaRPr lang="en-GB" dirty="0">
              <a:solidFill>
                <a:srgbClr val="0070C0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r"/>
            <a:endParaRPr lang="sl-SI" dirty="0"/>
          </a:p>
          <a:p>
            <a:endParaRPr lang="sl-SI" sz="1400" dirty="0"/>
          </a:p>
          <a:p>
            <a:r>
              <a:rPr lang="sl-SI" sz="1200" dirty="0"/>
              <a:t>						                     </a:t>
            </a:r>
            <a:r>
              <a:rPr lang="en-GB" sz="1200" dirty="0"/>
              <a:t>(</a:t>
            </a:r>
            <a:r>
              <a:rPr lang="sl-SI" sz="1200" dirty="0"/>
              <a:t>ammoniaindustry.com</a:t>
            </a:r>
            <a:r>
              <a:rPr lang="en-GB" sz="1200" dirty="0"/>
              <a:t>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2EE461-A9BE-4182-B700-47EA75EFA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478" y="3203775"/>
            <a:ext cx="4091153" cy="2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147E9C-FC86-48ED-A733-95715E199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631" y="1821890"/>
            <a:ext cx="1800000" cy="18000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6F188-CDE5-4508-AC6B-6EB0A934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4" y="4028094"/>
            <a:ext cx="3102928" cy="204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764ED63-5288-4E54-B4A9-146F7A376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47" y="3750769"/>
            <a:ext cx="2047725" cy="120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64187B7-EB33-468E-8A1A-2F38CDA38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417" y="5104263"/>
            <a:ext cx="2409955" cy="96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048E8D2-76D3-6848-4E2D-131EBEB3133A}"/>
              </a:ext>
            </a:extLst>
          </p:cNvPr>
          <p:cNvSpPr/>
          <p:nvPr/>
        </p:nvSpPr>
        <p:spPr>
          <a:xfrm>
            <a:off x="0" y="1328576"/>
            <a:ext cx="12192000" cy="400110"/>
          </a:xfrm>
          <a:prstGeom prst="rect">
            <a:avLst/>
          </a:prstGeom>
          <a:solidFill>
            <a:srgbClr val="BCE1A3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 TEHNOLOGIJA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17A330-952D-DC8B-4CC4-AC8E43DB9516}"/>
              </a:ext>
            </a:extLst>
          </p:cNvPr>
          <p:cNvSpPr txBox="1">
            <a:spLocks/>
          </p:cNvSpPr>
          <p:nvPr/>
        </p:nvSpPr>
        <p:spPr>
          <a:xfrm>
            <a:off x="2070656" y="194561"/>
            <a:ext cx="8229600" cy="72494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dirty="0" err="1"/>
              <a:t>Ključni</a:t>
            </a:r>
            <a:r>
              <a:rPr lang="en-US" sz="4000" b="1" dirty="0"/>
              <a:t> </a:t>
            </a:r>
            <a:r>
              <a:rPr lang="en-US" sz="4000" b="1" dirty="0" err="1"/>
              <a:t>elementi</a:t>
            </a:r>
            <a:r>
              <a:rPr lang="en-US" sz="4000" b="1" dirty="0"/>
              <a:t>, </a:t>
            </a:r>
            <a:r>
              <a:rPr lang="en-US" sz="4000" b="1" dirty="0" err="1"/>
              <a:t>ki</a:t>
            </a:r>
            <a:r>
              <a:rPr lang="en-US" sz="4000" b="1" dirty="0"/>
              <a:t> </a:t>
            </a:r>
            <a:r>
              <a:rPr lang="en-US" sz="4000" b="1" dirty="0" err="1"/>
              <a:t>potrebujejo</a:t>
            </a:r>
            <a:r>
              <a:rPr lang="en-US" sz="4000" b="1" dirty="0"/>
              <a:t> </a:t>
            </a:r>
            <a:r>
              <a:rPr lang="en-US" sz="4000" b="1" dirty="0" err="1"/>
              <a:t>demonstracijo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74516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3B7189-8241-401F-99C9-DD8657CED1A8}"/>
              </a:ext>
            </a:extLst>
          </p:cNvPr>
          <p:cNvSpPr txBox="1"/>
          <p:nvPr/>
        </p:nvSpPr>
        <p:spPr>
          <a:xfrm>
            <a:off x="7003287" y="1808329"/>
            <a:ext cx="28418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Usklajen</a:t>
            </a:r>
            <a:r>
              <a:rPr lang="en-US" sz="2000" b="1" dirty="0"/>
              <a:t> </a:t>
            </a:r>
            <a:r>
              <a:rPr lang="en-US" sz="2000" b="1" dirty="0" err="1"/>
              <a:t>inženirski</a:t>
            </a:r>
            <a:r>
              <a:rPr lang="en-US" sz="2000" b="1" dirty="0"/>
              <a:t> </a:t>
            </a:r>
            <a:r>
              <a:rPr lang="en-US" sz="2000" b="1" dirty="0" err="1"/>
              <a:t>razvoj</a:t>
            </a:r>
            <a:endParaRPr lang="sl-SI" sz="2000" b="1" dirty="0"/>
          </a:p>
          <a:p>
            <a:endParaRPr lang="en-US" sz="2000" b="1" dirty="0"/>
          </a:p>
          <a:p>
            <a:pPr marL="177800" indent="-177800"/>
            <a:r>
              <a:rPr lang="en-US" sz="2000" dirty="0"/>
              <a:t>• </a:t>
            </a:r>
            <a:r>
              <a:rPr lang="en-US" sz="2000" dirty="0" err="1"/>
              <a:t>Kataliza</a:t>
            </a:r>
            <a:r>
              <a:rPr lang="en-US" sz="2000" dirty="0"/>
              <a:t>, </a:t>
            </a:r>
            <a:r>
              <a:rPr lang="en-US" sz="2000" dirty="0" err="1"/>
              <a:t>reakcije</a:t>
            </a:r>
            <a:r>
              <a:rPr lang="en-US" sz="2000" dirty="0"/>
              <a:t> in </a:t>
            </a:r>
            <a:r>
              <a:rPr lang="en-US" sz="2000" dirty="0" err="1"/>
              <a:t>procesi</a:t>
            </a:r>
            <a:endParaRPr lang="sl-SI" sz="2000" dirty="0"/>
          </a:p>
          <a:p>
            <a:pPr marL="177800" indent="-177800"/>
            <a:r>
              <a:rPr lang="en-US" sz="2000" dirty="0"/>
              <a:t>• </a:t>
            </a:r>
            <a:r>
              <a:rPr lang="sl-SI" sz="2000" dirty="0"/>
              <a:t>L</a:t>
            </a:r>
            <a:r>
              <a:rPr lang="en-US" sz="2000" dirty="0" err="1"/>
              <a:t>astno</a:t>
            </a:r>
            <a:r>
              <a:rPr lang="en-US" sz="2000" dirty="0"/>
              <a:t> </a:t>
            </a:r>
            <a:r>
              <a:rPr lang="en-US" sz="2000" dirty="0" err="1"/>
              <a:t>načrtovanje</a:t>
            </a:r>
            <a:r>
              <a:rPr lang="en-US" sz="2000" dirty="0"/>
              <a:t> </a:t>
            </a:r>
            <a:r>
              <a:rPr lang="en-US" sz="2000" dirty="0" err="1"/>
              <a:t>opreme</a:t>
            </a:r>
            <a:endParaRPr lang="sl-SI" sz="2000" dirty="0"/>
          </a:p>
          <a:p>
            <a:pPr marL="177800" indent="-177800"/>
            <a:r>
              <a:rPr lang="en-US" sz="2000" dirty="0"/>
              <a:t>• </a:t>
            </a:r>
            <a:r>
              <a:rPr lang="en-US" sz="2000" dirty="0" err="1"/>
              <a:t>Optimizacija</a:t>
            </a:r>
            <a:r>
              <a:rPr lang="en-US" sz="2000" dirty="0"/>
              <a:t>, </a:t>
            </a:r>
            <a:r>
              <a:rPr lang="en-US" sz="2000" dirty="0" err="1"/>
              <a:t>intenzifikacija</a:t>
            </a:r>
            <a:r>
              <a:rPr lang="sl-SI" sz="2000" dirty="0"/>
              <a:t> i</a:t>
            </a:r>
            <a:r>
              <a:rPr lang="en-US" sz="2000" dirty="0"/>
              <a:t>n </a:t>
            </a:r>
            <a:r>
              <a:rPr lang="en-US" sz="2000" dirty="0" err="1"/>
              <a:t>razširitev</a:t>
            </a:r>
            <a:endParaRPr lang="sl-SI" sz="2000" dirty="0"/>
          </a:p>
          <a:p>
            <a:pPr marL="177800" indent="-177800"/>
            <a:r>
              <a:rPr lang="en-US" sz="2000" dirty="0"/>
              <a:t>• </a:t>
            </a:r>
            <a:r>
              <a:rPr lang="en-US" sz="2000" dirty="0" err="1"/>
              <a:t>Sodelovanje</a:t>
            </a:r>
            <a:r>
              <a:rPr lang="en-US" sz="2000" dirty="0"/>
              <a:t> z</a:t>
            </a:r>
            <a:r>
              <a:rPr lang="sl-SI" sz="2000" dirty="0"/>
              <a:t> </a:t>
            </a:r>
            <a:r>
              <a:rPr lang="en-US" sz="2000" dirty="0" err="1"/>
              <a:t>raziskovalnimi</a:t>
            </a:r>
            <a:r>
              <a:rPr lang="en-US" sz="2000" dirty="0"/>
              <a:t> in </a:t>
            </a:r>
            <a:r>
              <a:rPr lang="en-US" sz="2000" dirty="0" err="1"/>
              <a:t>razvojnimi</a:t>
            </a:r>
            <a:r>
              <a:rPr lang="en-US" sz="2000" dirty="0"/>
              <a:t> </a:t>
            </a:r>
            <a:r>
              <a:rPr lang="en-US" sz="2000" dirty="0" err="1"/>
              <a:t>institucijami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42022-9B48-4DF3-B0D0-05541F175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14" y="1808329"/>
            <a:ext cx="4830406" cy="200016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81AF8EB-E0E9-49F5-BF2C-376D4E1AC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14" y="3978321"/>
            <a:ext cx="2331121" cy="208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9FE75AE-282D-423C-9D65-6DC7FF4F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488" y="4246248"/>
            <a:ext cx="901426" cy="73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1EE22A-E9E8-4C42-BA4C-4D3695EE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24" y="4122115"/>
            <a:ext cx="901426" cy="98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71CA63-A7D7-4009-B13B-E24210072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488" y="5107063"/>
            <a:ext cx="901426" cy="91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4C94EA-7B30-45F2-8330-820DF4D2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55" y="4162544"/>
            <a:ext cx="901427" cy="90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92E56-12F2-4820-89A2-E9AC92A48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24" y="5313266"/>
            <a:ext cx="901426" cy="50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 descr="Image result for vtt finland">
            <a:hlinkClick r:id="rId9"/>
            <a:extLst>
              <a:ext uri="{FF2B5EF4-FFF2-40B4-BE49-F238E27FC236}">
                <a16:creationId xmlns:a16="http://schemas.microsoft.com/office/drawing/2014/main" id="{304001BF-9F00-4FC8-A92E-79A010F21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169" y="502679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D170692D-0FAB-3C22-077F-0A8022375F16}"/>
              </a:ext>
            </a:extLst>
          </p:cNvPr>
          <p:cNvSpPr/>
          <p:nvPr/>
        </p:nvSpPr>
        <p:spPr>
          <a:xfrm>
            <a:off x="0" y="1328576"/>
            <a:ext cx="12192000" cy="400110"/>
          </a:xfrm>
          <a:prstGeom prst="rect">
            <a:avLst/>
          </a:prstGeom>
          <a:solidFill>
            <a:srgbClr val="9FB4DA"/>
          </a:solidFill>
        </p:spPr>
        <p:txBody>
          <a:bodyPr wrap="square">
            <a:spAutoFit/>
          </a:bodyPr>
          <a:lstStyle/>
          <a:p>
            <a:pPr lvl="0" algn="ctr"/>
            <a:r>
              <a:rPr lang="sl-SI" sz="2000" dirty="0"/>
              <a:t>CO</a:t>
            </a:r>
            <a:r>
              <a:rPr lang="en-US" sz="2000" baseline="-25000" dirty="0"/>
              <a:t>2</a:t>
            </a:r>
            <a:r>
              <a:rPr lang="en-US" sz="2000" dirty="0"/>
              <a:t> TEHNOLOGIJA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3DD7231-58D7-4F4E-04F3-ED85576CA892}"/>
              </a:ext>
            </a:extLst>
          </p:cNvPr>
          <p:cNvSpPr txBox="1">
            <a:spLocks/>
          </p:cNvSpPr>
          <p:nvPr/>
        </p:nvSpPr>
        <p:spPr>
          <a:xfrm>
            <a:off x="2080083" y="384759"/>
            <a:ext cx="8229600" cy="72494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sz="4000" b="1" dirty="0"/>
              <a:t>Napredne inovacije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44971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0183E4-A7F3-46C1-8689-B09203095AFE}"/>
              </a:ext>
            </a:extLst>
          </p:cNvPr>
          <p:cNvSpPr txBox="1"/>
          <p:nvPr/>
        </p:nvSpPr>
        <p:spPr>
          <a:xfrm>
            <a:off x="307074" y="1735013"/>
            <a:ext cx="119417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Open Innovation Test Beds </a:t>
            </a:r>
            <a:r>
              <a:rPr lang="en-US" sz="2000" b="1" dirty="0" err="1"/>
              <a:t>pristop</a:t>
            </a:r>
            <a:endParaRPr lang="en-US" sz="2000" b="1" dirty="0"/>
          </a:p>
          <a:p>
            <a:r>
              <a:rPr lang="en-US" dirty="0"/>
              <a:t>• </a:t>
            </a:r>
            <a:r>
              <a:rPr lang="en-US" dirty="0" err="1">
                <a:solidFill>
                  <a:srgbClr val="0070C0"/>
                </a:solidFill>
              </a:rPr>
              <a:t>Brez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bazičnih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raziskav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(TRL 1−4)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• TRL (5−8) </a:t>
            </a:r>
            <a:r>
              <a:rPr lang="en-US" dirty="0">
                <a:solidFill>
                  <a:srgbClr val="0070C0"/>
                </a:solidFill>
              </a:rPr>
              <a:t>piloting/demonstration</a:t>
            </a:r>
          </a:p>
          <a:p>
            <a:r>
              <a:rPr lang="en-US" dirty="0"/>
              <a:t>• </a:t>
            </a:r>
            <a:r>
              <a:rPr lang="en-US" dirty="0">
                <a:solidFill>
                  <a:srgbClr val="0070C0"/>
                </a:solidFill>
              </a:rPr>
              <a:t>Key Enabling Technologies (KET)</a:t>
            </a:r>
            <a:r>
              <a:rPr lang="en-US" dirty="0"/>
              <a:t>: nanotechnology, advanced materials &amp; advanced manufacturing technologies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• </a:t>
            </a:r>
            <a:r>
              <a:rPr lang="en-US" dirty="0">
                <a:solidFill>
                  <a:srgbClr val="0070C0"/>
                </a:solidFill>
              </a:rPr>
              <a:t>Public–Private Partnership (PPP) </a:t>
            </a:r>
            <a:r>
              <a:rPr lang="en-US" dirty="0"/>
              <a:t>open innovation approach</a:t>
            </a:r>
          </a:p>
          <a:p>
            <a:r>
              <a:rPr lang="en-US" dirty="0"/>
              <a:t>• </a:t>
            </a:r>
            <a:r>
              <a:rPr lang="en-US" dirty="0">
                <a:solidFill>
                  <a:srgbClr val="003300"/>
                </a:solidFill>
              </a:rPr>
              <a:t>Addressing </a:t>
            </a:r>
            <a:r>
              <a:rPr lang="en-US" dirty="0">
                <a:solidFill>
                  <a:srgbClr val="0070C0"/>
                </a:solidFill>
              </a:rPr>
              <a:t>R&amp;D Risk</a:t>
            </a:r>
            <a:r>
              <a:rPr lang="en-US" dirty="0"/>
              <a:t>: lagging behind EU</a:t>
            </a:r>
            <a:endParaRPr lang="sl-SI" dirty="0"/>
          </a:p>
          <a:p>
            <a:endParaRPr lang="sl-SI" dirty="0">
              <a:solidFill>
                <a:srgbClr val="003300"/>
              </a:solidFill>
            </a:endParaRPr>
          </a:p>
          <a:p>
            <a:r>
              <a:rPr lang="sl-SI" dirty="0">
                <a:solidFill>
                  <a:srgbClr val="0070C0"/>
                </a:solidFill>
              </a:rPr>
              <a:t>Power-to-gas</a:t>
            </a:r>
            <a:r>
              <a:rPr lang="sl-SI" dirty="0"/>
              <a:t> (CO</a:t>
            </a:r>
            <a:r>
              <a:rPr lang="sl-SI" baseline="-25000" dirty="0"/>
              <a:t>2</a:t>
            </a:r>
            <a:r>
              <a:rPr lang="sl-SI" dirty="0"/>
              <a:t>-&gt; CH</a:t>
            </a:r>
            <a:r>
              <a:rPr lang="sl-SI" baseline="-25000" dirty="0"/>
              <a:t>4</a:t>
            </a:r>
            <a:r>
              <a:rPr lang="sl-SI" dirty="0"/>
              <a:t>) </a:t>
            </a:r>
            <a:r>
              <a:rPr lang="sl-SI" dirty="0">
                <a:solidFill>
                  <a:srgbClr val="0070C0"/>
                </a:solidFill>
              </a:rPr>
              <a:t>Power-to-liquid</a:t>
            </a:r>
            <a:r>
              <a:rPr lang="sl-SI" dirty="0"/>
              <a:t> (CO</a:t>
            </a:r>
            <a:r>
              <a:rPr lang="sl-SI" baseline="-25000" dirty="0"/>
              <a:t>2</a:t>
            </a:r>
            <a:r>
              <a:rPr lang="sl-SI" dirty="0"/>
              <a:t>-&gt; </a:t>
            </a:r>
            <a:r>
              <a:rPr lang="sl-SI" dirty="0" err="1"/>
              <a:t>methanol</a:t>
            </a:r>
            <a:r>
              <a:rPr lang="sl-SI" dirty="0"/>
              <a:t>...) </a:t>
            </a:r>
            <a:r>
              <a:rPr lang="sl-SI" dirty="0" err="1">
                <a:solidFill>
                  <a:srgbClr val="0070C0"/>
                </a:solidFill>
              </a:rPr>
              <a:t>Power</a:t>
            </a:r>
            <a:r>
              <a:rPr lang="sl-SI" dirty="0">
                <a:solidFill>
                  <a:srgbClr val="0070C0"/>
                </a:solidFill>
              </a:rPr>
              <a:t>-to-</a:t>
            </a:r>
            <a:r>
              <a:rPr lang="sl-SI" dirty="0" err="1">
                <a:solidFill>
                  <a:srgbClr val="0070C0"/>
                </a:solidFill>
              </a:rPr>
              <a:t>polymers</a:t>
            </a:r>
            <a:r>
              <a:rPr lang="sl-SI" dirty="0">
                <a:solidFill>
                  <a:srgbClr val="0070C0"/>
                </a:solidFill>
              </a:rPr>
              <a:t> </a:t>
            </a:r>
            <a:r>
              <a:rPr lang="sl-SI" dirty="0"/>
              <a:t>(</a:t>
            </a:r>
            <a:r>
              <a:rPr lang="sl-SI" dirty="0" err="1"/>
              <a:t>from</a:t>
            </a:r>
            <a:r>
              <a:rPr lang="sl-SI" dirty="0"/>
              <a:t> </a:t>
            </a:r>
            <a:r>
              <a:rPr lang="sl-SI" dirty="0" err="1"/>
              <a:t>fermentation</a:t>
            </a:r>
            <a:r>
              <a:rPr lang="sl-SI" dirty="0"/>
              <a:t> CO</a:t>
            </a:r>
            <a:r>
              <a:rPr lang="sl-SI" baseline="-25000" dirty="0"/>
              <a:t>2</a:t>
            </a:r>
            <a:r>
              <a:rPr lang="sl-SI" dirty="0"/>
              <a:t> to </a:t>
            </a:r>
            <a:r>
              <a:rPr lang="sl-SI" dirty="0" err="1"/>
              <a:t>commercial</a:t>
            </a:r>
            <a:r>
              <a:rPr lang="sl-SI" dirty="0"/>
              <a:t> resin)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	                     </a:t>
            </a:r>
            <a:r>
              <a:rPr lang="sl-SI" sz="1200" dirty="0"/>
              <a:t>(A. </a:t>
            </a:r>
            <a:r>
              <a:rPr lang="sl-SI" sz="1200" dirty="0" err="1"/>
              <a:t>Meskauskas</a:t>
            </a:r>
            <a:r>
              <a:rPr lang="sl-SI" sz="1200" dirty="0"/>
              <a:t>)			         (NIC)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98D17-A7DB-40D0-93E6-6D05DD589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71" y="4133915"/>
            <a:ext cx="3099196" cy="2074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CAFC9C-D38B-4917-A7BA-BC238B3E63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4" y="4131531"/>
            <a:ext cx="3099197" cy="2076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013C50-06BC-4195-9F70-B90D157A0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519" y="4711205"/>
            <a:ext cx="632105" cy="611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10D73C-B01C-4CFB-95A5-6765243C6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024" y="4921657"/>
            <a:ext cx="1544397" cy="401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5A7BAF-AEB8-407A-9AB2-C9399E8AF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024" y="5485094"/>
            <a:ext cx="2490600" cy="40126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CA4698D-51F6-0EBB-9FBC-41112BA8792A}"/>
              </a:ext>
            </a:extLst>
          </p:cNvPr>
          <p:cNvSpPr/>
          <p:nvPr/>
        </p:nvSpPr>
        <p:spPr>
          <a:xfrm>
            <a:off x="0" y="1328576"/>
            <a:ext cx="12192000" cy="400110"/>
          </a:xfrm>
          <a:prstGeom prst="rect">
            <a:avLst/>
          </a:prstGeom>
          <a:solidFill>
            <a:srgbClr val="9FB4DA"/>
          </a:solidFill>
        </p:spPr>
        <p:txBody>
          <a:bodyPr wrap="square">
            <a:spAutoFit/>
          </a:bodyPr>
          <a:lstStyle/>
          <a:p>
            <a:pPr lvl="0" algn="ctr"/>
            <a:r>
              <a:rPr lang="sl-SI" sz="2000" dirty="0"/>
              <a:t>CO</a:t>
            </a:r>
            <a:r>
              <a:rPr lang="en-US" sz="2000" baseline="-25000" dirty="0"/>
              <a:t>2</a:t>
            </a:r>
            <a:r>
              <a:rPr lang="en-US" sz="2000" dirty="0"/>
              <a:t> TEHNOLOGIJA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4009B7-9D4F-C56A-FD6C-BF5085FD2BD1}"/>
              </a:ext>
            </a:extLst>
          </p:cNvPr>
          <p:cNvSpPr txBox="1">
            <a:spLocks/>
          </p:cNvSpPr>
          <p:nvPr/>
        </p:nvSpPr>
        <p:spPr>
          <a:xfrm>
            <a:off x="2014095" y="648000"/>
            <a:ext cx="8229600" cy="72494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err="1"/>
              <a:t>Ključni</a:t>
            </a:r>
            <a:r>
              <a:rPr lang="en-US" sz="3200" dirty="0"/>
              <a:t> </a:t>
            </a:r>
            <a:r>
              <a:rPr lang="en-US" sz="3200" dirty="0" err="1"/>
              <a:t>elementi</a:t>
            </a:r>
            <a:r>
              <a:rPr lang="en-US" sz="3200" dirty="0"/>
              <a:t>, </a:t>
            </a:r>
            <a:r>
              <a:rPr lang="en-US" sz="3200" dirty="0" err="1"/>
              <a:t>ki</a:t>
            </a:r>
            <a:r>
              <a:rPr lang="en-US" sz="3200" dirty="0"/>
              <a:t> </a:t>
            </a:r>
            <a:r>
              <a:rPr lang="en-US" sz="3200" dirty="0" err="1"/>
              <a:t>potrebujejo</a:t>
            </a:r>
            <a:r>
              <a:rPr lang="en-US" sz="3200" dirty="0"/>
              <a:t> </a:t>
            </a:r>
            <a:r>
              <a:rPr lang="en-US" sz="3200" dirty="0" err="1"/>
              <a:t>demonstracijo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58883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ABC6693-BFAB-473E-93A7-0122F6390D77}"/>
              </a:ext>
            </a:extLst>
          </p:cNvPr>
          <p:cNvSpPr/>
          <p:nvPr/>
        </p:nvSpPr>
        <p:spPr>
          <a:xfrm>
            <a:off x="3552091" y="4625426"/>
            <a:ext cx="859671" cy="298035"/>
          </a:xfrm>
          <a:prstGeom prst="roundRect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7AFFE-0A85-483D-8449-DD5CF32CE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55" y="2758628"/>
            <a:ext cx="2872437" cy="1436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465D78-C06D-4659-B854-B2DC98A75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439" y="4498758"/>
            <a:ext cx="2203153" cy="1506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79C2F7-B756-453D-BBF8-95D588B8E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4" y="3560210"/>
            <a:ext cx="6480000" cy="26129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9856AF-5D00-43C9-8124-8E8712523E04}"/>
              </a:ext>
            </a:extLst>
          </p:cNvPr>
          <p:cNvSpPr/>
          <p:nvPr/>
        </p:nvSpPr>
        <p:spPr>
          <a:xfrm>
            <a:off x="3519238" y="462542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3300"/>
                </a:solidFill>
              </a:rPr>
              <a:t>Buffer!	</a:t>
            </a:r>
            <a:endParaRPr lang="en-S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19D454-CCB0-46DC-B5B7-57ECC87A7EE4}"/>
              </a:ext>
            </a:extLst>
          </p:cNvPr>
          <p:cNvSpPr txBox="1"/>
          <p:nvPr/>
        </p:nvSpPr>
        <p:spPr>
          <a:xfrm>
            <a:off x="687384" y="1987769"/>
            <a:ext cx="1118520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 </a:t>
            </a:r>
            <a:r>
              <a:rPr lang="en-US" sz="2000" b="1" dirty="0">
                <a:solidFill>
                  <a:srgbClr val="0070C0"/>
                </a:solidFill>
              </a:rPr>
              <a:t>One size fits all </a:t>
            </a:r>
            <a:endParaRPr lang="en-US" sz="2000" b="1" dirty="0"/>
          </a:p>
          <a:p>
            <a:r>
              <a:rPr lang="en-US" dirty="0"/>
              <a:t>• </a:t>
            </a:r>
            <a:r>
              <a:rPr lang="en-US" dirty="0" err="1"/>
              <a:t>Tradicionalno</a:t>
            </a:r>
            <a:r>
              <a:rPr lang="en-US" dirty="0"/>
              <a:t> </a:t>
            </a:r>
            <a:r>
              <a:rPr lang="en-US" dirty="0" err="1"/>
              <a:t>delovanje</a:t>
            </a:r>
            <a:r>
              <a:rPr lang="en-US" dirty="0"/>
              <a:t> </a:t>
            </a:r>
            <a:r>
              <a:rPr lang="en-US" dirty="0" err="1"/>
              <a:t>enote</a:t>
            </a:r>
            <a:r>
              <a:rPr lang="en-US" dirty="0"/>
              <a:t> je </a:t>
            </a:r>
            <a:r>
              <a:rPr lang="en-US" dirty="0" err="1"/>
              <a:t>stabilno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Delovanje</a:t>
            </a:r>
            <a:r>
              <a:rPr lang="en-US" dirty="0"/>
              <a:t> </a:t>
            </a:r>
            <a:r>
              <a:rPr lang="en-US" dirty="0" err="1"/>
              <a:t>nastajajoče</a:t>
            </a:r>
            <a:r>
              <a:rPr lang="en-US" dirty="0"/>
              <a:t> </a:t>
            </a:r>
            <a:r>
              <a:rPr lang="en-US" dirty="0" err="1"/>
              <a:t>enote</a:t>
            </a:r>
            <a:r>
              <a:rPr lang="en-US" dirty="0"/>
              <a:t> je </a:t>
            </a:r>
            <a:r>
              <a:rPr lang="en-US" dirty="0" err="1"/>
              <a:t>manjše</a:t>
            </a:r>
            <a:r>
              <a:rPr lang="en-US" dirty="0"/>
              <a:t>, </a:t>
            </a:r>
            <a:r>
              <a:rPr lang="en-US" dirty="0" err="1"/>
              <a:t>dinamično</a:t>
            </a:r>
            <a:r>
              <a:rPr lang="en-US" dirty="0"/>
              <a:t>, </a:t>
            </a:r>
            <a:r>
              <a:rPr lang="en-US" dirty="0" err="1"/>
              <a:t>prilagodljivo</a:t>
            </a:r>
            <a:r>
              <a:rPr lang="en-US" dirty="0"/>
              <a:t> in </a:t>
            </a:r>
            <a:r>
              <a:rPr lang="en-US" dirty="0" err="1"/>
              <a:t>medpomnilniško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Tradicionalni</a:t>
            </a:r>
            <a:r>
              <a:rPr lang="en-US" dirty="0"/>
              <a:t> </a:t>
            </a:r>
            <a:r>
              <a:rPr lang="en-US" dirty="0" err="1"/>
              <a:t>surovinski</a:t>
            </a:r>
            <a:r>
              <a:rPr lang="en-US" dirty="0"/>
              <a:t> </a:t>
            </a:r>
            <a:r>
              <a:rPr lang="en-US" dirty="0" err="1"/>
              <a:t>viri</a:t>
            </a:r>
            <a:r>
              <a:rPr lang="en-US" dirty="0"/>
              <a:t> so </a:t>
            </a:r>
            <a:r>
              <a:rPr lang="en-US" dirty="0" err="1"/>
              <a:t>stalni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Nastajajoči</a:t>
            </a:r>
            <a:r>
              <a:rPr lang="en-US" dirty="0"/>
              <a:t> </a:t>
            </a:r>
            <a:r>
              <a:rPr lang="en-US" dirty="0" err="1"/>
              <a:t>surovinski</a:t>
            </a:r>
            <a:r>
              <a:rPr lang="en-US" dirty="0"/>
              <a:t> </a:t>
            </a:r>
            <a:r>
              <a:rPr lang="en-US" dirty="0" err="1"/>
              <a:t>viri</a:t>
            </a:r>
            <a:r>
              <a:rPr lang="en-US" dirty="0"/>
              <a:t> so </a:t>
            </a:r>
            <a:r>
              <a:rPr lang="en-US" dirty="0" err="1"/>
              <a:t>različni</a:t>
            </a:r>
            <a:r>
              <a:rPr lang="en-US" dirty="0"/>
              <a:t>, </a:t>
            </a:r>
            <a:r>
              <a:rPr lang="en-US" dirty="0" err="1"/>
              <a:t>razredčeni</a:t>
            </a:r>
            <a:r>
              <a:rPr lang="en-US" dirty="0"/>
              <a:t> in </a:t>
            </a:r>
            <a:r>
              <a:rPr lang="en-US" dirty="0" err="1"/>
              <a:t>vsebujejo</a:t>
            </a:r>
            <a:r>
              <a:rPr lang="en-US" dirty="0"/>
              <a:t> </a:t>
            </a:r>
            <a:r>
              <a:rPr lang="en-US" dirty="0" err="1"/>
              <a:t>nečistoče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Potreba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konfiguraciji</a:t>
            </a:r>
            <a:endParaRPr lang="en-US" dirty="0"/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sl-SI" dirty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  <a:p>
            <a:pPr algn="r"/>
            <a:r>
              <a:rPr lang="sl-SI" sz="1200" dirty="0">
                <a:solidFill>
                  <a:srgbClr val="003300"/>
                </a:solidFill>
              </a:rPr>
              <a:t>	    </a:t>
            </a:r>
            <a:r>
              <a:rPr lang="en-US" sz="1200" dirty="0">
                <a:solidFill>
                  <a:srgbClr val="003300"/>
                </a:solidFill>
              </a:rPr>
              <a:t>(engineering.com)</a:t>
            </a:r>
          </a:p>
          <a:p>
            <a:endParaRPr lang="en-US" sz="1200" dirty="0">
              <a:solidFill>
                <a:srgbClr val="003300"/>
              </a:solidFill>
            </a:endParaRPr>
          </a:p>
          <a:p>
            <a:endParaRPr lang="en-US" sz="1200" dirty="0">
              <a:solidFill>
                <a:srgbClr val="003300"/>
              </a:solidFill>
            </a:endParaRPr>
          </a:p>
          <a:p>
            <a:endParaRPr lang="en-US" sz="1200" dirty="0">
              <a:solidFill>
                <a:srgbClr val="003300"/>
              </a:solidFill>
            </a:endParaRPr>
          </a:p>
          <a:p>
            <a:endParaRPr lang="en-US" sz="1200" dirty="0">
              <a:solidFill>
                <a:srgbClr val="003300"/>
              </a:solidFill>
            </a:endParaRPr>
          </a:p>
          <a:p>
            <a:pPr algn="r"/>
            <a:endParaRPr lang="en-US" sz="1200" dirty="0">
              <a:solidFill>
                <a:srgbClr val="003300"/>
              </a:solidFill>
            </a:endParaRPr>
          </a:p>
          <a:p>
            <a:pPr algn="r"/>
            <a:endParaRPr lang="en-US" sz="1200" dirty="0">
              <a:solidFill>
                <a:srgbClr val="003300"/>
              </a:solidFill>
            </a:endParaRPr>
          </a:p>
          <a:p>
            <a:pPr algn="ctr"/>
            <a:r>
              <a:rPr lang="en-US" sz="1200" dirty="0">
                <a:solidFill>
                  <a:srgbClr val="003300"/>
                </a:solidFill>
              </a:rPr>
              <a:t>                         (sandia.gov)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D85D7B5-1F4B-BC20-04B4-0D6B85093FFD}"/>
              </a:ext>
            </a:extLst>
          </p:cNvPr>
          <p:cNvSpPr/>
          <p:nvPr/>
        </p:nvSpPr>
        <p:spPr>
          <a:xfrm>
            <a:off x="0" y="1586587"/>
            <a:ext cx="12192000" cy="400110"/>
          </a:xfrm>
          <a:prstGeom prst="rect">
            <a:avLst/>
          </a:prstGeom>
          <a:solidFill>
            <a:srgbClr val="9FB4DA"/>
          </a:solidFill>
        </p:spPr>
        <p:txBody>
          <a:bodyPr wrap="square">
            <a:spAutoFit/>
          </a:bodyPr>
          <a:lstStyle/>
          <a:p>
            <a:pPr lvl="0" algn="ctr"/>
            <a:r>
              <a:rPr lang="sl-SI" sz="2000" dirty="0"/>
              <a:t>CO</a:t>
            </a:r>
            <a:r>
              <a:rPr lang="en-US" sz="2000" baseline="-25000" dirty="0"/>
              <a:t>2</a:t>
            </a:r>
            <a:r>
              <a:rPr lang="en-US" sz="2000" dirty="0"/>
              <a:t> TEHNOLOGIJA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34F5924-FFE2-3320-BEF2-14E73D50972F}"/>
              </a:ext>
            </a:extLst>
          </p:cNvPr>
          <p:cNvSpPr txBox="1">
            <a:spLocks/>
          </p:cNvSpPr>
          <p:nvPr/>
        </p:nvSpPr>
        <p:spPr>
          <a:xfrm>
            <a:off x="2080082" y="328860"/>
            <a:ext cx="8229600" cy="72494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dirty="0" err="1"/>
              <a:t>Ključni</a:t>
            </a:r>
            <a:r>
              <a:rPr lang="en-US" sz="4000" b="1" dirty="0"/>
              <a:t> </a:t>
            </a:r>
            <a:r>
              <a:rPr lang="en-US" sz="4000" b="1" dirty="0" err="1"/>
              <a:t>elementi</a:t>
            </a:r>
            <a:r>
              <a:rPr lang="en-US" sz="4000" b="1" dirty="0"/>
              <a:t>, </a:t>
            </a:r>
            <a:r>
              <a:rPr lang="en-US" sz="4000" b="1" dirty="0" err="1"/>
              <a:t>ki</a:t>
            </a:r>
            <a:r>
              <a:rPr lang="en-US" sz="4000" b="1" dirty="0"/>
              <a:t> </a:t>
            </a:r>
            <a:r>
              <a:rPr lang="en-US" sz="4000" b="1" dirty="0" err="1"/>
              <a:t>potrebujejo</a:t>
            </a:r>
            <a:r>
              <a:rPr lang="en-US" sz="4000" b="1" dirty="0"/>
              <a:t> </a:t>
            </a:r>
            <a:r>
              <a:rPr lang="en-US" sz="4000" b="1" dirty="0" err="1"/>
              <a:t>demonstracijo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43677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4092-8C72-48AB-9F3A-7BF9F3DF5E58}"/>
              </a:ext>
            </a:extLst>
          </p:cNvPr>
          <p:cNvSpPr txBox="1">
            <a:spLocks/>
          </p:cNvSpPr>
          <p:nvPr/>
        </p:nvSpPr>
        <p:spPr>
          <a:xfrm>
            <a:off x="1981200" y="648000"/>
            <a:ext cx="8229600" cy="7249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/>
              <a:t>Center DUBT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E7C71-C944-4075-A1DA-37698996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139" y="3368829"/>
            <a:ext cx="5839235" cy="2986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B2A194-C851-4D68-9AF8-B8A2FDB2E27B}"/>
              </a:ext>
            </a:extLst>
          </p:cNvPr>
          <p:cNvSpPr txBox="1"/>
          <p:nvPr/>
        </p:nvSpPr>
        <p:spPr>
          <a:xfrm>
            <a:off x="350362" y="1630465"/>
            <a:ext cx="114912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Nova </a:t>
            </a:r>
            <a:r>
              <a:rPr lang="en-US" sz="2000" dirty="0" err="1"/>
              <a:t>oprema</a:t>
            </a:r>
            <a:r>
              <a:rPr lang="en-US" sz="2000" dirty="0"/>
              <a:t>, </a:t>
            </a:r>
            <a:r>
              <a:rPr lang="en-US" sz="2000" dirty="0" err="1"/>
              <a:t>ki</a:t>
            </a:r>
            <a:r>
              <a:rPr lang="en-US" sz="2000" dirty="0"/>
              <a:t> je </a:t>
            </a:r>
            <a:r>
              <a:rPr lang="en-US" sz="2000" dirty="0" err="1"/>
              <a:t>ni</a:t>
            </a:r>
            <a:r>
              <a:rPr lang="en-US" sz="2000" dirty="0"/>
              <a:t> v </a:t>
            </a:r>
            <a:r>
              <a:rPr lang="en-US" sz="2000" dirty="0" err="1"/>
              <a:t>širši</a:t>
            </a:r>
            <a:r>
              <a:rPr lang="en-US" sz="2000" dirty="0"/>
              <a:t> </a:t>
            </a:r>
            <a:r>
              <a:rPr lang="en-US" sz="2000" dirty="0" err="1"/>
              <a:t>okolici</a:t>
            </a:r>
            <a:r>
              <a:rPr lang="en-US" sz="2000" dirty="0"/>
              <a:t> in je </a:t>
            </a:r>
            <a:r>
              <a:rPr lang="en-US" sz="2000" dirty="0" err="1"/>
              <a:t>ključna</a:t>
            </a:r>
            <a:r>
              <a:rPr lang="en-US" sz="2000" dirty="0"/>
              <a:t> za </a:t>
            </a:r>
            <a:r>
              <a:rPr lang="en-US" sz="2000" dirty="0" err="1"/>
              <a:t>implementacijo</a:t>
            </a:r>
            <a:r>
              <a:rPr lang="en-US" sz="2000" dirty="0"/>
              <a:t> </a:t>
            </a:r>
            <a:r>
              <a:rPr lang="en-US" sz="2000" dirty="0" err="1"/>
              <a:t>novih</a:t>
            </a:r>
            <a:r>
              <a:rPr lang="en-US" sz="2000" dirty="0"/>
              <a:t> </a:t>
            </a:r>
            <a:r>
              <a:rPr lang="en-US" sz="2000" dirty="0" err="1"/>
              <a:t>tehnologij</a:t>
            </a:r>
            <a:r>
              <a:rPr lang="en-US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Dodatna</a:t>
            </a:r>
            <a:r>
              <a:rPr lang="en-US" sz="2000" dirty="0"/>
              <a:t> </a:t>
            </a:r>
            <a:r>
              <a:rPr lang="en-US" sz="2000" dirty="0" err="1"/>
              <a:t>kapaciteta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nivoju</a:t>
            </a:r>
            <a:r>
              <a:rPr lang="en-US" sz="2000" dirty="0"/>
              <a:t> EU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Pridobljeni</a:t>
            </a:r>
            <a:r>
              <a:rPr lang="en-US" sz="2000" dirty="0"/>
              <a:t> </a:t>
            </a:r>
            <a:r>
              <a:rPr lang="en-US" sz="2000" dirty="0" err="1"/>
              <a:t>projekti</a:t>
            </a:r>
            <a:r>
              <a:rPr lang="en-US" sz="2000" dirty="0"/>
              <a:t>/ </a:t>
            </a:r>
            <a:r>
              <a:rPr lang="en-US" sz="2000" dirty="0" err="1"/>
              <a:t>projekti</a:t>
            </a:r>
            <a:r>
              <a:rPr lang="en-US" sz="2000" dirty="0"/>
              <a:t> v </a:t>
            </a:r>
            <a:r>
              <a:rPr lang="en-US" sz="2000" dirty="0" err="1"/>
              <a:t>ocenjevanju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Nova </a:t>
            </a:r>
            <a:r>
              <a:rPr lang="en-US" sz="2000" dirty="0" err="1"/>
              <a:t>delovna</a:t>
            </a:r>
            <a:r>
              <a:rPr lang="en-US" sz="2000" dirty="0"/>
              <a:t> </a:t>
            </a:r>
            <a:r>
              <a:rPr lang="en-US" sz="2000" dirty="0" err="1"/>
              <a:t>mesta</a:t>
            </a:r>
            <a:r>
              <a:rPr lang="en-US" sz="2000" dirty="0"/>
              <a:t> (</a:t>
            </a:r>
            <a:r>
              <a:rPr lang="en-US" sz="2000" dirty="0" err="1"/>
              <a:t>neposredno</a:t>
            </a:r>
            <a:r>
              <a:rPr lang="en-US" sz="2000" dirty="0"/>
              <a:t> in </a:t>
            </a:r>
            <a:r>
              <a:rPr lang="en-US" sz="2000" dirty="0" err="1"/>
              <a:t>posredno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Center </a:t>
            </a:r>
            <a:r>
              <a:rPr lang="en-US" sz="2000" dirty="0" err="1"/>
              <a:t>znanja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463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D006EA-2B57-42FB-8F88-54568A65F5D7}"/>
              </a:ext>
            </a:extLst>
          </p:cNvPr>
          <p:cNvSpPr txBox="1">
            <a:spLocks/>
          </p:cNvSpPr>
          <p:nvPr/>
        </p:nvSpPr>
        <p:spPr>
          <a:xfrm>
            <a:off x="838200" y="771256"/>
            <a:ext cx="10515600" cy="691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Razvoj</a:t>
            </a:r>
            <a:r>
              <a:rPr lang="en-US" sz="4000" b="1" dirty="0"/>
              <a:t> </a:t>
            </a:r>
            <a:r>
              <a:rPr lang="en-US" sz="4000" b="1" dirty="0" err="1"/>
              <a:t>brezogljičnih</a:t>
            </a:r>
            <a:r>
              <a:rPr lang="en-US" sz="4000" b="1" dirty="0"/>
              <a:t> </a:t>
            </a:r>
            <a:r>
              <a:rPr lang="en-US" sz="4000" b="1" dirty="0" err="1"/>
              <a:t>tehnologij</a:t>
            </a:r>
            <a:r>
              <a:rPr lang="en-US" sz="4000" b="1" dirty="0"/>
              <a:t> v </a:t>
            </a:r>
            <a:r>
              <a:rPr lang="en-US" sz="4000" b="1" dirty="0" err="1"/>
              <a:t>Evropi</a:t>
            </a:r>
            <a:endParaRPr lang="sl-SI" sz="40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FC7CCB-E71E-49F2-899F-99CDBB10217C}"/>
              </a:ext>
            </a:extLst>
          </p:cNvPr>
          <p:cNvGrpSpPr/>
          <p:nvPr/>
        </p:nvGrpSpPr>
        <p:grpSpPr>
          <a:xfrm>
            <a:off x="1259724" y="2159726"/>
            <a:ext cx="4331527" cy="3682206"/>
            <a:chOff x="141302" y="1015524"/>
            <a:chExt cx="5561120" cy="4826952"/>
          </a:xfrm>
        </p:grpSpPr>
        <p:pic>
          <p:nvPicPr>
            <p:cNvPr id="7" name="Picture 2" descr="BATT4EU">
              <a:extLst>
                <a:ext uri="{FF2B5EF4-FFF2-40B4-BE49-F238E27FC236}">
                  <a16:creationId xmlns:a16="http://schemas.microsoft.com/office/drawing/2014/main" id="{CAF8B030-085B-4DBF-8E4E-8476B6779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262" y="1015524"/>
              <a:ext cx="3505200" cy="130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4953C1-5A3F-4140-B380-251C11F5C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302" y="2714346"/>
              <a:ext cx="5561120" cy="312813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A00BAF-ABC6-4688-A1A2-23A4DAED4B4B}"/>
              </a:ext>
            </a:extLst>
          </p:cNvPr>
          <p:cNvGrpSpPr/>
          <p:nvPr/>
        </p:nvGrpSpPr>
        <p:grpSpPr>
          <a:xfrm>
            <a:off x="6918752" y="1973563"/>
            <a:ext cx="3845041" cy="3868369"/>
            <a:chOff x="6958244" y="952221"/>
            <a:chExt cx="4692195" cy="48902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DFAE4F-F1EC-4D25-8AF9-E478F5AD0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6730" y="952221"/>
              <a:ext cx="2590800" cy="17621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2559B6-07EB-45CD-A953-954643B1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8244" y="2714346"/>
              <a:ext cx="4692195" cy="3128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1901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D006EA-2B57-42FB-8F88-54568A65F5D7}"/>
              </a:ext>
            </a:extLst>
          </p:cNvPr>
          <p:cNvSpPr txBox="1">
            <a:spLocks/>
          </p:cNvSpPr>
          <p:nvPr/>
        </p:nvSpPr>
        <p:spPr>
          <a:xfrm>
            <a:off x="772212" y="677684"/>
            <a:ext cx="10515600" cy="778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O </a:t>
            </a:r>
            <a:r>
              <a:rPr lang="en-US" sz="4000" b="1" dirty="0" err="1"/>
              <a:t>projektu</a:t>
            </a:r>
            <a:r>
              <a:rPr lang="en-US" sz="4000" b="1" dirty="0"/>
              <a:t> “Center DUBT”</a:t>
            </a:r>
            <a:endParaRPr lang="sl-SI" sz="4000" b="1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5663D31-C585-4A97-8E8C-F1A906A5464B}"/>
              </a:ext>
            </a:extLst>
          </p:cNvPr>
          <p:cNvSpPr txBox="1">
            <a:spLocks/>
          </p:cNvSpPr>
          <p:nvPr/>
        </p:nvSpPr>
        <p:spPr>
          <a:xfrm>
            <a:off x="889000" y="1598017"/>
            <a:ext cx="8579296" cy="226728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 err="1"/>
              <a:t>Trajanje</a:t>
            </a:r>
            <a:r>
              <a:rPr lang="en-GB" sz="2000" b="1" dirty="0"/>
              <a:t> </a:t>
            </a:r>
            <a:r>
              <a:rPr lang="en-GB" sz="2000" b="1" dirty="0" err="1"/>
              <a:t>projekta</a:t>
            </a:r>
            <a:r>
              <a:rPr lang="en-GB" sz="2000" b="1" dirty="0"/>
              <a:t>: do 06/2026</a:t>
            </a:r>
          </a:p>
          <a:p>
            <a:pPr algn="l"/>
            <a:r>
              <a:rPr lang="en-GB" sz="2000" b="1" dirty="0" err="1"/>
              <a:t>Vrednost</a:t>
            </a:r>
            <a:r>
              <a:rPr lang="en-GB" sz="2000" b="1" dirty="0"/>
              <a:t> </a:t>
            </a:r>
            <a:r>
              <a:rPr lang="en-GB" sz="2000" b="1" dirty="0" err="1"/>
              <a:t>projekta</a:t>
            </a:r>
            <a:r>
              <a:rPr lang="sl-SI" sz="2000" b="1" dirty="0"/>
              <a:t>:</a:t>
            </a:r>
            <a:r>
              <a:rPr lang="en-GB" sz="2000" b="1" dirty="0"/>
              <a:t> 32.559.359,53 EUR</a:t>
            </a:r>
          </a:p>
          <a:p>
            <a:pPr algn="l"/>
            <a:endParaRPr lang="en-GB" sz="2000" b="1" dirty="0"/>
          </a:p>
          <a:p>
            <a:pPr algn="l"/>
            <a:r>
              <a:rPr lang="en-GB" sz="2000" b="1" dirty="0" err="1"/>
              <a:t>Financiranje</a:t>
            </a:r>
            <a:r>
              <a:rPr lang="en-GB" sz="2000" b="1" dirty="0"/>
              <a:t>: </a:t>
            </a:r>
            <a:r>
              <a:rPr lang="pl-PL" sz="2000" dirty="0"/>
              <a:t>Sklad za pravični prehod</a:t>
            </a:r>
            <a:r>
              <a:rPr lang="en-US" sz="2000" dirty="0"/>
              <a:t> </a:t>
            </a:r>
            <a:r>
              <a:rPr lang="en-US" sz="2000" dirty="0" err="1"/>
              <a:t>premogovniških</a:t>
            </a:r>
            <a:r>
              <a:rPr lang="en-US" sz="2000" dirty="0"/>
              <a:t> </a:t>
            </a:r>
            <a:r>
              <a:rPr lang="en-US" sz="2000" dirty="0" err="1"/>
              <a:t>regij</a:t>
            </a:r>
            <a:r>
              <a:rPr lang="en-US" sz="2000" dirty="0"/>
              <a:t>, </a:t>
            </a:r>
            <a:r>
              <a:rPr lang="en-US" sz="2000" dirty="0" err="1"/>
              <a:t>integralna</a:t>
            </a:r>
            <a:r>
              <a:rPr lang="en-US" sz="2000" dirty="0"/>
              <a:t> </a:t>
            </a:r>
            <a:r>
              <a:rPr lang="en-US" sz="2000" dirty="0" err="1"/>
              <a:t>sredstva</a:t>
            </a:r>
            <a:r>
              <a:rPr lang="en-US" sz="2000" dirty="0"/>
              <a:t>, </a:t>
            </a:r>
            <a:r>
              <a:rPr lang="en-US" sz="2000" dirty="0" err="1"/>
              <a:t>lastna</a:t>
            </a:r>
            <a:r>
              <a:rPr lang="en-US" sz="2000" dirty="0"/>
              <a:t> </a:t>
            </a:r>
            <a:r>
              <a:rPr lang="en-US" sz="2000" dirty="0" err="1"/>
              <a:t>sredstva</a:t>
            </a:r>
            <a:r>
              <a:rPr lang="en-US" sz="2000" dirty="0"/>
              <a:t> Kemijskega inštituta</a:t>
            </a:r>
            <a:r>
              <a:rPr lang="pl-PL" sz="2000" dirty="0"/>
              <a:t>	</a:t>
            </a:r>
            <a:endParaRPr lang="en-GB" sz="2000" dirty="0"/>
          </a:p>
          <a:p>
            <a:pPr algn="l"/>
            <a:r>
              <a:rPr lang="en-GB" sz="2000" dirty="0" err="1"/>
              <a:t>Kazalniki</a:t>
            </a:r>
            <a:r>
              <a:rPr lang="en-GB" sz="2000" dirty="0"/>
              <a:t>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88"/>
              </p:ext>
            </p:extLst>
          </p:nvPr>
        </p:nvGraphicFramePr>
        <p:xfrm>
          <a:off x="855568" y="3944469"/>
          <a:ext cx="8806591" cy="1284573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646967">
                  <a:extLst>
                    <a:ext uri="{9D8B030D-6E8A-4147-A177-3AD203B41FA5}">
                      <a16:colId xmlns:a16="http://schemas.microsoft.com/office/drawing/2014/main" val="131453087"/>
                    </a:ext>
                  </a:extLst>
                </a:gridCol>
                <a:gridCol w="5265807">
                  <a:extLst>
                    <a:ext uri="{9D8B030D-6E8A-4147-A177-3AD203B41FA5}">
                      <a16:colId xmlns:a16="http://schemas.microsoft.com/office/drawing/2014/main" val="1631785384"/>
                    </a:ext>
                  </a:extLst>
                </a:gridCol>
                <a:gridCol w="1893817">
                  <a:extLst>
                    <a:ext uri="{9D8B030D-6E8A-4147-A177-3AD203B41FA5}">
                      <a16:colId xmlns:a16="http://schemas.microsoft.com/office/drawing/2014/main" val="1461518598"/>
                    </a:ext>
                  </a:extLst>
                </a:gridCol>
              </a:tblGrid>
              <a:tr h="316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l-SI" sz="1400" kern="100" dirty="0">
                          <a:effectLst/>
                        </a:rPr>
                        <a:t>Oznaka kazalnika</a:t>
                      </a:r>
                      <a:endParaRPr lang="en-GB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l-SI" sz="1400" kern="100">
                          <a:effectLst/>
                        </a:rPr>
                        <a:t>Opis kazalnika</a:t>
                      </a:r>
                      <a:endParaRPr lang="en-GB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l-SI" sz="1400" kern="100">
                          <a:effectLst/>
                        </a:rPr>
                        <a:t>Načrtovana vrednost</a:t>
                      </a:r>
                      <a:endParaRPr lang="en-GB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3831152"/>
                  </a:ext>
                </a:extLst>
              </a:tr>
              <a:tr h="3169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l-SI" sz="1400" kern="100" dirty="0">
                          <a:effectLst/>
                        </a:rPr>
                        <a:t>RCO 10</a:t>
                      </a:r>
                      <a:endParaRPr lang="en-GB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l-SI" sz="1400" kern="100" dirty="0">
                          <a:effectLst/>
                        </a:rPr>
                        <a:t>Število podjetij, ki sodelujejo z raziskovalnimi ustanovami</a:t>
                      </a:r>
                      <a:endParaRPr lang="en-GB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l-SI" sz="1400" kern="100">
                          <a:effectLst/>
                        </a:rPr>
                        <a:t>15</a:t>
                      </a:r>
                      <a:endParaRPr lang="en-GB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7826451"/>
                  </a:ext>
                </a:extLst>
              </a:tr>
              <a:tr h="650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l-SI" sz="1400" kern="100" dirty="0">
                          <a:effectLst/>
                        </a:rPr>
                        <a:t>RCR 01</a:t>
                      </a:r>
                      <a:endParaRPr lang="en-GB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l-SI" sz="1400" kern="100" dirty="0">
                          <a:effectLst/>
                        </a:rPr>
                        <a:t>Delovna mesta, ustvarjena v podprtih subjektih</a:t>
                      </a:r>
                      <a:endParaRPr lang="en-GB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l-SI" sz="1400" kern="100" dirty="0">
                          <a:effectLst/>
                        </a:rPr>
                        <a:t>15 (začetna vrednost 2024: 2)</a:t>
                      </a:r>
                      <a:endParaRPr lang="en-GB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8914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664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D006EA-2B57-42FB-8F88-54568A65F5D7}"/>
              </a:ext>
            </a:extLst>
          </p:cNvPr>
          <p:cNvSpPr txBox="1">
            <a:spLocks/>
          </p:cNvSpPr>
          <p:nvPr/>
        </p:nvSpPr>
        <p:spPr>
          <a:xfrm>
            <a:off x="838199" y="669302"/>
            <a:ext cx="10515600" cy="7763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Center DUBT</a:t>
            </a:r>
            <a:endParaRPr lang="sl-SI" sz="4000" b="1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5663D31-C585-4A97-8E8C-F1A906A5464B}"/>
              </a:ext>
            </a:extLst>
          </p:cNvPr>
          <p:cNvSpPr txBox="1">
            <a:spLocks/>
          </p:cNvSpPr>
          <p:nvPr/>
        </p:nvSpPr>
        <p:spPr>
          <a:xfrm>
            <a:off x="838199" y="1811202"/>
            <a:ext cx="9427591" cy="41088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sz="2000" b="1" dirty="0"/>
              <a:t>Cilji centra DUBT: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sl-SI" sz="2000" dirty="0"/>
              <a:t>Izboljšanje naložb v regiji ter komplementarnosti regije z mednarodnimi iniciativami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sl-SI" sz="2000" dirty="0"/>
              <a:t>Razvoju naprednih materialov za </a:t>
            </a:r>
            <a:r>
              <a:rPr lang="sl-SI" sz="2000" dirty="0" err="1"/>
              <a:t>brezogljične</a:t>
            </a:r>
            <a:r>
              <a:rPr lang="sl-SI" sz="2000" dirty="0"/>
              <a:t> tehnologije na višji TRL,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sl-SI" sz="2000" dirty="0"/>
              <a:t>Razvoj storitev in tehnologij na področju </a:t>
            </a:r>
            <a:r>
              <a:rPr lang="sl-SI" sz="2000" dirty="0" err="1"/>
              <a:t>brezogljičnih</a:t>
            </a:r>
            <a:r>
              <a:rPr lang="sl-SI" sz="2000" dirty="0"/>
              <a:t> tehnologij,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sl-SI" sz="2000" dirty="0"/>
              <a:t>Višja inovacijska raven</a:t>
            </a:r>
            <a:r>
              <a:rPr lang="en-US" sz="2000" dirty="0"/>
              <a:t> </a:t>
            </a:r>
            <a:r>
              <a:rPr lang="en-US" sz="2000" dirty="0" err="1"/>
              <a:t>regije</a:t>
            </a:r>
            <a:r>
              <a:rPr lang="sl-SI" sz="2000" dirty="0"/>
              <a:t>,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sl-SI" sz="2000" dirty="0"/>
              <a:t>Implementacija </a:t>
            </a:r>
            <a:r>
              <a:rPr lang="sl-SI" sz="2000" dirty="0" err="1"/>
              <a:t>brezogljičnih</a:t>
            </a:r>
            <a:r>
              <a:rPr lang="sl-SI" sz="2000" dirty="0"/>
              <a:t> tehnologij v regiji in širši okolici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sl-SI" sz="2000" dirty="0"/>
              <a:t>Prispevek na področju gospodarstva- prenos znanja, rasti in razvoja industrije in MSP-jev v regiji in širše,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sl-SI" sz="2000" dirty="0"/>
              <a:t>Napredek na področju človeških virov regije, zlasti v smislu krepitve raziskovalnega potenciala raziskovalcev ter njihovih razvojnih kompetenc in inovacijskih potencialov,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sl-SI" sz="2000" dirty="0"/>
              <a:t>Ozaveščanje javnosti in podpora odločevalcem.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932932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FE26B0-061F-4B6B-AA9B-12D38AD047C7}"/>
              </a:ext>
            </a:extLst>
          </p:cNvPr>
          <p:cNvSpPr txBox="1"/>
          <p:nvPr/>
        </p:nvSpPr>
        <p:spPr>
          <a:xfrm>
            <a:off x="1012919" y="2402049"/>
            <a:ext cx="1193646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2000" dirty="0"/>
              <a:t>Prvi javni raziskovalni zavod v Zasavju</a:t>
            </a:r>
          </a:p>
          <a:p>
            <a:pPr marL="355600" indent="-355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2000" dirty="0"/>
              <a:t>Raziskave in razvoj, pilotni poskusi, inovacijski pristopi, souporaba opreme</a:t>
            </a:r>
          </a:p>
          <a:p>
            <a:pPr marL="355600" indent="-355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2000" dirty="0"/>
              <a:t>Izobraževanje in usposabljanja za </a:t>
            </a:r>
            <a:r>
              <a:rPr lang="sl-SI" sz="2000" dirty="0" err="1"/>
              <a:t>brezogljičn</a:t>
            </a:r>
            <a:r>
              <a:rPr lang="en-US" sz="2000" dirty="0"/>
              <a:t>e</a:t>
            </a:r>
            <a:r>
              <a:rPr lang="sl-SI" sz="2000" dirty="0"/>
              <a:t> tehnologij</a:t>
            </a:r>
            <a:r>
              <a:rPr lang="en-US" sz="2000" dirty="0"/>
              <a:t>e</a:t>
            </a:r>
            <a:endParaRPr lang="sl-SI" sz="2000" dirty="0"/>
          </a:p>
          <a:p>
            <a:pPr marL="355600" indent="-355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2000" dirty="0"/>
              <a:t>Podpora načrtovanju in dimenzioniranju preskusne in procesne opreme</a:t>
            </a:r>
          </a:p>
          <a:p>
            <a:pPr marL="355600" indent="-355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2000" dirty="0"/>
              <a:t>Izmenjava kadra z industrijo</a:t>
            </a:r>
          </a:p>
          <a:p>
            <a:pPr marL="355600" indent="-355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2000" dirty="0"/>
              <a:t>Odcepljena podjetja </a:t>
            </a:r>
          </a:p>
          <a:p>
            <a:pPr marL="355600" indent="-355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2000" dirty="0"/>
              <a:t>Prijave evropskih in nacionalnih projektov</a:t>
            </a:r>
          </a:p>
          <a:p>
            <a:pPr marL="355600" indent="-355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l-SI" sz="2000" dirty="0"/>
              <a:t>Pomoč </a:t>
            </a:r>
            <a:r>
              <a:rPr lang="en-US" sz="2000" dirty="0" err="1"/>
              <a:t>zaščiti</a:t>
            </a:r>
            <a:r>
              <a:rPr lang="en-US" sz="2000" dirty="0"/>
              <a:t> </a:t>
            </a:r>
            <a:r>
              <a:rPr lang="en-US" sz="2000" dirty="0" err="1"/>
              <a:t>intelektualne</a:t>
            </a:r>
            <a:r>
              <a:rPr lang="en-US" sz="2000" dirty="0"/>
              <a:t> </a:t>
            </a:r>
            <a:r>
              <a:rPr lang="en-US" sz="2000" dirty="0" err="1"/>
              <a:t>lastnine</a:t>
            </a:r>
            <a:r>
              <a:rPr lang="en-US" sz="2000" dirty="0"/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13FA1BF-D6E6-46E4-A56A-49C72826AA88}"/>
              </a:ext>
            </a:extLst>
          </p:cNvPr>
          <p:cNvSpPr txBox="1">
            <a:spLocks/>
          </p:cNvSpPr>
          <p:nvPr/>
        </p:nvSpPr>
        <p:spPr>
          <a:xfrm>
            <a:off x="838200" y="744717"/>
            <a:ext cx="10515600" cy="7763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Priložnosti</a:t>
            </a:r>
            <a:r>
              <a:rPr lang="en-US" sz="4000" b="1" dirty="0"/>
              <a:t> za </a:t>
            </a:r>
            <a:r>
              <a:rPr lang="en-US" sz="4000" b="1" dirty="0" err="1"/>
              <a:t>regijo</a:t>
            </a:r>
            <a:r>
              <a:rPr lang="en-US" sz="4000" b="1" dirty="0"/>
              <a:t>, </a:t>
            </a:r>
            <a:r>
              <a:rPr lang="en-US" sz="4000" b="1" dirty="0" err="1"/>
              <a:t>ki</a:t>
            </a:r>
            <a:r>
              <a:rPr lang="en-US" sz="4000" b="1" dirty="0"/>
              <a:t> </a:t>
            </a:r>
            <a:r>
              <a:rPr lang="en-US" sz="4000" b="1" dirty="0" err="1"/>
              <a:t>jih</a:t>
            </a:r>
            <a:r>
              <a:rPr lang="en-US" sz="4000" b="1" dirty="0"/>
              <a:t> </a:t>
            </a:r>
            <a:r>
              <a:rPr lang="en-US" sz="4000" b="1" dirty="0" err="1"/>
              <a:t>omogoča</a:t>
            </a:r>
            <a:r>
              <a:rPr lang="en-US" sz="4000" b="1" dirty="0"/>
              <a:t> Center DUBT</a:t>
            </a:r>
            <a:endParaRPr lang="sl-SI" sz="4000" b="1" dirty="0"/>
          </a:p>
        </p:txBody>
      </p:sp>
    </p:spTree>
    <p:extLst>
      <p:ext uri="{BB962C8B-B14F-4D97-AF65-F5344CB8AC3E}">
        <p14:creationId xmlns:p14="http://schemas.microsoft.com/office/powerpoint/2010/main" val="4268925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D6D29-FA92-4F53-B071-2A43CB369FAF}"/>
              </a:ext>
            </a:extLst>
          </p:cNvPr>
          <p:cNvSpPr txBox="1">
            <a:spLocks/>
          </p:cNvSpPr>
          <p:nvPr/>
        </p:nvSpPr>
        <p:spPr>
          <a:xfrm>
            <a:off x="838200" y="19031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l-SI" sz="2000" dirty="0"/>
              <a:t>Raziskave DUBT</a:t>
            </a:r>
            <a:r>
              <a:rPr lang="en-US" sz="2000" dirty="0"/>
              <a:t> </a:t>
            </a:r>
            <a:r>
              <a:rPr lang="en-US" sz="2000" dirty="0" err="1"/>
              <a:t>centra</a:t>
            </a:r>
            <a:r>
              <a:rPr lang="sl-SI" sz="2000" dirty="0"/>
              <a:t> bodo usmerjene na področje </a:t>
            </a:r>
            <a:r>
              <a:rPr lang="en-US" sz="2000" dirty="0" err="1"/>
              <a:t>brez</a:t>
            </a:r>
            <a:r>
              <a:rPr lang="sl-SI" sz="2000" dirty="0" err="1"/>
              <a:t>ogljičnih</a:t>
            </a:r>
            <a:r>
              <a:rPr lang="sl-SI" sz="2000" dirty="0"/>
              <a:t> tehnologij, ki so dolgoročno pomembne tako za Slovenijo kot Evropo in bodo pomembno prispevale k zelenemu prehodu ter tako tudi v boju proti globalnemu segrevanju. </a:t>
            </a:r>
            <a:endParaRPr lang="en-US" sz="2000" dirty="0"/>
          </a:p>
          <a:p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LOKACIJA:</a:t>
            </a:r>
            <a:endParaRPr lang="sl-SI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6F93D-ECFA-4541-A8DA-DD3A1DBFE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25" t="36000" r="25588" b="30400"/>
          <a:stretch/>
        </p:blipFill>
        <p:spPr>
          <a:xfrm>
            <a:off x="3392958" y="3151188"/>
            <a:ext cx="5043560" cy="2952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2120DD-BD54-428D-888E-59988D8DCC05}"/>
              </a:ext>
            </a:extLst>
          </p:cNvPr>
          <p:cNvSpPr txBox="1"/>
          <p:nvPr/>
        </p:nvSpPr>
        <p:spPr>
          <a:xfrm>
            <a:off x="8611480" y="3786397"/>
            <a:ext cx="3270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Industrijska</a:t>
            </a:r>
            <a:r>
              <a:rPr lang="en-US" sz="1600" dirty="0"/>
              <a:t> </a:t>
            </a:r>
            <a:r>
              <a:rPr lang="en-US" sz="1600" dirty="0" err="1"/>
              <a:t>cona</a:t>
            </a:r>
            <a:r>
              <a:rPr lang="en-US" sz="1600" dirty="0"/>
              <a:t> Loke (</a:t>
            </a:r>
            <a:r>
              <a:rPr lang="en-US" sz="1600" dirty="0" err="1"/>
              <a:t>Kisovec</a:t>
            </a:r>
            <a:r>
              <a:rPr lang="en-US" sz="1600" dirty="0"/>
              <a:t>) – </a:t>
            </a:r>
            <a:r>
              <a:rPr lang="en-US" sz="1600" dirty="0" err="1"/>
              <a:t>občina</a:t>
            </a:r>
            <a:r>
              <a:rPr lang="en-US" sz="1600" dirty="0"/>
              <a:t> </a:t>
            </a:r>
            <a:r>
              <a:rPr lang="en-US" sz="1600" dirty="0" err="1"/>
              <a:t>Zagorje</a:t>
            </a:r>
            <a:r>
              <a:rPr lang="en-US" sz="1600" dirty="0"/>
              <a:t> </a:t>
            </a:r>
            <a:r>
              <a:rPr lang="en-US" sz="1600" dirty="0" err="1"/>
              <a:t>ob</a:t>
            </a:r>
            <a:r>
              <a:rPr lang="en-US" sz="1600" dirty="0"/>
              <a:t> </a:t>
            </a:r>
            <a:r>
              <a:rPr lang="en-US" sz="1600" dirty="0" err="1"/>
              <a:t>Savi</a:t>
            </a:r>
            <a:endParaRPr lang="sl-SI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F7DDD6-AFD5-D1E6-584C-3DF1A36F6018}"/>
              </a:ext>
            </a:extLst>
          </p:cNvPr>
          <p:cNvSpPr txBox="1">
            <a:spLocks/>
          </p:cNvSpPr>
          <p:nvPr/>
        </p:nvSpPr>
        <p:spPr>
          <a:xfrm>
            <a:off x="838200" y="754484"/>
            <a:ext cx="10515600" cy="8046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Center DUBT</a:t>
            </a:r>
            <a:endParaRPr lang="sl-SI" sz="4000" b="1" dirty="0"/>
          </a:p>
        </p:txBody>
      </p:sp>
    </p:spTree>
    <p:extLst>
      <p:ext uri="{BB962C8B-B14F-4D97-AF65-F5344CB8AC3E}">
        <p14:creationId xmlns:p14="http://schemas.microsoft.com/office/powerpoint/2010/main" val="2378136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85E54A-A17A-4342-B118-CEC29BCE6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41" y="651316"/>
            <a:ext cx="9583505" cy="539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45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9D1ED8-C09E-4FD4-9564-48167302B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74" y="2976514"/>
            <a:ext cx="6606071" cy="360110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6594996-B2BC-4D3D-B9FE-627C94BDD8B3}"/>
              </a:ext>
            </a:extLst>
          </p:cNvPr>
          <p:cNvSpPr txBox="1">
            <a:spLocks/>
          </p:cNvSpPr>
          <p:nvPr/>
        </p:nvSpPr>
        <p:spPr>
          <a:xfrm>
            <a:off x="1572510" y="1575562"/>
            <a:ext cx="8229600" cy="1243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err="1"/>
              <a:t>Dva</a:t>
            </a:r>
            <a:r>
              <a:rPr lang="en-US" sz="2000" b="1" dirty="0"/>
              <a:t> </a:t>
            </a:r>
            <a:r>
              <a:rPr lang="en-US" sz="2000" b="1" dirty="0" err="1"/>
              <a:t>laboratorija</a:t>
            </a:r>
            <a:endParaRPr lang="sl-SI" sz="2000" b="1" dirty="0"/>
          </a:p>
          <a:p>
            <a:pPr algn="l"/>
            <a:r>
              <a:rPr lang="en-GB" sz="2000" dirty="0"/>
              <a:t>1)	</a:t>
            </a:r>
            <a:r>
              <a:rPr lang="en-GB" sz="2000" dirty="0" err="1"/>
              <a:t>Laboratorij</a:t>
            </a:r>
            <a:r>
              <a:rPr lang="en-GB" sz="2000" dirty="0"/>
              <a:t> za </a:t>
            </a:r>
            <a:r>
              <a:rPr lang="en-GB" sz="2000" dirty="0" err="1"/>
              <a:t>razvoj</a:t>
            </a:r>
            <a:r>
              <a:rPr lang="en-GB" sz="2000" dirty="0"/>
              <a:t> in </a:t>
            </a:r>
            <a:r>
              <a:rPr lang="en-GB" sz="2000" dirty="0" err="1"/>
              <a:t>testiranje</a:t>
            </a:r>
            <a:r>
              <a:rPr lang="en-GB" sz="2000" dirty="0"/>
              <a:t> </a:t>
            </a:r>
            <a:r>
              <a:rPr lang="en-GB" sz="2000" dirty="0" err="1"/>
              <a:t>baterij</a:t>
            </a:r>
            <a:r>
              <a:rPr lang="en-GB" sz="2000" dirty="0"/>
              <a:t> in</a:t>
            </a:r>
          </a:p>
          <a:p>
            <a:pPr algn="l"/>
            <a:r>
              <a:rPr lang="en-GB" sz="2000" dirty="0"/>
              <a:t>2)	</a:t>
            </a:r>
            <a:r>
              <a:rPr lang="en-GB" sz="2000" dirty="0" err="1"/>
              <a:t>Laboratorij</a:t>
            </a:r>
            <a:r>
              <a:rPr lang="en-GB" sz="2000" dirty="0"/>
              <a:t> za </a:t>
            </a:r>
            <a:r>
              <a:rPr lang="en-GB" sz="2000" dirty="0" err="1"/>
              <a:t>demonstracijo</a:t>
            </a:r>
            <a:r>
              <a:rPr lang="en-GB" sz="2000" dirty="0"/>
              <a:t> H</a:t>
            </a:r>
            <a:r>
              <a:rPr lang="en-GB" sz="2000" baseline="-25000" dirty="0"/>
              <a:t>2</a:t>
            </a:r>
            <a:r>
              <a:rPr lang="en-GB" sz="2000" dirty="0"/>
              <a:t> in CO</a:t>
            </a:r>
            <a:r>
              <a:rPr lang="en-GB" sz="2000" baseline="-25000" dirty="0"/>
              <a:t>2</a:t>
            </a:r>
            <a:r>
              <a:rPr lang="en-GB" sz="2000" dirty="0"/>
              <a:t> </a:t>
            </a:r>
            <a:r>
              <a:rPr lang="en-GB" sz="2000" dirty="0" err="1"/>
              <a:t>tehnologij</a:t>
            </a:r>
            <a:r>
              <a:rPr lang="en-GB" sz="2000" dirty="0"/>
              <a:t>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07CC65-A68A-41B4-B379-155EEC4829C6}"/>
              </a:ext>
            </a:extLst>
          </p:cNvPr>
          <p:cNvSpPr txBox="1">
            <a:spLocks/>
          </p:cNvSpPr>
          <p:nvPr/>
        </p:nvSpPr>
        <p:spPr>
          <a:xfrm>
            <a:off x="838200" y="754484"/>
            <a:ext cx="10515600" cy="8046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Center DUBT</a:t>
            </a:r>
            <a:endParaRPr lang="sl-SI" sz="4000" b="1" dirty="0"/>
          </a:p>
        </p:txBody>
      </p:sp>
    </p:spTree>
    <p:extLst>
      <p:ext uri="{BB962C8B-B14F-4D97-AF65-F5344CB8AC3E}">
        <p14:creationId xmlns:p14="http://schemas.microsoft.com/office/powerpoint/2010/main" val="1317026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1368</Words>
  <Application>Microsoft Office PowerPoint</Application>
  <PresentationFormat>Širokozaslonsko</PresentationFormat>
  <Paragraphs>210</Paragraphs>
  <Slides>25</Slides>
  <Notes>2</Notes>
  <HiddenSlides>6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Železnik</dc:creator>
  <cp:lastModifiedBy>Janika Gregorič Zečevič</cp:lastModifiedBy>
  <cp:revision>48</cp:revision>
  <dcterms:created xsi:type="dcterms:W3CDTF">2023-10-16T13:07:21Z</dcterms:created>
  <dcterms:modified xsi:type="dcterms:W3CDTF">2023-11-07T12:54:54Z</dcterms:modified>
</cp:coreProperties>
</file>