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8"/>
  </p:notesMasterIdLst>
  <p:sldIdLst>
    <p:sldId id="257" r:id="rId2"/>
    <p:sldId id="295" r:id="rId3"/>
    <p:sldId id="259" r:id="rId4"/>
    <p:sldId id="261" r:id="rId5"/>
    <p:sldId id="315" r:id="rId6"/>
    <p:sldId id="316" r:id="rId7"/>
    <p:sldId id="317" r:id="rId8"/>
    <p:sldId id="318" r:id="rId9"/>
    <p:sldId id="265" r:id="rId10"/>
    <p:sldId id="319" r:id="rId11"/>
    <p:sldId id="266" r:id="rId12"/>
    <p:sldId id="320" r:id="rId13"/>
    <p:sldId id="267" r:id="rId14"/>
    <p:sldId id="321" r:id="rId15"/>
    <p:sldId id="335" r:id="rId16"/>
    <p:sldId id="336" r:id="rId17"/>
    <p:sldId id="311" r:id="rId18"/>
    <p:sldId id="337" r:id="rId19"/>
    <p:sldId id="338" r:id="rId20"/>
    <p:sldId id="339" r:id="rId21"/>
    <p:sldId id="340" r:id="rId22"/>
    <p:sldId id="341" r:id="rId23"/>
    <p:sldId id="342" r:id="rId24"/>
    <p:sldId id="304" r:id="rId25"/>
    <p:sldId id="367" r:id="rId26"/>
    <p:sldId id="344" r:id="rId27"/>
    <p:sldId id="346" r:id="rId28"/>
    <p:sldId id="274" r:id="rId29"/>
    <p:sldId id="348" r:id="rId30"/>
    <p:sldId id="312" r:id="rId31"/>
    <p:sldId id="326" r:id="rId32"/>
    <p:sldId id="327" r:id="rId33"/>
    <p:sldId id="279" r:id="rId34"/>
    <p:sldId id="280" r:id="rId35"/>
    <p:sldId id="328" r:id="rId36"/>
    <p:sldId id="329" r:id="rId37"/>
    <p:sldId id="281" r:id="rId38"/>
    <p:sldId id="282" r:id="rId39"/>
    <p:sldId id="355" r:id="rId40"/>
    <p:sldId id="289" r:id="rId41"/>
    <p:sldId id="285" r:id="rId42"/>
    <p:sldId id="356" r:id="rId43"/>
    <p:sldId id="357" r:id="rId44"/>
    <p:sldId id="358" r:id="rId45"/>
    <p:sldId id="359" r:id="rId46"/>
    <p:sldId id="283" r:id="rId47"/>
    <p:sldId id="360" r:id="rId48"/>
    <p:sldId id="361" r:id="rId49"/>
    <p:sldId id="362" r:id="rId50"/>
    <p:sldId id="363" r:id="rId51"/>
    <p:sldId id="364" r:id="rId52"/>
    <p:sldId id="313" r:id="rId53"/>
    <p:sldId id="351" r:id="rId54"/>
    <p:sldId id="365" r:id="rId55"/>
    <p:sldId id="366" r:id="rId56"/>
    <p:sldId id="330" r:id="rId57"/>
    <p:sldId id="331" r:id="rId58"/>
    <p:sldId id="332" r:id="rId59"/>
    <p:sldId id="333" r:id="rId60"/>
    <p:sldId id="334" r:id="rId61"/>
    <p:sldId id="368" r:id="rId62"/>
    <p:sldId id="369" r:id="rId63"/>
    <p:sldId id="370" r:id="rId64"/>
    <p:sldId id="371" r:id="rId65"/>
    <p:sldId id="372" r:id="rId66"/>
    <p:sldId id="373" r:id="rId67"/>
    <p:sldId id="307" r:id="rId68"/>
    <p:sldId id="268" r:id="rId69"/>
    <p:sldId id="349" r:id="rId70"/>
    <p:sldId id="354" r:id="rId71"/>
    <p:sldId id="270" r:id="rId72"/>
    <p:sldId id="271" r:id="rId73"/>
    <p:sldId id="273" r:id="rId74"/>
    <p:sldId id="275" r:id="rId75"/>
    <p:sldId id="276" r:id="rId76"/>
    <p:sldId id="277" r:id="rId77"/>
    <p:sldId id="263" r:id="rId78"/>
    <p:sldId id="305" r:id="rId79"/>
    <p:sldId id="306" r:id="rId80"/>
    <p:sldId id="374" r:id="rId81"/>
    <p:sldId id="380" r:id="rId82"/>
    <p:sldId id="381" r:id="rId83"/>
    <p:sldId id="382" r:id="rId84"/>
    <p:sldId id="383" r:id="rId85"/>
    <p:sldId id="384" r:id="rId86"/>
    <p:sldId id="385" r:id="rId87"/>
  </p:sldIdLst>
  <p:sldSz cx="12192000" cy="6858000"/>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34EA2"/>
    <a:srgbClr val="9AC6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601" autoAdjust="0"/>
    <p:restoredTop sz="94660"/>
  </p:normalViewPr>
  <p:slideViewPr>
    <p:cSldViewPr snapToGrid="0">
      <p:cViewPr varScale="1">
        <p:scale>
          <a:sx n="86" d="100"/>
          <a:sy n="86" d="100"/>
        </p:scale>
        <p:origin x="485"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viewProps" Target="viewProp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l-SI"/>
          </a:p>
        </p:txBody>
      </p:sp>
      <p:sp>
        <p:nvSpPr>
          <p:cNvPr id="3" name="Označba mesta datum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674FF0-2BFF-4696-9887-5BA752A53603}" type="datetimeFigureOut">
              <a:rPr lang="sl-SI" smtClean="0"/>
              <a:t>8. 11. 2023</a:t>
            </a:fld>
            <a:endParaRPr lang="sl-SI"/>
          </a:p>
        </p:txBody>
      </p:sp>
      <p:sp>
        <p:nvSpPr>
          <p:cNvPr id="4" name="Označba mesta stranske slik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l-SI"/>
          </a:p>
        </p:txBody>
      </p:sp>
      <p:sp>
        <p:nvSpPr>
          <p:cNvPr id="5" name="Označba mesta opomb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6" name="Označba mesta no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l-SI"/>
          </a:p>
        </p:txBody>
      </p:sp>
      <p:sp>
        <p:nvSpPr>
          <p:cNvPr id="7" name="Označba mesta številke diapoz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B202AB-BEEF-40B0-8264-AF360E6CE90A}" type="slidenum">
              <a:rPr lang="sl-SI" smtClean="0"/>
              <a:t>‹#›</a:t>
            </a:fld>
            <a:endParaRPr lang="sl-SI"/>
          </a:p>
        </p:txBody>
      </p:sp>
    </p:spTree>
    <p:extLst>
      <p:ext uri="{BB962C8B-B14F-4D97-AF65-F5344CB8AC3E}">
        <p14:creationId xmlns:p14="http://schemas.microsoft.com/office/powerpoint/2010/main" val="11986106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sl-SI" dirty="0"/>
          </a:p>
        </p:txBody>
      </p:sp>
      <p:sp>
        <p:nvSpPr>
          <p:cNvPr id="4" name="Slide Number Placeholder 3"/>
          <p:cNvSpPr>
            <a:spLocks noGrp="1"/>
          </p:cNvSpPr>
          <p:nvPr>
            <p:ph type="sldNum" sz="quarter" idx="10"/>
          </p:nvPr>
        </p:nvSpPr>
        <p:spPr/>
        <p:txBody>
          <a:bodyPr/>
          <a:lstStyle/>
          <a:p>
            <a:fld id="{62BBA7C3-A674-4687-B9F2-2CE173B13A8E}" type="slidenum">
              <a:rPr lang="sl-SI" smtClean="0"/>
              <a:t>80</a:t>
            </a:fld>
            <a:endParaRPr lang="sl-SI"/>
          </a:p>
        </p:txBody>
      </p:sp>
    </p:spTree>
    <p:extLst>
      <p:ext uri="{BB962C8B-B14F-4D97-AF65-F5344CB8AC3E}">
        <p14:creationId xmlns:p14="http://schemas.microsoft.com/office/powerpoint/2010/main" val="14451014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l-SI"/>
          </a:p>
        </p:txBody>
      </p:sp>
      <p:sp>
        <p:nvSpPr>
          <p:cNvPr id="4" name="Slide Number Placeholder 3"/>
          <p:cNvSpPr>
            <a:spLocks noGrp="1"/>
          </p:cNvSpPr>
          <p:nvPr>
            <p:ph type="sldNum" sz="quarter" idx="10"/>
          </p:nvPr>
        </p:nvSpPr>
        <p:spPr/>
        <p:txBody>
          <a:bodyPr/>
          <a:lstStyle/>
          <a:p>
            <a:fld id="{62BBA7C3-A674-4687-B9F2-2CE173B13A8E}" type="slidenum">
              <a:rPr lang="sl-SI" smtClean="0"/>
              <a:t>81</a:t>
            </a:fld>
            <a:endParaRPr lang="sl-SI"/>
          </a:p>
        </p:txBody>
      </p:sp>
    </p:spTree>
    <p:extLst>
      <p:ext uri="{BB962C8B-B14F-4D97-AF65-F5344CB8AC3E}">
        <p14:creationId xmlns:p14="http://schemas.microsoft.com/office/powerpoint/2010/main" val="12142297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l-SI"/>
          </a:p>
        </p:txBody>
      </p:sp>
      <p:sp>
        <p:nvSpPr>
          <p:cNvPr id="4" name="Slide Number Placeholder 3"/>
          <p:cNvSpPr>
            <a:spLocks noGrp="1"/>
          </p:cNvSpPr>
          <p:nvPr>
            <p:ph type="sldNum" sz="quarter" idx="10"/>
          </p:nvPr>
        </p:nvSpPr>
        <p:spPr/>
        <p:txBody>
          <a:bodyPr/>
          <a:lstStyle/>
          <a:p>
            <a:fld id="{62BBA7C3-A674-4687-B9F2-2CE173B13A8E}" type="slidenum">
              <a:rPr lang="sl-SI" smtClean="0"/>
              <a:t>82</a:t>
            </a:fld>
            <a:endParaRPr lang="sl-SI"/>
          </a:p>
        </p:txBody>
      </p:sp>
    </p:spTree>
    <p:extLst>
      <p:ext uri="{BB962C8B-B14F-4D97-AF65-F5344CB8AC3E}">
        <p14:creationId xmlns:p14="http://schemas.microsoft.com/office/powerpoint/2010/main" val="35007447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l-SI"/>
          </a:p>
        </p:txBody>
      </p:sp>
      <p:sp>
        <p:nvSpPr>
          <p:cNvPr id="4" name="Slide Number Placeholder 3"/>
          <p:cNvSpPr>
            <a:spLocks noGrp="1"/>
          </p:cNvSpPr>
          <p:nvPr>
            <p:ph type="sldNum" sz="quarter" idx="10"/>
          </p:nvPr>
        </p:nvSpPr>
        <p:spPr/>
        <p:txBody>
          <a:bodyPr/>
          <a:lstStyle/>
          <a:p>
            <a:fld id="{62BBA7C3-A674-4687-B9F2-2CE173B13A8E}" type="slidenum">
              <a:rPr lang="sl-SI" smtClean="0"/>
              <a:t>83</a:t>
            </a:fld>
            <a:endParaRPr lang="sl-SI"/>
          </a:p>
        </p:txBody>
      </p:sp>
    </p:spTree>
    <p:extLst>
      <p:ext uri="{BB962C8B-B14F-4D97-AF65-F5344CB8AC3E}">
        <p14:creationId xmlns:p14="http://schemas.microsoft.com/office/powerpoint/2010/main" val="20689251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l-SI"/>
          </a:p>
        </p:txBody>
      </p:sp>
      <p:sp>
        <p:nvSpPr>
          <p:cNvPr id="4" name="Slide Number Placeholder 3"/>
          <p:cNvSpPr>
            <a:spLocks noGrp="1"/>
          </p:cNvSpPr>
          <p:nvPr>
            <p:ph type="sldNum" sz="quarter" idx="10"/>
          </p:nvPr>
        </p:nvSpPr>
        <p:spPr/>
        <p:txBody>
          <a:bodyPr/>
          <a:lstStyle/>
          <a:p>
            <a:fld id="{62BBA7C3-A674-4687-B9F2-2CE173B13A8E}" type="slidenum">
              <a:rPr lang="sl-SI" smtClean="0"/>
              <a:t>84</a:t>
            </a:fld>
            <a:endParaRPr lang="sl-SI"/>
          </a:p>
        </p:txBody>
      </p:sp>
    </p:spTree>
    <p:extLst>
      <p:ext uri="{BB962C8B-B14F-4D97-AF65-F5344CB8AC3E}">
        <p14:creationId xmlns:p14="http://schemas.microsoft.com/office/powerpoint/2010/main" val="27235551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l-SI"/>
          </a:p>
        </p:txBody>
      </p:sp>
      <p:sp>
        <p:nvSpPr>
          <p:cNvPr id="4" name="Slide Number Placeholder 3"/>
          <p:cNvSpPr>
            <a:spLocks noGrp="1"/>
          </p:cNvSpPr>
          <p:nvPr>
            <p:ph type="sldNum" sz="quarter" idx="10"/>
          </p:nvPr>
        </p:nvSpPr>
        <p:spPr/>
        <p:txBody>
          <a:bodyPr/>
          <a:lstStyle/>
          <a:p>
            <a:fld id="{62BBA7C3-A674-4687-B9F2-2CE173B13A8E}" type="slidenum">
              <a:rPr lang="sl-SI" smtClean="0"/>
              <a:t>85</a:t>
            </a:fld>
            <a:endParaRPr lang="sl-SI"/>
          </a:p>
        </p:txBody>
      </p:sp>
    </p:spTree>
    <p:extLst>
      <p:ext uri="{BB962C8B-B14F-4D97-AF65-F5344CB8AC3E}">
        <p14:creationId xmlns:p14="http://schemas.microsoft.com/office/powerpoint/2010/main" val="14684762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l-SI"/>
          </a:p>
        </p:txBody>
      </p:sp>
      <p:sp>
        <p:nvSpPr>
          <p:cNvPr id="4" name="Slide Number Placeholder 3"/>
          <p:cNvSpPr>
            <a:spLocks noGrp="1"/>
          </p:cNvSpPr>
          <p:nvPr>
            <p:ph type="sldNum" sz="quarter" idx="10"/>
          </p:nvPr>
        </p:nvSpPr>
        <p:spPr/>
        <p:txBody>
          <a:bodyPr/>
          <a:lstStyle/>
          <a:p>
            <a:fld id="{62BBA7C3-A674-4687-B9F2-2CE173B13A8E}" type="slidenum">
              <a:rPr lang="sl-SI" smtClean="0"/>
              <a:t>86</a:t>
            </a:fld>
            <a:endParaRPr lang="sl-SI"/>
          </a:p>
        </p:txBody>
      </p:sp>
    </p:spTree>
    <p:extLst>
      <p:ext uri="{BB962C8B-B14F-4D97-AF65-F5344CB8AC3E}">
        <p14:creationId xmlns:p14="http://schemas.microsoft.com/office/powerpoint/2010/main" val="38941421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1524000" y="1122363"/>
            <a:ext cx="9144000" cy="2387600"/>
          </a:xfrm>
        </p:spPr>
        <p:txBody>
          <a:bodyPr anchor="b"/>
          <a:lstStyle>
            <a:lvl1pPr algn="ctr">
              <a:defRPr sz="6000"/>
            </a:lvl1pPr>
          </a:lstStyle>
          <a:p>
            <a:r>
              <a:rPr lang="sl-SI"/>
              <a:t>Uredite slog naslova matrice</a:t>
            </a:r>
          </a:p>
        </p:txBody>
      </p:sp>
      <p:sp>
        <p:nvSpPr>
          <p:cNvPr id="3" name="Podnaslov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a:t>Kliknite, da uredite slog podnaslova matrice</a:t>
            </a:r>
          </a:p>
        </p:txBody>
      </p:sp>
      <p:sp>
        <p:nvSpPr>
          <p:cNvPr id="4" name="Označba mesta datuma 3"/>
          <p:cNvSpPr>
            <a:spLocks noGrp="1"/>
          </p:cNvSpPr>
          <p:nvPr>
            <p:ph type="dt" sz="half" idx="10"/>
          </p:nvPr>
        </p:nvSpPr>
        <p:spPr/>
        <p:txBody>
          <a:bodyPr/>
          <a:lstStyle/>
          <a:p>
            <a:fld id="{8A6FB516-A3E7-4DC4-A1CC-05A26997E54A}" type="datetimeFigureOut">
              <a:rPr lang="sl-SI" smtClean="0"/>
              <a:t>8. 11. 2023</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591FC6FB-27F0-4214-8F95-99DE8C85305D}" type="slidenum">
              <a:rPr lang="sl-SI" smtClean="0"/>
              <a:t>‹#›</a:t>
            </a:fld>
            <a:endParaRPr lang="sl-SI"/>
          </a:p>
        </p:txBody>
      </p:sp>
    </p:spTree>
    <p:extLst>
      <p:ext uri="{BB962C8B-B14F-4D97-AF65-F5344CB8AC3E}">
        <p14:creationId xmlns:p14="http://schemas.microsoft.com/office/powerpoint/2010/main" val="28435982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značba mesta navpičnega besedila 2"/>
          <p:cNvSpPr>
            <a:spLocks noGrp="1"/>
          </p:cNvSpPr>
          <p:nvPr>
            <p:ph type="body" orient="vert" idx="1"/>
          </p:nvPr>
        </p:nvSpPr>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p:cNvSpPr>
            <a:spLocks noGrp="1"/>
          </p:cNvSpPr>
          <p:nvPr>
            <p:ph type="dt" sz="half" idx="10"/>
          </p:nvPr>
        </p:nvSpPr>
        <p:spPr/>
        <p:txBody>
          <a:bodyPr/>
          <a:lstStyle/>
          <a:p>
            <a:fld id="{8A6FB516-A3E7-4DC4-A1CC-05A26997E54A}" type="datetimeFigureOut">
              <a:rPr lang="sl-SI" smtClean="0"/>
              <a:t>8. 11. 2023</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591FC6FB-27F0-4214-8F95-99DE8C85305D}" type="slidenum">
              <a:rPr lang="sl-SI" smtClean="0"/>
              <a:t>‹#›</a:t>
            </a:fld>
            <a:endParaRPr lang="sl-SI"/>
          </a:p>
        </p:txBody>
      </p:sp>
    </p:spTree>
    <p:extLst>
      <p:ext uri="{BB962C8B-B14F-4D97-AF65-F5344CB8AC3E}">
        <p14:creationId xmlns:p14="http://schemas.microsoft.com/office/powerpoint/2010/main" val="13726439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8724900" y="365125"/>
            <a:ext cx="2628900" cy="5811838"/>
          </a:xfrm>
        </p:spPr>
        <p:txBody>
          <a:bodyPr vert="eaVert"/>
          <a:lstStyle/>
          <a:p>
            <a:r>
              <a:rPr lang="sl-SI"/>
              <a:t>Uredite slog naslova matrice</a:t>
            </a:r>
          </a:p>
        </p:txBody>
      </p:sp>
      <p:sp>
        <p:nvSpPr>
          <p:cNvPr id="3" name="Označba mesta navpičnega besedila 2"/>
          <p:cNvSpPr>
            <a:spLocks noGrp="1"/>
          </p:cNvSpPr>
          <p:nvPr>
            <p:ph type="body" orient="vert" idx="1"/>
          </p:nvPr>
        </p:nvSpPr>
        <p:spPr>
          <a:xfrm>
            <a:off x="838200" y="365125"/>
            <a:ext cx="7734300" cy="5811838"/>
          </a:xfrm>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p:cNvSpPr>
            <a:spLocks noGrp="1"/>
          </p:cNvSpPr>
          <p:nvPr>
            <p:ph type="dt" sz="half" idx="10"/>
          </p:nvPr>
        </p:nvSpPr>
        <p:spPr/>
        <p:txBody>
          <a:bodyPr/>
          <a:lstStyle/>
          <a:p>
            <a:fld id="{8A6FB516-A3E7-4DC4-A1CC-05A26997E54A}" type="datetimeFigureOut">
              <a:rPr lang="sl-SI" smtClean="0"/>
              <a:t>8. 11. 2023</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591FC6FB-27F0-4214-8F95-99DE8C85305D}" type="slidenum">
              <a:rPr lang="sl-SI" smtClean="0"/>
              <a:t>‹#›</a:t>
            </a:fld>
            <a:endParaRPr lang="sl-SI"/>
          </a:p>
        </p:txBody>
      </p:sp>
    </p:spTree>
    <p:extLst>
      <p:ext uri="{BB962C8B-B14F-4D97-AF65-F5344CB8AC3E}">
        <p14:creationId xmlns:p14="http://schemas.microsoft.com/office/powerpoint/2010/main" val="25775234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Narrow" panose="020B0606020202030204" pitchFamily="34" charset="0"/>
              </a:defRPr>
            </a:lvl1pPr>
          </a:lstStyle>
          <a:p>
            <a:r>
              <a:rPr lang="en-US"/>
              <a:t>Click to edit Master title style</a:t>
            </a:r>
            <a:endParaRPr lang="sl-SI" dirty="0"/>
          </a:p>
        </p:txBody>
      </p:sp>
      <p:sp>
        <p:nvSpPr>
          <p:cNvPr id="3" name="Content Placeholder 2"/>
          <p:cNvSpPr>
            <a:spLocks noGrp="1"/>
          </p:cNvSpPr>
          <p:nvPr>
            <p:ph idx="1"/>
          </p:nvPr>
        </p:nvSpPr>
        <p:spPr/>
        <p:txBody>
          <a:bodyPr/>
          <a:lstStyle>
            <a:lvl1pPr>
              <a:defRPr>
                <a:latin typeface="Arial Narrow" panose="020B0606020202030204" pitchFamily="34" charset="0"/>
              </a:defRPr>
            </a:lvl1pPr>
            <a:lvl2pPr>
              <a:defRPr>
                <a:latin typeface="Arial Narrow" panose="020B0606020202030204" pitchFamily="34" charset="0"/>
              </a:defRPr>
            </a:lvl2pPr>
            <a:lvl3pPr>
              <a:defRPr>
                <a:latin typeface="Arial Narrow" panose="020B0606020202030204" pitchFamily="34" charset="0"/>
              </a:defRPr>
            </a:lvl3pPr>
            <a:lvl4pPr>
              <a:defRPr>
                <a:latin typeface="Arial Narrow" panose="020B0606020202030204" pitchFamily="34" charset="0"/>
              </a:defRPr>
            </a:lvl4pPr>
            <a:lvl5pPr>
              <a:defRPr>
                <a:latin typeface="Arial Narrow" panose="020B0606020202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p:cNvSpPr>
            <a:spLocks noGrp="1"/>
          </p:cNvSpPr>
          <p:nvPr>
            <p:ph type="dt" sz="half" idx="10"/>
          </p:nvPr>
        </p:nvSpPr>
        <p:spPr/>
        <p:txBody>
          <a:bodyPr/>
          <a:lstStyle/>
          <a:p>
            <a:fld id="{C3B4D0A5-E130-4B9B-B8B6-CA15F1CBCB85}" type="datetime1">
              <a:rPr lang="sl-SI" smtClean="0"/>
              <a:t>8. 11. 2023</a:t>
            </a:fld>
            <a:endParaRPr lang="sl-SI" dirty="0"/>
          </a:p>
        </p:txBody>
      </p:sp>
      <p:sp>
        <p:nvSpPr>
          <p:cNvPr id="5" name="Footer Placeholder 4"/>
          <p:cNvSpPr>
            <a:spLocks noGrp="1"/>
          </p:cNvSpPr>
          <p:nvPr>
            <p:ph type="ftr" sz="quarter" idx="11"/>
          </p:nvPr>
        </p:nvSpPr>
        <p:spPr/>
        <p:txBody>
          <a:bodyPr/>
          <a:lstStyle>
            <a:lvl1pPr>
              <a:defRPr>
                <a:latin typeface="Arial Narrow" panose="020B0606020202030204" pitchFamily="34" charset="0"/>
              </a:defRPr>
            </a:lvl1pPr>
          </a:lstStyle>
          <a:p>
            <a:r>
              <a:rPr lang="sl-SI" dirty="0"/>
              <a:t>Združenje mestnih občin Slovenije</a:t>
            </a:r>
          </a:p>
          <a:p>
            <a:r>
              <a:rPr lang="sl-SI" dirty="0" err="1"/>
              <a:t>Association</a:t>
            </a:r>
            <a:r>
              <a:rPr lang="sl-SI" dirty="0"/>
              <a:t> of Urban </a:t>
            </a:r>
            <a:r>
              <a:rPr lang="sl-SI" dirty="0" err="1"/>
              <a:t>Municipalities</a:t>
            </a:r>
            <a:r>
              <a:rPr lang="sl-SI" dirty="0"/>
              <a:t> of Slovenia</a:t>
            </a:r>
          </a:p>
        </p:txBody>
      </p:sp>
      <p:sp>
        <p:nvSpPr>
          <p:cNvPr id="6" name="Slide Number Placeholder 5"/>
          <p:cNvSpPr>
            <a:spLocks noGrp="1"/>
          </p:cNvSpPr>
          <p:nvPr>
            <p:ph type="sldNum" sz="quarter" idx="12"/>
          </p:nvPr>
        </p:nvSpPr>
        <p:spPr/>
        <p:txBody>
          <a:bodyPr/>
          <a:lstStyle/>
          <a:p>
            <a:fld id="{A83266A9-A495-402D-B31E-4255C5B0C6C8}" type="slidenum">
              <a:rPr lang="sl-SI" smtClean="0"/>
              <a:t>‹#›</a:t>
            </a:fld>
            <a:endParaRPr lang="sl-SI"/>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00736" y="0"/>
            <a:ext cx="4852211" cy="6858000"/>
          </a:xfrm>
          <a:prstGeom prst="rect">
            <a:avLst/>
          </a:prstGeom>
        </p:spPr>
      </p:pic>
    </p:spTree>
    <p:extLst>
      <p:ext uri="{BB962C8B-B14F-4D97-AF65-F5344CB8AC3E}">
        <p14:creationId xmlns:p14="http://schemas.microsoft.com/office/powerpoint/2010/main" val="3819089367"/>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Zaključe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sl-SI" dirty="0"/>
              <a:t>Hvala za pozornost!</a:t>
            </a:r>
          </a:p>
        </p:txBody>
      </p:sp>
      <p:sp>
        <p:nvSpPr>
          <p:cNvPr id="3" name="Date Placeholder 2"/>
          <p:cNvSpPr>
            <a:spLocks noGrp="1"/>
          </p:cNvSpPr>
          <p:nvPr>
            <p:ph type="dt" sz="half" idx="10"/>
          </p:nvPr>
        </p:nvSpPr>
        <p:spPr/>
        <p:txBody>
          <a:bodyPr/>
          <a:lstStyle/>
          <a:p>
            <a:fld id="{C2AFCE02-1E38-4007-88B1-10BEA806BCD8}" type="datetime1">
              <a:rPr lang="sl-SI" smtClean="0"/>
              <a:t>8. 11. 2023</a:t>
            </a:fld>
            <a:endParaRPr lang="sl-SI"/>
          </a:p>
        </p:txBody>
      </p:sp>
      <p:sp>
        <p:nvSpPr>
          <p:cNvPr id="4" name="Footer Placeholder 3"/>
          <p:cNvSpPr>
            <a:spLocks noGrp="1"/>
          </p:cNvSpPr>
          <p:nvPr>
            <p:ph type="ftr" sz="quarter" idx="11"/>
          </p:nvPr>
        </p:nvSpPr>
        <p:spPr/>
        <p:txBody>
          <a:bodyPr/>
          <a:lstStyle>
            <a:lvl1pPr>
              <a:defRPr>
                <a:latin typeface="Arial Narrow" panose="020B0606020202030204" pitchFamily="34" charset="0"/>
              </a:defRPr>
            </a:lvl1pPr>
          </a:lstStyle>
          <a:p>
            <a:r>
              <a:rPr lang="sl-SI" dirty="0"/>
              <a:t>Združenje mestnih občin Slovenije </a:t>
            </a:r>
          </a:p>
          <a:p>
            <a:r>
              <a:rPr lang="sl-SI" dirty="0" err="1"/>
              <a:t>Association</a:t>
            </a:r>
            <a:r>
              <a:rPr lang="sl-SI" dirty="0"/>
              <a:t> of Urban </a:t>
            </a:r>
            <a:r>
              <a:rPr lang="sl-SI" dirty="0" err="1"/>
              <a:t>Municipalities</a:t>
            </a:r>
            <a:r>
              <a:rPr lang="sl-SI" dirty="0"/>
              <a:t> of Slovenia</a:t>
            </a:r>
          </a:p>
        </p:txBody>
      </p:sp>
      <p:sp>
        <p:nvSpPr>
          <p:cNvPr id="5" name="Slide Number Placeholder 4"/>
          <p:cNvSpPr>
            <a:spLocks noGrp="1"/>
          </p:cNvSpPr>
          <p:nvPr>
            <p:ph type="sldNum" sz="quarter" idx="12"/>
          </p:nvPr>
        </p:nvSpPr>
        <p:spPr/>
        <p:txBody>
          <a:bodyPr/>
          <a:lstStyle/>
          <a:p>
            <a:fld id="{A83266A9-A495-402D-B31E-4255C5B0C6C8}" type="slidenum">
              <a:rPr lang="sl-SI" smtClean="0"/>
              <a:t>‹#›</a:t>
            </a:fld>
            <a:endParaRPr lang="sl-SI"/>
          </a:p>
        </p:txBody>
      </p:sp>
      <p:pic>
        <p:nvPicPr>
          <p:cNvPr id="7" name="Picture 6"/>
          <p:cNvPicPr>
            <a:picLocks noChangeAspect="1"/>
          </p:cNvPicPr>
          <p:nvPr userDrawn="1"/>
        </p:nvPicPr>
        <p:blipFill>
          <a:blip r:embed="rId2"/>
          <a:stretch>
            <a:fillRect/>
          </a:stretch>
        </p:blipFill>
        <p:spPr>
          <a:xfrm>
            <a:off x="714375" y="4600491"/>
            <a:ext cx="11255230" cy="1465200"/>
          </a:xfrm>
          <a:prstGeom prst="rect">
            <a:avLst/>
          </a:prstGeom>
        </p:spPr>
      </p:pic>
    </p:spTree>
    <p:extLst>
      <p:ext uri="{BB962C8B-B14F-4D97-AF65-F5344CB8AC3E}">
        <p14:creationId xmlns:p14="http://schemas.microsoft.com/office/powerpoint/2010/main" val="3195739929"/>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značba mesta vsebine 2"/>
          <p:cNvSpPr>
            <a:spLocks noGrp="1"/>
          </p:cNvSpPr>
          <p:nvPr>
            <p:ph idx="1"/>
          </p:nvPr>
        </p:nvSpPr>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p:cNvSpPr>
            <a:spLocks noGrp="1"/>
          </p:cNvSpPr>
          <p:nvPr>
            <p:ph type="dt" sz="half" idx="10"/>
          </p:nvPr>
        </p:nvSpPr>
        <p:spPr/>
        <p:txBody>
          <a:bodyPr/>
          <a:lstStyle/>
          <a:p>
            <a:fld id="{8A6FB516-A3E7-4DC4-A1CC-05A26997E54A}" type="datetimeFigureOut">
              <a:rPr lang="sl-SI" smtClean="0"/>
              <a:t>8. 11. 2023</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591FC6FB-27F0-4214-8F95-99DE8C85305D}" type="slidenum">
              <a:rPr lang="sl-SI" smtClean="0"/>
              <a:t>‹#›</a:t>
            </a:fld>
            <a:endParaRPr lang="sl-SI"/>
          </a:p>
        </p:txBody>
      </p:sp>
    </p:spTree>
    <p:extLst>
      <p:ext uri="{BB962C8B-B14F-4D97-AF65-F5344CB8AC3E}">
        <p14:creationId xmlns:p14="http://schemas.microsoft.com/office/powerpoint/2010/main" val="2225449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831850" y="1709738"/>
            <a:ext cx="10515600" cy="2852737"/>
          </a:xfrm>
        </p:spPr>
        <p:txBody>
          <a:bodyPr anchor="b"/>
          <a:lstStyle>
            <a:lvl1pPr>
              <a:defRPr sz="6000"/>
            </a:lvl1pPr>
          </a:lstStyle>
          <a:p>
            <a:r>
              <a:rPr lang="sl-SI"/>
              <a:t>Uredite slog naslova matrice</a:t>
            </a:r>
          </a:p>
        </p:txBody>
      </p:sp>
      <p:sp>
        <p:nvSpPr>
          <p:cNvPr id="3" name="Označba mesta besedila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a:t>Uredite sloge besedila matrice</a:t>
            </a:r>
          </a:p>
        </p:txBody>
      </p:sp>
      <p:sp>
        <p:nvSpPr>
          <p:cNvPr id="4" name="Označba mesta datuma 3"/>
          <p:cNvSpPr>
            <a:spLocks noGrp="1"/>
          </p:cNvSpPr>
          <p:nvPr>
            <p:ph type="dt" sz="half" idx="10"/>
          </p:nvPr>
        </p:nvSpPr>
        <p:spPr/>
        <p:txBody>
          <a:bodyPr/>
          <a:lstStyle/>
          <a:p>
            <a:fld id="{8A6FB516-A3E7-4DC4-A1CC-05A26997E54A}" type="datetimeFigureOut">
              <a:rPr lang="sl-SI" smtClean="0"/>
              <a:t>8. 11. 2023</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591FC6FB-27F0-4214-8F95-99DE8C85305D}" type="slidenum">
              <a:rPr lang="sl-SI" smtClean="0"/>
              <a:t>‹#›</a:t>
            </a:fld>
            <a:endParaRPr lang="sl-SI"/>
          </a:p>
        </p:txBody>
      </p:sp>
    </p:spTree>
    <p:extLst>
      <p:ext uri="{BB962C8B-B14F-4D97-AF65-F5344CB8AC3E}">
        <p14:creationId xmlns:p14="http://schemas.microsoft.com/office/powerpoint/2010/main" val="366545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značba mesta vsebine 2"/>
          <p:cNvSpPr>
            <a:spLocks noGrp="1"/>
          </p:cNvSpPr>
          <p:nvPr>
            <p:ph sz="half" idx="1"/>
          </p:nvPr>
        </p:nvSpPr>
        <p:spPr>
          <a:xfrm>
            <a:off x="838200" y="1825625"/>
            <a:ext cx="5181600" cy="435133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vsebine 3"/>
          <p:cNvSpPr>
            <a:spLocks noGrp="1"/>
          </p:cNvSpPr>
          <p:nvPr>
            <p:ph sz="half" idx="2"/>
          </p:nvPr>
        </p:nvSpPr>
        <p:spPr>
          <a:xfrm>
            <a:off x="6172200" y="1825625"/>
            <a:ext cx="5181600" cy="435133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datuma 4"/>
          <p:cNvSpPr>
            <a:spLocks noGrp="1"/>
          </p:cNvSpPr>
          <p:nvPr>
            <p:ph type="dt" sz="half" idx="10"/>
          </p:nvPr>
        </p:nvSpPr>
        <p:spPr/>
        <p:txBody>
          <a:bodyPr/>
          <a:lstStyle/>
          <a:p>
            <a:fld id="{8A6FB516-A3E7-4DC4-A1CC-05A26997E54A}" type="datetimeFigureOut">
              <a:rPr lang="sl-SI" smtClean="0"/>
              <a:t>8. 11. 2023</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591FC6FB-27F0-4214-8F95-99DE8C85305D}" type="slidenum">
              <a:rPr lang="sl-SI" smtClean="0"/>
              <a:t>‹#›</a:t>
            </a:fld>
            <a:endParaRPr lang="sl-SI"/>
          </a:p>
        </p:txBody>
      </p:sp>
    </p:spTree>
    <p:extLst>
      <p:ext uri="{BB962C8B-B14F-4D97-AF65-F5344CB8AC3E}">
        <p14:creationId xmlns:p14="http://schemas.microsoft.com/office/powerpoint/2010/main" val="446878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a:xfrm>
            <a:off x="839788" y="365125"/>
            <a:ext cx="10515600" cy="1325563"/>
          </a:xfrm>
        </p:spPr>
        <p:txBody>
          <a:bodyPr/>
          <a:lstStyle/>
          <a:p>
            <a:r>
              <a:rPr lang="sl-SI"/>
              <a:t>Uredite slog naslova matrice</a:t>
            </a:r>
          </a:p>
        </p:txBody>
      </p:sp>
      <p:sp>
        <p:nvSpPr>
          <p:cNvPr id="3" name="Označba mesta besedila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4" name="Označba mesta vsebine 3"/>
          <p:cNvSpPr>
            <a:spLocks noGrp="1"/>
          </p:cNvSpPr>
          <p:nvPr>
            <p:ph sz="half" idx="2"/>
          </p:nvPr>
        </p:nvSpPr>
        <p:spPr>
          <a:xfrm>
            <a:off x="839788" y="2505075"/>
            <a:ext cx="5157787" cy="368458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značba mesta besedila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6" name="Označba mesta vsebine 5"/>
          <p:cNvSpPr>
            <a:spLocks noGrp="1"/>
          </p:cNvSpPr>
          <p:nvPr>
            <p:ph sz="quarter" idx="4"/>
          </p:nvPr>
        </p:nvSpPr>
        <p:spPr>
          <a:xfrm>
            <a:off x="6172200" y="2505075"/>
            <a:ext cx="5183188" cy="3684588"/>
          </a:xfr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7" name="Označba mesta datuma 6"/>
          <p:cNvSpPr>
            <a:spLocks noGrp="1"/>
          </p:cNvSpPr>
          <p:nvPr>
            <p:ph type="dt" sz="half" idx="10"/>
          </p:nvPr>
        </p:nvSpPr>
        <p:spPr/>
        <p:txBody>
          <a:bodyPr/>
          <a:lstStyle/>
          <a:p>
            <a:fld id="{8A6FB516-A3E7-4DC4-A1CC-05A26997E54A}" type="datetimeFigureOut">
              <a:rPr lang="sl-SI" smtClean="0"/>
              <a:t>8. 11. 2023</a:t>
            </a:fld>
            <a:endParaRPr lang="sl-SI"/>
          </a:p>
        </p:txBody>
      </p:sp>
      <p:sp>
        <p:nvSpPr>
          <p:cNvPr id="8" name="Označba mesta noge 7"/>
          <p:cNvSpPr>
            <a:spLocks noGrp="1"/>
          </p:cNvSpPr>
          <p:nvPr>
            <p:ph type="ftr" sz="quarter" idx="11"/>
          </p:nvPr>
        </p:nvSpPr>
        <p:spPr/>
        <p:txBody>
          <a:bodyPr/>
          <a:lstStyle/>
          <a:p>
            <a:endParaRPr lang="sl-SI"/>
          </a:p>
        </p:txBody>
      </p:sp>
      <p:sp>
        <p:nvSpPr>
          <p:cNvPr id="9" name="Označba mesta številke diapozitiva 8"/>
          <p:cNvSpPr>
            <a:spLocks noGrp="1"/>
          </p:cNvSpPr>
          <p:nvPr>
            <p:ph type="sldNum" sz="quarter" idx="12"/>
          </p:nvPr>
        </p:nvSpPr>
        <p:spPr/>
        <p:txBody>
          <a:bodyPr/>
          <a:lstStyle/>
          <a:p>
            <a:fld id="{591FC6FB-27F0-4214-8F95-99DE8C85305D}" type="slidenum">
              <a:rPr lang="sl-SI" smtClean="0"/>
              <a:t>‹#›</a:t>
            </a:fld>
            <a:endParaRPr lang="sl-SI"/>
          </a:p>
        </p:txBody>
      </p:sp>
    </p:spTree>
    <p:extLst>
      <p:ext uri="{BB962C8B-B14F-4D97-AF65-F5344CB8AC3E}">
        <p14:creationId xmlns:p14="http://schemas.microsoft.com/office/powerpoint/2010/main" val="30511968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značba mesta datuma 2"/>
          <p:cNvSpPr>
            <a:spLocks noGrp="1"/>
          </p:cNvSpPr>
          <p:nvPr>
            <p:ph type="dt" sz="half" idx="10"/>
          </p:nvPr>
        </p:nvSpPr>
        <p:spPr/>
        <p:txBody>
          <a:bodyPr/>
          <a:lstStyle/>
          <a:p>
            <a:fld id="{8A6FB516-A3E7-4DC4-A1CC-05A26997E54A}" type="datetimeFigureOut">
              <a:rPr lang="sl-SI" smtClean="0"/>
              <a:t>8. 11. 2023</a:t>
            </a:fld>
            <a:endParaRPr lang="sl-SI"/>
          </a:p>
        </p:txBody>
      </p:sp>
      <p:sp>
        <p:nvSpPr>
          <p:cNvPr id="4" name="Označba mesta noge 3"/>
          <p:cNvSpPr>
            <a:spLocks noGrp="1"/>
          </p:cNvSpPr>
          <p:nvPr>
            <p:ph type="ftr" sz="quarter" idx="11"/>
          </p:nvPr>
        </p:nvSpPr>
        <p:spPr/>
        <p:txBody>
          <a:bodyPr/>
          <a:lstStyle/>
          <a:p>
            <a:endParaRPr lang="sl-SI"/>
          </a:p>
        </p:txBody>
      </p:sp>
      <p:sp>
        <p:nvSpPr>
          <p:cNvPr id="5" name="Označba mesta številke diapozitiva 4"/>
          <p:cNvSpPr>
            <a:spLocks noGrp="1"/>
          </p:cNvSpPr>
          <p:nvPr>
            <p:ph type="sldNum" sz="quarter" idx="12"/>
          </p:nvPr>
        </p:nvSpPr>
        <p:spPr/>
        <p:txBody>
          <a:bodyPr/>
          <a:lstStyle/>
          <a:p>
            <a:fld id="{591FC6FB-27F0-4214-8F95-99DE8C85305D}" type="slidenum">
              <a:rPr lang="sl-SI" smtClean="0"/>
              <a:t>‹#›</a:t>
            </a:fld>
            <a:endParaRPr lang="sl-SI"/>
          </a:p>
        </p:txBody>
      </p:sp>
    </p:spTree>
    <p:extLst>
      <p:ext uri="{BB962C8B-B14F-4D97-AF65-F5344CB8AC3E}">
        <p14:creationId xmlns:p14="http://schemas.microsoft.com/office/powerpoint/2010/main" val="15491947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značba mesta datuma 1"/>
          <p:cNvSpPr>
            <a:spLocks noGrp="1"/>
          </p:cNvSpPr>
          <p:nvPr>
            <p:ph type="dt" sz="half" idx="10"/>
          </p:nvPr>
        </p:nvSpPr>
        <p:spPr/>
        <p:txBody>
          <a:bodyPr/>
          <a:lstStyle/>
          <a:p>
            <a:fld id="{8A6FB516-A3E7-4DC4-A1CC-05A26997E54A}" type="datetimeFigureOut">
              <a:rPr lang="sl-SI" smtClean="0"/>
              <a:t>8. 11. 2023</a:t>
            </a:fld>
            <a:endParaRPr lang="sl-SI"/>
          </a:p>
        </p:txBody>
      </p:sp>
      <p:sp>
        <p:nvSpPr>
          <p:cNvPr id="3" name="Označba mesta noge 2"/>
          <p:cNvSpPr>
            <a:spLocks noGrp="1"/>
          </p:cNvSpPr>
          <p:nvPr>
            <p:ph type="ftr" sz="quarter" idx="11"/>
          </p:nvPr>
        </p:nvSpPr>
        <p:spPr/>
        <p:txBody>
          <a:bodyPr/>
          <a:lstStyle/>
          <a:p>
            <a:endParaRPr lang="sl-SI"/>
          </a:p>
        </p:txBody>
      </p:sp>
      <p:sp>
        <p:nvSpPr>
          <p:cNvPr id="4" name="Označba mesta številke diapozitiva 3"/>
          <p:cNvSpPr>
            <a:spLocks noGrp="1"/>
          </p:cNvSpPr>
          <p:nvPr>
            <p:ph type="sldNum" sz="quarter" idx="12"/>
          </p:nvPr>
        </p:nvSpPr>
        <p:spPr/>
        <p:txBody>
          <a:bodyPr/>
          <a:lstStyle/>
          <a:p>
            <a:fld id="{591FC6FB-27F0-4214-8F95-99DE8C85305D}" type="slidenum">
              <a:rPr lang="sl-SI" smtClean="0"/>
              <a:t>‹#›</a:t>
            </a:fld>
            <a:endParaRPr lang="sl-SI"/>
          </a:p>
        </p:txBody>
      </p:sp>
    </p:spTree>
    <p:extLst>
      <p:ext uri="{BB962C8B-B14F-4D97-AF65-F5344CB8AC3E}">
        <p14:creationId xmlns:p14="http://schemas.microsoft.com/office/powerpoint/2010/main" val="9617096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sl-SI"/>
              <a:t>Uredite slog naslova matrice</a:t>
            </a:r>
          </a:p>
        </p:txBody>
      </p:sp>
      <p:sp>
        <p:nvSpPr>
          <p:cNvPr id="3" name="Označba mesta vsebine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besedil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Uredite sloge besedila matrice</a:t>
            </a:r>
          </a:p>
        </p:txBody>
      </p:sp>
      <p:sp>
        <p:nvSpPr>
          <p:cNvPr id="5" name="Označba mesta datuma 4"/>
          <p:cNvSpPr>
            <a:spLocks noGrp="1"/>
          </p:cNvSpPr>
          <p:nvPr>
            <p:ph type="dt" sz="half" idx="10"/>
          </p:nvPr>
        </p:nvSpPr>
        <p:spPr/>
        <p:txBody>
          <a:bodyPr/>
          <a:lstStyle/>
          <a:p>
            <a:fld id="{8A6FB516-A3E7-4DC4-A1CC-05A26997E54A}" type="datetimeFigureOut">
              <a:rPr lang="sl-SI" smtClean="0"/>
              <a:t>8. 11. 2023</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591FC6FB-27F0-4214-8F95-99DE8C85305D}" type="slidenum">
              <a:rPr lang="sl-SI" smtClean="0"/>
              <a:t>‹#›</a:t>
            </a:fld>
            <a:endParaRPr lang="sl-SI"/>
          </a:p>
        </p:txBody>
      </p:sp>
    </p:spTree>
    <p:extLst>
      <p:ext uri="{BB962C8B-B14F-4D97-AF65-F5344CB8AC3E}">
        <p14:creationId xmlns:p14="http://schemas.microsoft.com/office/powerpoint/2010/main" val="40281980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sl-SI"/>
              <a:t>Uredite slog naslova matrice</a:t>
            </a:r>
          </a:p>
        </p:txBody>
      </p:sp>
      <p:sp>
        <p:nvSpPr>
          <p:cNvPr id="3" name="Označba mesta slik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značba mesta besedil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Uredite sloge besedila matrice</a:t>
            </a:r>
          </a:p>
        </p:txBody>
      </p:sp>
      <p:sp>
        <p:nvSpPr>
          <p:cNvPr id="5" name="Označba mesta datuma 4"/>
          <p:cNvSpPr>
            <a:spLocks noGrp="1"/>
          </p:cNvSpPr>
          <p:nvPr>
            <p:ph type="dt" sz="half" idx="10"/>
          </p:nvPr>
        </p:nvSpPr>
        <p:spPr/>
        <p:txBody>
          <a:bodyPr/>
          <a:lstStyle/>
          <a:p>
            <a:fld id="{8A6FB516-A3E7-4DC4-A1CC-05A26997E54A}" type="datetimeFigureOut">
              <a:rPr lang="sl-SI" smtClean="0"/>
              <a:t>8. 11. 2023</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591FC6FB-27F0-4214-8F95-99DE8C85305D}" type="slidenum">
              <a:rPr lang="sl-SI" smtClean="0"/>
              <a:t>‹#›</a:t>
            </a:fld>
            <a:endParaRPr lang="sl-SI"/>
          </a:p>
        </p:txBody>
      </p:sp>
    </p:spTree>
    <p:extLst>
      <p:ext uri="{BB962C8B-B14F-4D97-AF65-F5344CB8AC3E}">
        <p14:creationId xmlns:p14="http://schemas.microsoft.com/office/powerpoint/2010/main" val="39864438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naslova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l-SI"/>
              <a:t>Uredite slog naslova matrice</a:t>
            </a:r>
          </a:p>
        </p:txBody>
      </p:sp>
      <p:sp>
        <p:nvSpPr>
          <p:cNvPr id="3" name="Označba mesta besedila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značba mesta datum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6FB516-A3E7-4DC4-A1CC-05A26997E54A}" type="datetimeFigureOut">
              <a:rPr lang="sl-SI" smtClean="0"/>
              <a:t>8. 11. 2023</a:t>
            </a:fld>
            <a:endParaRPr lang="sl-SI"/>
          </a:p>
        </p:txBody>
      </p:sp>
      <p:sp>
        <p:nvSpPr>
          <p:cNvPr id="5" name="Označba mesta no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Označba mesta številke diapoz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1FC6FB-27F0-4214-8F95-99DE8C85305D}" type="slidenum">
              <a:rPr lang="sl-SI" smtClean="0"/>
              <a:t>‹#›</a:t>
            </a:fld>
            <a:endParaRPr lang="sl-SI"/>
          </a:p>
        </p:txBody>
      </p:sp>
    </p:spTree>
    <p:extLst>
      <p:ext uri="{BB962C8B-B14F-4D97-AF65-F5344CB8AC3E}">
        <p14:creationId xmlns:p14="http://schemas.microsoft.com/office/powerpoint/2010/main" val="11985196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18.jpeg"/><Relationship Id="rId3" Type="http://schemas.openxmlformats.org/officeDocument/2006/relationships/image" Target="../media/image8.jpg"/><Relationship Id="rId7" Type="http://schemas.openxmlformats.org/officeDocument/2006/relationships/image" Target="../media/image12.jpeg"/><Relationship Id="rId12" Type="http://schemas.openxmlformats.org/officeDocument/2006/relationships/image" Target="../media/image17.jpeg"/><Relationship Id="rId2" Type="http://schemas.openxmlformats.org/officeDocument/2006/relationships/notesSlide" Target="../notesSlides/notesSlide1.xml"/><Relationship Id="rId16" Type="http://schemas.openxmlformats.org/officeDocument/2006/relationships/image" Target="../media/image21.jpeg"/><Relationship Id="rId1" Type="http://schemas.openxmlformats.org/officeDocument/2006/relationships/slideLayout" Target="../slideLayouts/slideLayout12.xml"/><Relationship Id="rId6" Type="http://schemas.openxmlformats.org/officeDocument/2006/relationships/image" Target="../media/image11.png"/><Relationship Id="rId11" Type="http://schemas.openxmlformats.org/officeDocument/2006/relationships/image" Target="../media/image16.jpe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eg"/><Relationship Id="rId14" Type="http://schemas.openxmlformats.org/officeDocument/2006/relationships/image" Target="../media/image19.jpeg"/></Relationships>
</file>

<file path=ppt/slides/_rels/slide81.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jpeg"/><Relationship Id="rId7"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25.png"/><Relationship Id="rId11" Type="http://schemas.openxmlformats.org/officeDocument/2006/relationships/hyperlink" Target="http://www.zmos.si/ctn" TargetMode="External"/><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8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hyperlink" Target="https://www.zmos.si/ctn/" TargetMode="External"/><Relationship Id="rId5" Type="http://schemas.openxmlformats.org/officeDocument/2006/relationships/image" Target="../media/image29.png"/><Relationship Id="rId4" Type="http://schemas.openxmlformats.org/officeDocument/2006/relationships/image" Target="../media/image23.png"/></Relationships>
</file>

<file path=ppt/slides/_rels/slide8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29.png"/><Relationship Id="rId4" Type="http://schemas.openxmlformats.org/officeDocument/2006/relationships/image" Target="../media/image23.png"/></Relationships>
</file>

<file path=ppt/slides/_rels/slide8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23.png"/></Relationships>
</file>

<file path=ppt/slides/_rels/slide8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23.png"/></Relationships>
</file>

<file path=ppt/slides/_rels/slide86.xml.rels><?xml version="1.0" encoding="UTF-8" standalone="yes"?>
<Relationships xmlns="http://schemas.openxmlformats.org/package/2006/relationships"><Relationship Id="rId3" Type="http://schemas.openxmlformats.org/officeDocument/2006/relationships/hyperlink" Target="https://www.zmos.si/ctn/" TargetMode="External"/><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hyperlink" Target="mailto:zmos@koper.si" TargetMode="External"/><Relationship Id="rId4" Type="http://schemas.openxmlformats.org/officeDocument/2006/relationships/hyperlink" Target="mailto:sasa.heath@celje.si"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Naslov 1"/>
          <p:cNvSpPr>
            <a:spLocks noGrp="1"/>
          </p:cNvSpPr>
          <p:nvPr>
            <p:ph type="ctrTitle"/>
          </p:nvPr>
        </p:nvSpPr>
        <p:spPr>
          <a:xfrm>
            <a:off x="1524000" y="1653601"/>
            <a:ext cx="9144000" cy="1934813"/>
          </a:xfrm>
        </p:spPr>
        <p:txBody>
          <a:bodyPr anchor="ctr">
            <a:noAutofit/>
          </a:bodyPr>
          <a:lstStyle/>
          <a:p>
            <a:pPr>
              <a:lnSpc>
                <a:spcPct val="100000"/>
              </a:lnSpc>
            </a:pPr>
            <a:r>
              <a:rPr lang="sl-SI" sz="5500" dirty="0">
                <a:solidFill>
                  <a:srgbClr val="034EA2"/>
                </a:solidFill>
                <a:effectLst>
                  <a:outerShdw blurRad="38100" dist="38100" dir="2700000" algn="tl">
                    <a:srgbClr val="000000">
                      <a:alpha val="43137"/>
                    </a:srgbClr>
                  </a:outerShdw>
                </a:effectLst>
                <a:latin typeface="Republika" panose="02000506040000020004" pitchFamily="2" charset="-18"/>
              </a:rPr>
              <a:t>Načrtovani ukrepi </a:t>
            </a:r>
            <a:br>
              <a:rPr lang="sl-SI" sz="5500" dirty="0">
                <a:solidFill>
                  <a:srgbClr val="034EA2"/>
                </a:solidFill>
                <a:effectLst>
                  <a:outerShdw blurRad="38100" dist="38100" dir="2700000" algn="tl">
                    <a:srgbClr val="000000">
                      <a:alpha val="43137"/>
                    </a:srgbClr>
                  </a:outerShdw>
                </a:effectLst>
                <a:latin typeface="Republika" panose="02000506040000020004" pitchFamily="2" charset="-18"/>
              </a:rPr>
            </a:br>
            <a:r>
              <a:rPr lang="sl-SI" sz="5500" dirty="0">
                <a:solidFill>
                  <a:srgbClr val="034EA2"/>
                </a:solidFill>
                <a:effectLst>
                  <a:outerShdw blurRad="38100" dist="38100" dir="2700000" algn="tl">
                    <a:srgbClr val="000000">
                      <a:alpha val="43137"/>
                    </a:srgbClr>
                  </a:outerShdw>
                </a:effectLst>
                <a:latin typeface="Republika" panose="02000506040000020004" pitchFamily="2" charset="-18"/>
              </a:rPr>
              <a:t>evropske kohezijske politike</a:t>
            </a:r>
            <a:br>
              <a:rPr lang="sl-SI" sz="5500" dirty="0">
                <a:solidFill>
                  <a:srgbClr val="034EA2"/>
                </a:solidFill>
                <a:effectLst>
                  <a:outerShdw blurRad="38100" dist="38100" dir="2700000" algn="tl">
                    <a:srgbClr val="000000">
                      <a:alpha val="43137"/>
                    </a:srgbClr>
                  </a:outerShdw>
                </a:effectLst>
                <a:latin typeface="Republika" panose="02000506040000020004" pitchFamily="2" charset="-18"/>
              </a:rPr>
            </a:br>
            <a:r>
              <a:rPr lang="sl-SI" sz="5500" dirty="0">
                <a:solidFill>
                  <a:srgbClr val="034EA2"/>
                </a:solidFill>
                <a:effectLst>
                  <a:outerShdw blurRad="38100" dist="38100" dir="2700000" algn="tl">
                    <a:srgbClr val="000000">
                      <a:alpha val="43137"/>
                    </a:srgbClr>
                  </a:outerShdw>
                </a:effectLst>
                <a:latin typeface="Republika" panose="02000506040000020004" pitchFamily="2" charset="-18"/>
              </a:rPr>
              <a:t>v Sloveniji v letu 2023 in 2024</a:t>
            </a:r>
            <a:endParaRPr lang="sl-SI" sz="5500" b="1" dirty="0">
              <a:solidFill>
                <a:srgbClr val="034EA2"/>
              </a:solidFill>
              <a:effectLst>
                <a:outerShdw blurRad="38100" dist="38100" dir="2700000" algn="tl">
                  <a:srgbClr val="000000">
                    <a:alpha val="43137"/>
                  </a:srgbClr>
                </a:outerShdw>
              </a:effectLst>
              <a:latin typeface="Republika" panose="02000506040000020004" pitchFamily="2" charset="-18"/>
            </a:endParaRPr>
          </a:p>
        </p:txBody>
      </p:sp>
      <p:sp>
        <p:nvSpPr>
          <p:cNvPr id="4" name="PoljeZBesedilom 3">
            <a:extLst>
              <a:ext uri="{FF2B5EF4-FFF2-40B4-BE49-F238E27FC236}">
                <a16:creationId xmlns:a16="http://schemas.microsoft.com/office/drawing/2014/main" id="{8FA31996-B0FB-DE9C-DA8E-60E6E5C25F79}"/>
              </a:ext>
            </a:extLst>
          </p:cNvPr>
          <p:cNvSpPr txBox="1"/>
          <p:nvPr/>
        </p:nvSpPr>
        <p:spPr>
          <a:xfrm>
            <a:off x="1275789" y="5683640"/>
            <a:ext cx="9144000" cy="523220"/>
          </a:xfrm>
          <a:prstGeom prst="rect">
            <a:avLst/>
          </a:prstGeom>
          <a:noFill/>
        </p:spPr>
        <p:txBody>
          <a:bodyPr wrap="square">
            <a:spAutoFit/>
          </a:bodyPr>
          <a:lstStyle/>
          <a:p>
            <a:pPr algn="ctr"/>
            <a:r>
              <a:rPr lang="sl-SI" sz="2800" dirty="0">
                <a:solidFill>
                  <a:srgbClr val="034EA2"/>
                </a:solidFill>
                <a:effectLst>
                  <a:outerShdw blurRad="38100" dist="38100" dir="2700000" algn="tl">
                    <a:srgbClr val="000000">
                      <a:alpha val="43137"/>
                    </a:srgbClr>
                  </a:outerShdw>
                </a:effectLst>
                <a:latin typeface="Republika" panose="02000506040000020004" pitchFamily="2" charset="-18"/>
              </a:rPr>
              <a:t>Lipica, november 2023</a:t>
            </a:r>
            <a:endParaRPr lang="sl-SI" sz="2800" dirty="0"/>
          </a:p>
        </p:txBody>
      </p:sp>
    </p:spTree>
    <p:extLst>
      <p:ext uri="{BB962C8B-B14F-4D97-AF65-F5344CB8AC3E}">
        <p14:creationId xmlns:p14="http://schemas.microsoft.com/office/powerpoint/2010/main" val="35629782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7216" y="6033143"/>
            <a:ext cx="2689861" cy="564319"/>
          </a:xfrm>
          <a:prstGeom prst="rect">
            <a:avLst/>
          </a:prstGeom>
        </p:spPr>
      </p:pic>
      <p:pic>
        <p:nvPicPr>
          <p:cNvPr id="5" name="Picture 4" descr="Logo image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529" y="6081245"/>
            <a:ext cx="1050232" cy="51621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Kolenski povezovalnik 6"/>
          <p:cNvCxnSpPr/>
          <p:nvPr/>
        </p:nvCxnSpPr>
        <p:spPr>
          <a:xfrm flipV="1">
            <a:off x="245807" y="304566"/>
            <a:ext cx="3736258" cy="2637408"/>
          </a:xfrm>
          <a:prstGeom prst="bentConnector3">
            <a:avLst>
              <a:gd name="adj1" fmla="val 0"/>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 name="Kolenski povezovalnik 7"/>
          <p:cNvCxnSpPr/>
          <p:nvPr/>
        </p:nvCxnSpPr>
        <p:spPr>
          <a:xfrm flipV="1">
            <a:off x="8514735" y="4197949"/>
            <a:ext cx="3342968" cy="2408904"/>
          </a:xfrm>
          <a:prstGeom prst="bentConnector3">
            <a:avLst>
              <a:gd name="adj1" fmla="val 100294"/>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Pravokotnik 5"/>
          <p:cNvSpPr/>
          <p:nvPr/>
        </p:nvSpPr>
        <p:spPr>
          <a:xfrm>
            <a:off x="508529" y="428367"/>
            <a:ext cx="10975017" cy="4303935"/>
          </a:xfrm>
          <a:prstGeom prst="rect">
            <a:avLst/>
          </a:prstGeom>
        </p:spPr>
        <p:txBody>
          <a:bodyPr wrap="square">
            <a:spAutoFit/>
          </a:bodyPr>
          <a:lstStyle/>
          <a:p>
            <a:r>
              <a:rPr lang="sl-SI" sz="2400" b="1" u="sng" dirty="0">
                <a:latin typeface="Republika" panose="02000506040000020004" pitchFamily="2" charset="-18"/>
              </a:rPr>
              <a:t>Ministrstvo </a:t>
            </a:r>
            <a:r>
              <a:rPr lang="it-IT" sz="2400" b="1" u="sng" dirty="0">
                <a:latin typeface="Republika" panose="02000506040000020004" pitchFamily="2" charset="-18"/>
              </a:rPr>
              <a:t>za </a:t>
            </a:r>
            <a:r>
              <a:rPr lang="sl-SI" sz="2400" b="1" u="sng" dirty="0">
                <a:latin typeface="Republika" panose="02000506040000020004" pitchFamily="2" charset="-18"/>
              </a:rPr>
              <a:t>okolje, podnebje in energijo:</a:t>
            </a:r>
          </a:p>
          <a:p>
            <a:pPr>
              <a:lnSpc>
                <a:spcPct val="70000"/>
              </a:lnSpc>
              <a:spcBef>
                <a:spcPts val="1000"/>
              </a:spcBef>
            </a:pPr>
            <a:endParaRPr lang="sl-SI" sz="1200" b="1" u="sng" dirty="0"/>
          </a:p>
          <a:p>
            <a:pPr>
              <a:lnSpc>
                <a:spcPct val="70000"/>
              </a:lnSpc>
              <a:spcBef>
                <a:spcPts val="1000"/>
              </a:spcBef>
            </a:pPr>
            <a:r>
              <a:rPr lang="sl-SI" sz="2000" b="1" u="sng" dirty="0"/>
              <a:t>II.  Ukrep: </a:t>
            </a:r>
            <a:r>
              <a:rPr lang="pl-PL" sz="2000" b="1" u="sng" dirty="0"/>
              <a:t>Infrastruktura za trajnostno mobilnost na lokalni ravni: Javni razpis za sofinaciranje ukrepov trajnostne mobilnosti (</a:t>
            </a:r>
            <a:r>
              <a:rPr lang="pl-PL" sz="2000" b="1" u="sng" dirty="0">
                <a:solidFill>
                  <a:schemeClr val="accent1"/>
                </a:solidFill>
              </a:rPr>
              <a:t>JR UTM</a:t>
            </a:r>
            <a:r>
              <a:rPr lang="pl-PL" sz="2000" b="1" u="sng" dirty="0"/>
              <a:t>)</a:t>
            </a:r>
          </a:p>
          <a:p>
            <a:pPr marL="685800" lvl="1" indent="-228600">
              <a:lnSpc>
                <a:spcPct val="70000"/>
              </a:lnSpc>
              <a:spcBef>
                <a:spcPts val="1000"/>
              </a:spcBef>
              <a:buFontTx/>
              <a:buChar char="-"/>
            </a:pPr>
            <a:r>
              <a:rPr lang="sl-SI" sz="2000" dirty="0"/>
              <a:t>Specifični cilj: RSO3.2. Razvoj in krepitev trajnostne, pametne in </a:t>
            </a:r>
            <a:r>
              <a:rPr lang="sl-SI" sz="2000" dirty="0" err="1"/>
              <a:t>intermodalne</a:t>
            </a:r>
            <a:r>
              <a:rPr lang="sl-SI" sz="2000" dirty="0"/>
              <a:t> nacionalne, regionalne in lokalne mobilnosti, odporne proti podnebnim spremembam, vključno z boljšim dostopom do omrežja TEN-T in čezmejno mobilnostjo</a:t>
            </a:r>
          </a:p>
          <a:p>
            <a:pPr marL="685800" lvl="1" indent="-228600">
              <a:lnSpc>
                <a:spcPct val="70000"/>
              </a:lnSpc>
              <a:spcBef>
                <a:spcPts val="1000"/>
              </a:spcBef>
              <a:buFontTx/>
              <a:buChar char="-"/>
            </a:pPr>
            <a:r>
              <a:rPr lang="sl-SI" sz="2000" dirty="0"/>
              <a:t>Namen: </a:t>
            </a:r>
            <a:r>
              <a:rPr lang="pt-BR" sz="2000" dirty="0"/>
              <a:t>zmanjševanje negativnih vplivov prometa na okolje, zmanjšanje rabe energije in bolj smotrna raba prostora v povezavi s prometom</a:t>
            </a:r>
            <a:r>
              <a:rPr lang="sl-SI" sz="2000" dirty="0"/>
              <a:t>  </a:t>
            </a:r>
          </a:p>
          <a:p>
            <a:pPr marL="685800" lvl="1" indent="-228600">
              <a:lnSpc>
                <a:spcPct val="70000"/>
              </a:lnSpc>
              <a:spcBef>
                <a:spcPts val="1000"/>
              </a:spcBef>
              <a:buFontTx/>
              <a:buChar char="-"/>
            </a:pPr>
            <a:r>
              <a:rPr lang="sl-SI" sz="2000" dirty="0"/>
              <a:t>Načrtovana sredstva: 41 mio EUR</a:t>
            </a:r>
          </a:p>
          <a:p>
            <a:pPr marL="685800" lvl="1" indent="-228600">
              <a:lnSpc>
                <a:spcPct val="70000"/>
              </a:lnSpc>
              <a:spcBef>
                <a:spcPts val="1000"/>
              </a:spcBef>
              <a:buFontTx/>
              <a:buChar char="-"/>
            </a:pPr>
            <a:r>
              <a:rPr lang="sl-SI" sz="2000" dirty="0"/>
              <a:t>Upravičenec: občine </a:t>
            </a:r>
          </a:p>
          <a:p>
            <a:pPr marL="685800" lvl="1" indent="-228600">
              <a:lnSpc>
                <a:spcPct val="70000"/>
              </a:lnSpc>
              <a:spcBef>
                <a:spcPts val="1000"/>
              </a:spcBef>
              <a:buFontTx/>
              <a:buChar char="-"/>
            </a:pPr>
            <a:r>
              <a:rPr lang="sl-SI" sz="2000" dirty="0"/>
              <a:t>Predvidena </a:t>
            </a:r>
            <a:r>
              <a:rPr lang="sl-SI" sz="2000" dirty="0" err="1"/>
              <a:t>časovnica</a:t>
            </a:r>
            <a:r>
              <a:rPr lang="sl-SI" sz="2000" dirty="0"/>
              <a:t>: 1. polovica 2024</a:t>
            </a:r>
          </a:p>
          <a:p>
            <a:pPr marL="1143000" lvl="2" indent="-228600">
              <a:lnSpc>
                <a:spcPct val="70000"/>
              </a:lnSpc>
              <a:spcBef>
                <a:spcPts val="1000"/>
              </a:spcBef>
              <a:buFontTx/>
              <a:buChar char="-"/>
            </a:pPr>
            <a:endParaRPr lang="sl-SI" sz="1200" dirty="0"/>
          </a:p>
          <a:p>
            <a:pPr>
              <a:lnSpc>
                <a:spcPct val="70000"/>
              </a:lnSpc>
              <a:spcBef>
                <a:spcPts val="1000"/>
              </a:spcBef>
            </a:pPr>
            <a:endParaRPr lang="sl-SI" sz="2400" dirty="0"/>
          </a:p>
        </p:txBody>
      </p:sp>
    </p:spTree>
    <p:extLst>
      <p:ext uri="{BB962C8B-B14F-4D97-AF65-F5344CB8AC3E}">
        <p14:creationId xmlns:p14="http://schemas.microsoft.com/office/powerpoint/2010/main" val="34709975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7216" y="6033143"/>
            <a:ext cx="2689861" cy="564319"/>
          </a:xfrm>
          <a:prstGeom prst="rect">
            <a:avLst/>
          </a:prstGeom>
        </p:spPr>
      </p:pic>
      <p:pic>
        <p:nvPicPr>
          <p:cNvPr id="5" name="Picture 4" descr="Logo image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529" y="6081245"/>
            <a:ext cx="1050232" cy="51621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Kolenski povezovalnik 6"/>
          <p:cNvCxnSpPr/>
          <p:nvPr/>
        </p:nvCxnSpPr>
        <p:spPr>
          <a:xfrm flipV="1">
            <a:off x="245807" y="304566"/>
            <a:ext cx="3736258" cy="2637408"/>
          </a:xfrm>
          <a:prstGeom prst="bentConnector3">
            <a:avLst>
              <a:gd name="adj1" fmla="val 0"/>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 name="Kolenski povezovalnik 7"/>
          <p:cNvCxnSpPr/>
          <p:nvPr/>
        </p:nvCxnSpPr>
        <p:spPr>
          <a:xfrm flipV="1">
            <a:off x="8514735" y="4197949"/>
            <a:ext cx="3342968" cy="2408904"/>
          </a:xfrm>
          <a:prstGeom prst="bentConnector3">
            <a:avLst>
              <a:gd name="adj1" fmla="val 100294"/>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Pravokotnik 5"/>
          <p:cNvSpPr/>
          <p:nvPr/>
        </p:nvSpPr>
        <p:spPr>
          <a:xfrm>
            <a:off x="508529" y="428367"/>
            <a:ext cx="10975017" cy="6006965"/>
          </a:xfrm>
          <a:prstGeom prst="rect">
            <a:avLst/>
          </a:prstGeom>
        </p:spPr>
        <p:txBody>
          <a:bodyPr wrap="square">
            <a:spAutoFit/>
          </a:bodyPr>
          <a:lstStyle/>
          <a:p>
            <a:r>
              <a:rPr lang="sl-SI" sz="2400" b="1" u="sng" dirty="0">
                <a:latin typeface="Republika" panose="02000506040000020004" pitchFamily="2" charset="-18"/>
              </a:rPr>
              <a:t>Ministrstvo </a:t>
            </a:r>
            <a:r>
              <a:rPr lang="it-IT" sz="2400" b="1" u="sng" dirty="0">
                <a:latin typeface="Republika" panose="02000506040000020004" pitchFamily="2" charset="-18"/>
              </a:rPr>
              <a:t>za </a:t>
            </a:r>
            <a:r>
              <a:rPr lang="sl-SI" sz="2400" b="1" u="sng" dirty="0">
                <a:latin typeface="Republika" panose="02000506040000020004" pitchFamily="2" charset="-18"/>
              </a:rPr>
              <a:t>okolje, podnebje in energijo:</a:t>
            </a:r>
          </a:p>
          <a:p>
            <a:endParaRPr lang="sl-SI" sz="2400" b="1" u="sng" dirty="0">
              <a:latin typeface="Republika" panose="02000506040000020004" pitchFamily="2" charset="-18"/>
            </a:endParaRPr>
          </a:p>
          <a:p>
            <a:pPr>
              <a:lnSpc>
                <a:spcPct val="70000"/>
              </a:lnSpc>
              <a:spcBef>
                <a:spcPts val="1000"/>
              </a:spcBef>
            </a:pPr>
            <a:r>
              <a:rPr lang="sl-SI" sz="2000" b="1" u="sng" dirty="0"/>
              <a:t>III. Ukrep: </a:t>
            </a:r>
            <a:r>
              <a:rPr lang="pl-PL" sz="2000" b="1" u="sng" dirty="0"/>
              <a:t>Infrastruktura za trajnostno mobilnost v urbanih območjih in spodbujanje trajnostne mobilnosti na horizontalni ravni (</a:t>
            </a:r>
            <a:r>
              <a:rPr lang="pl-PL" sz="2000" b="1" u="sng" dirty="0">
                <a:solidFill>
                  <a:schemeClr val="accent1"/>
                </a:solidFill>
              </a:rPr>
              <a:t>CTN</a:t>
            </a:r>
            <a:r>
              <a:rPr lang="pl-PL" sz="2000" b="1" u="sng" dirty="0"/>
              <a:t>)</a:t>
            </a:r>
            <a:endParaRPr lang="sl-SI" sz="2000" b="1" u="sng" dirty="0"/>
          </a:p>
          <a:p>
            <a:pPr marL="685800" lvl="1" indent="-228600">
              <a:lnSpc>
                <a:spcPct val="70000"/>
              </a:lnSpc>
              <a:spcBef>
                <a:spcPts val="1000"/>
              </a:spcBef>
              <a:buFontTx/>
              <a:buChar char="-"/>
            </a:pPr>
            <a:r>
              <a:rPr lang="sl-SI" sz="2000" dirty="0"/>
              <a:t>Specifični cilj: RSO2.8. Spodbujanje trajnostne </a:t>
            </a:r>
            <a:r>
              <a:rPr lang="sl-SI" sz="2000" dirty="0" err="1"/>
              <a:t>večmodalne</a:t>
            </a:r>
            <a:r>
              <a:rPr lang="sl-SI" sz="2000" dirty="0"/>
              <a:t> mestne mobilnosti v okviru prehoda na gospodarstvo z ničelno stopnjo neto emisij ogljika</a:t>
            </a:r>
          </a:p>
          <a:p>
            <a:pPr marL="685800" lvl="1" indent="-228600">
              <a:lnSpc>
                <a:spcPct val="70000"/>
              </a:lnSpc>
              <a:spcBef>
                <a:spcPts val="1000"/>
              </a:spcBef>
              <a:buFontTx/>
              <a:buChar char="-"/>
            </a:pPr>
            <a:r>
              <a:rPr lang="sl-SI" sz="2000" dirty="0"/>
              <a:t>Namen: celovita </a:t>
            </a:r>
            <a:r>
              <a:rPr lang="sl-SI" sz="2000" dirty="0" err="1"/>
              <a:t>preureditv</a:t>
            </a:r>
            <a:r>
              <a:rPr lang="sl-SI" sz="2000" dirty="0"/>
              <a:t> ulic in cest skladno z načeli trajnostne mobilnosti, </a:t>
            </a:r>
            <a:r>
              <a:rPr lang="sl-SI" sz="2000" dirty="0" err="1"/>
              <a:t>ureditv</a:t>
            </a:r>
            <a:r>
              <a:rPr lang="sl-SI" sz="2000" dirty="0"/>
              <a:t> namenskih površin za javni potniški promet (JPP), izgradnja/</a:t>
            </a:r>
            <a:r>
              <a:rPr lang="sl-SI" sz="2000" dirty="0" err="1"/>
              <a:t>ureditv</a:t>
            </a:r>
            <a:r>
              <a:rPr lang="sl-SI" sz="2000" dirty="0"/>
              <a:t> infrastrukture za pešce, izgradnja/</a:t>
            </a:r>
            <a:r>
              <a:rPr lang="sl-SI" sz="2000" dirty="0" err="1"/>
              <a:t>ureditv</a:t>
            </a:r>
            <a:r>
              <a:rPr lang="sl-SI" sz="2000" dirty="0"/>
              <a:t> kolesarske infrastrukture, digitalizacija za spodbujanje trajnostne mobilnosti, spodbujanje uporabe alternativnih goriv v mestih.</a:t>
            </a:r>
          </a:p>
          <a:p>
            <a:pPr marL="685800" lvl="1" indent="-228600">
              <a:lnSpc>
                <a:spcPct val="70000"/>
              </a:lnSpc>
              <a:spcBef>
                <a:spcPts val="1000"/>
              </a:spcBef>
              <a:buFontTx/>
              <a:buChar char="-"/>
            </a:pPr>
            <a:r>
              <a:rPr lang="sl-SI" sz="2000" dirty="0"/>
              <a:t>Vsebinska izhodišča za izvajanje CTN mehanizma so za vsebine MOPE pripravljena in potrjen</a:t>
            </a:r>
          </a:p>
          <a:p>
            <a:pPr marL="685800" lvl="1" indent="-228600">
              <a:lnSpc>
                <a:spcPct val="70000"/>
              </a:lnSpc>
              <a:spcBef>
                <a:spcPts val="1000"/>
              </a:spcBef>
              <a:buFontTx/>
              <a:buChar char="-"/>
            </a:pPr>
            <a:r>
              <a:rPr lang="sl-SI" sz="2000" dirty="0"/>
              <a:t>Faza 1 neposredne potrditve operacije (postopek izbora operacij s povabilom ZMOS)</a:t>
            </a:r>
          </a:p>
          <a:p>
            <a:pPr marL="685800" lvl="1" indent="-228600">
              <a:lnSpc>
                <a:spcPct val="70000"/>
              </a:lnSpc>
              <a:spcBef>
                <a:spcPts val="1000"/>
              </a:spcBef>
              <a:buFontTx/>
              <a:buChar char="-"/>
            </a:pPr>
            <a:r>
              <a:rPr lang="sl-SI" sz="2000" dirty="0"/>
              <a:t>Faza 2 neposredne potrditve operacije (vsebinski pregled vloge na MOPE, odločitev o podpori s strani OU)</a:t>
            </a:r>
          </a:p>
          <a:p>
            <a:pPr marL="685800" lvl="1" indent="-228600">
              <a:lnSpc>
                <a:spcPct val="70000"/>
              </a:lnSpc>
              <a:spcBef>
                <a:spcPts val="1000"/>
              </a:spcBef>
              <a:buFontTx/>
              <a:buChar char="-"/>
            </a:pPr>
            <a:r>
              <a:rPr lang="sl-SI" sz="2000" dirty="0"/>
              <a:t>Načrtovana sredstva: 53,5 mio EUR</a:t>
            </a:r>
          </a:p>
          <a:p>
            <a:pPr marL="685800" lvl="1" indent="-228600">
              <a:lnSpc>
                <a:spcPct val="70000"/>
              </a:lnSpc>
              <a:spcBef>
                <a:spcPts val="1000"/>
              </a:spcBef>
              <a:buFontTx/>
              <a:buChar char="-"/>
            </a:pPr>
            <a:r>
              <a:rPr lang="sl-SI" sz="2000" dirty="0"/>
              <a:t>Upravičenec: mestne občine</a:t>
            </a:r>
          </a:p>
          <a:p>
            <a:pPr marL="685800" lvl="1" indent="-228600">
              <a:lnSpc>
                <a:spcPct val="70000"/>
              </a:lnSpc>
              <a:spcBef>
                <a:spcPts val="1000"/>
              </a:spcBef>
              <a:buFontTx/>
              <a:buChar char="-"/>
            </a:pPr>
            <a:r>
              <a:rPr lang="sl-SI" sz="2000" dirty="0"/>
              <a:t>Predvidena </a:t>
            </a:r>
            <a:r>
              <a:rPr lang="sl-SI" sz="2000" dirty="0" err="1"/>
              <a:t>časovnica</a:t>
            </a:r>
            <a:r>
              <a:rPr lang="sl-SI" sz="2000" dirty="0"/>
              <a:t>: že objavljeno povabilo s strani ZMOS</a:t>
            </a:r>
          </a:p>
          <a:p>
            <a:pPr>
              <a:lnSpc>
                <a:spcPct val="70000"/>
              </a:lnSpc>
              <a:spcBef>
                <a:spcPts val="1000"/>
              </a:spcBef>
            </a:pPr>
            <a:endParaRPr lang="sl-SI" sz="2400" dirty="0"/>
          </a:p>
          <a:p>
            <a:pPr marL="228600" indent="-228600">
              <a:lnSpc>
                <a:spcPct val="70000"/>
              </a:lnSpc>
              <a:spcBef>
                <a:spcPts val="1000"/>
              </a:spcBef>
              <a:buFontTx/>
              <a:buChar char="-"/>
            </a:pPr>
            <a:endParaRPr lang="sl-SI" sz="2400" dirty="0"/>
          </a:p>
        </p:txBody>
      </p:sp>
    </p:spTree>
    <p:extLst>
      <p:ext uri="{BB962C8B-B14F-4D97-AF65-F5344CB8AC3E}">
        <p14:creationId xmlns:p14="http://schemas.microsoft.com/office/powerpoint/2010/main" val="3436172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7216" y="6033143"/>
            <a:ext cx="2689861" cy="564319"/>
          </a:xfrm>
          <a:prstGeom prst="rect">
            <a:avLst/>
          </a:prstGeom>
        </p:spPr>
      </p:pic>
      <p:pic>
        <p:nvPicPr>
          <p:cNvPr id="5" name="Picture 4" descr="Logo image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529" y="6081245"/>
            <a:ext cx="1050232" cy="51621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Kolenski povezovalnik 6"/>
          <p:cNvCxnSpPr/>
          <p:nvPr/>
        </p:nvCxnSpPr>
        <p:spPr>
          <a:xfrm flipV="1">
            <a:off x="245807" y="304566"/>
            <a:ext cx="3736258" cy="2637408"/>
          </a:xfrm>
          <a:prstGeom prst="bentConnector3">
            <a:avLst>
              <a:gd name="adj1" fmla="val 0"/>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 name="Kolenski povezovalnik 7"/>
          <p:cNvCxnSpPr/>
          <p:nvPr/>
        </p:nvCxnSpPr>
        <p:spPr>
          <a:xfrm flipV="1">
            <a:off x="8514735" y="4197949"/>
            <a:ext cx="3342968" cy="2408904"/>
          </a:xfrm>
          <a:prstGeom prst="bentConnector3">
            <a:avLst>
              <a:gd name="adj1" fmla="val 100294"/>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Pravokotnik 5"/>
          <p:cNvSpPr/>
          <p:nvPr/>
        </p:nvSpPr>
        <p:spPr>
          <a:xfrm>
            <a:off x="508529" y="428367"/>
            <a:ext cx="10975017" cy="4088492"/>
          </a:xfrm>
          <a:prstGeom prst="rect">
            <a:avLst/>
          </a:prstGeom>
        </p:spPr>
        <p:txBody>
          <a:bodyPr wrap="square">
            <a:spAutoFit/>
          </a:bodyPr>
          <a:lstStyle/>
          <a:p>
            <a:r>
              <a:rPr lang="sl-SI" sz="2400" b="1" u="sng" dirty="0">
                <a:latin typeface="Republika" panose="02000506040000020004" pitchFamily="2" charset="-18"/>
              </a:rPr>
              <a:t>Ministrstvo </a:t>
            </a:r>
            <a:r>
              <a:rPr lang="it-IT" sz="2400" b="1" u="sng" dirty="0">
                <a:latin typeface="Republika" panose="02000506040000020004" pitchFamily="2" charset="-18"/>
              </a:rPr>
              <a:t>za </a:t>
            </a:r>
            <a:r>
              <a:rPr lang="sl-SI" sz="2400" b="1" u="sng" dirty="0">
                <a:latin typeface="Republika" panose="02000506040000020004" pitchFamily="2" charset="-18"/>
              </a:rPr>
              <a:t>okolje, podnebje in energijo:</a:t>
            </a:r>
          </a:p>
          <a:p>
            <a:pPr lvl="1">
              <a:lnSpc>
                <a:spcPct val="70000"/>
              </a:lnSpc>
              <a:spcBef>
                <a:spcPts val="1000"/>
              </a:spcBef>
            </a:pPr>
            <a:endParaRPr lang="sl-SI" sz="2000" dirty="0"/>
          </a:p>
          <a:p>
            <a:pPr marL="0" lvl="1">
              <a:lnSpc>
                <a:spcPct val="70000"/>
              </a:lnSpc>
              <a:spcBef>
                <a:spcPts val="1000"/>
              </a:spcBef>
            </a:pPr>
            <a:r>
              <a:rPr lang="sl-SI" sz="2000" b="1" u="sng" dirty="0"/>
              <a:t>IV. Ukrep: </a:t>
            </a:r>
            <a:r>
              <a:rPr lang="pl-PL" sz="2000" b="1" u="sng" dirty="0"/>
              <a:t>Sistem seznanjanja in opozarjanja državljanov o onesnaženosti zunanjega zraka – </a:t>
            </a:r>
            <a:r>
              <a:rPr lang="pl-PL" sz="2000" b="1" u="sng" dirty="0">
                <a:solidFill>
                  <a:schemeClr val="accent1"/>
                </a:solidFill>
              </a:rPr>
              <a:t>Lastovka</a:t>
            </a:r>
          </a:p>
          <a:p>
            <a:pPr marL="685800" lvl="1" indent="-228600">
              <a:lnSpc>
                <a:spcPct val="70000"/>
              </a:lnSpc>
              <a:spcBef>
                <a:spcPts val="1000"/>
              </a:spcBef>
              <a:buFontTx/>
              <a:buChar char="-"/>
            </a:pPr>
            <a:r>
              <a:rPr lang="sl-SI" sz="2000" dirty="0"/>
              <a:t>Specifični cilj: RSO2.7. Izboljšanje varstva in ohranjanja narave ter biotske raznovrstnosti in zelene infrastrukture, tudi v mestnem okolju, in zmanjšanje vseh oblik onesnaževanja</a:t>
            </a:r>
          </a:p>
          <a:p>
            <a:pPr marL="685800" lvl="1" indent="-228600">
              <a:lnSpc>
                <a:spcPct val="70000"/>
              </a:lnSpc>
              <a:spcBef>
                <a:spcPts val="1000"/>
              </a:spcBef>
              <a:buFontTx/>
              <a:buChar char="-"/>
            </a:pPr>
            <a:r>
              <a:rPr lang="sl-SI" sz="2000" dirty="0"/>
              <a:t>Namen: vzpostavitev novih merilnih mest za merjenje onesnaženosti zraka na območjih Slovenije, ki do sedaj še niso pokrita</a:t>
            </a:r>
          </a:p>
          <a:p>
            <a:pPr marL="685800" lvl="1" indent="-228600">
              <a:lnSpc>
                <a:spcPct val="70000"/>
              </a:lnSpc>
              <a:spcBef>
                <a:spcPts val="1000"/>
              </a:spcBef>
              <a:buFontTx/>
              <a:buChar char="-"/>
            </a:pPr>
            <a:r>
              <a:rPr lang="sl-SI" sz="2000" dirty="0"/>
              <a:t>Načrtovana sredstva: 2,55 mio EUR</a:t>
            </a:r>
          </a:p>
          <a:p>
            <a:pPr marL="685800" lvl="1" indent="-228600">
              <a:lnSpc>
                <a:spcPct val="70000"/>
              </a:lnSpc>
              <a:spcBef>
                <a:spcPts val="1000"/>
              </a:spcBef>
              <a:buFontTx/>
              <a:buChar char="-"/>
            </a:pPr>
            <a:r>
              <a:rPr lang="sl-SI" sz="2000" dirty="0"/>
              <a:t>Upravičenec: ARSO</a:t>
            </a:r>
          </a:p>
          <a:p>
            <a:pPr marL="685800" lvl="1" indent="-228600">
              <a:lnSpc>
                <a:spcPct val="70000"/>
              </a:lnSpc>
              <a:spcBef>
                <a:spcPts val="1000"/>
              </a:spcBef>
              <a:buFontTx/>
              <a:buChar char="-"/>
            </a:pPr>
            <a:r>
              <a:rPr lang="sl-SI" sz="2000" dirty="0"/>
              <a:t>Predvidena </a:t>
            </a:r>
            <a:r>
              <a:rPr lang="sl-SI" sz="2000" dirty="0" err="1"/>
              <a:t>časovnica</a:t>
            </a:r>
            <a:r>
              <a:rPr lang="sl-SI" sz="2000" dirty="0"/>
              <a:t>: v pregledu, december 2023</a:t>
            </a:r>
          </a:p>
          <a:p>
            <a:pPr>
              <a:lnSpc>
                <a:spcPct val="70000"/>
              </a:lnSpc>
              <a:spcBef>
                <a:spcPts val="1000"/>
              </a:spcBef>
            </a:pPr>
            <a:endParaRPr lang="sl-SI" sz="2400" dirty="0"/>
          </a:p>
          <a:p>
            <a:pPr marL="228600" indent="-228600">
              <a:lnSpc>
                <a:spcPct val="70000"/>
              </a:lnSpc>
              <a:spcBef>
                <a:spcPts val="1000"/>
              </a:spcBef>
              <a:buFontTx/>
              <a:buChar char="-"/>
            </a:pPr>
            <a:endParaRPr lang="sl-SI" sz="2400" dirty="0"/>
          </a:p>
        </p:txBody>
      </p:sp>
    </p:spTree>
    <p:extLst>
      <p:ext uri="{BB962C8B-B14F-4D97-AF65-F5344CB8AC3E}">
        <p14:creationId xmlns:p14="http://schemas.microsoft.com/office/powerpoint/2010/main" val="20679978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7216" y="6033143"/>
            <a:ext cx="2689861" cy="564319"/>
          </a:xfrm>
          <a:prstGeom prst="rect">
            <a:avLst/>
          </a:prstGeom>
        </p:spPr>
      </p:pic>
      <p:pic>
        <p:nvPicPr>
          <p:cNvPr id="5" name="Picture 4" descr="Logo image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529" y="6081245"/>
            <a:ext cx="1050232" cy="51621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Kolenski povezovalnik 6"/>
          <p:cNvCxnSpPr/>
          <p:nvPr/>
        </p:nvCxnSpPr>
        <p:spPr>
          <a:xfrm flipV="1">
            <a:off x="245807" y="304566"/>
            <a:ext cx="3736258" cy="2637408"/>
          </a:xfrm>
          <a:prstGeom prst="bentConnector3">
            <a:avLst>
              <a:gd name="adj1" fmla="val 0"/>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 name="Kolenski povezovalnik 7"/>
          <p:cNvCxnSpPr/>
          <p:nvPr/>
        </p:nvCxnSpPr>
        <p:spPr>
          <a:xfrm flipV="1">
            <a:off x="8514735" y="4197949"/>
            <a:ext cx="3342968" cy="2408904"/>
          </a:xfrm>
          <a:prstGeom prst="bentConnector3">
            <a:avLst>
              <a:gd name="adj1" fmla="val 100294"/>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Pravokotnik 5"/>
          <p:cNvSpPr/>
          <p:nvPr/>
        </p:nvSpPr>
        <p:spPr>
          <a:xfrm>
            <a:off x="508529" y="428367"/>
            <a:ext cx="10975017" cy="5188280"/>
          </a:xfrm>
          <a:prstGeom prst="rect">
            <a:avLst/>
          </a:prstGeom>
        </p:spPr>
        <p:txBody>
          <a:bodyPr wrap="square">
            <a:spAutoFit/>
          </a:bodyPr>
          <a:lstStyle/>
          <a:p>
            <a:r>
              <a:rPr lang="sl-SI" sz="2400" b="1" u="sng" dirty="0">
                <a:latin typeface="Republika" panose="02000506040000020004" pitchFamily="2" charset="-18"/>
              </a:rPr>
              <a:t>Ministrstvo </a:t>
            </a:r>
            <a:r>
              <a:rPr lang="it-IT" sz="2400" b="1" u="sng" dirty="0">
                <a:latin typeface="Republika" panose="02000506040000020004" pitchFamily="2" charset="-18"/>
              </a:rPr>
              <a:t>za </a:t>
            </a:r>
            <a:r>
              <a:rPr lang="sl-SI" sz="2400" b="1" u="sng" dirty="0">
                <a:latin typeface="Republika" panose="02000506040000020004" pitchFamily="2" charset="-18"/>
              </a:rPr>
              <a:t>okolje, podnebje in energijo:</a:t>
            </a:r>
          </a:p>
          <a:p>
            <a:endParaRPr lang="sl-SI" sz="2400" b="1" u="sng" dirty="0">
              <a:latin typeface="Republika" panose="02000506040000020004" pitchFamily="2" charset="-18"/>
            </a:endParaRPr>
          </a:p>
          <a:p>
            <a:pPr marL="0" lvl="1">
              <a:lnSpc>
                <a:spcPct val="70000"/>
              </a:lnSpc>
              <a:spcBef>
                <a:spcPts val="1000"/>
              </a:spcBef>
            </a:pPr>
            <a:r>
              <a:rPr lang="sl-SI" sz="2000" b="1" u="sng" dirty="0"/>
              <a:t>V. Ukrep: </a:t>
            </a:r>
            <a:r>
              <a:rPr lang="pl-PL" sz="2000" b="1" u="sng" dirty="0"/>
              <a:t>Nadgradnja sistema za opozarjanje in osveščanje na vremensko pogojene izredne razmere ter prilagajanje nanje v spremenjenem podnebju – </a:t>
            </a:r>
            <a:r>
              <a:rPr lang="pl-PL" sz="2000" b="1" u="sng" dirty="0">
                <a:solidFill>
                  <a:schemeClr val="accent1"/>
                </a:solidFill>
              </a:rPr>
              <a:t>SOVIR</a:t>
            </a:r>
          </a:p>
          <a:p>
            <a:pPr marL="685800" lvl="1" indent="-228600">
              <a:lnSpc>
                <a:spcPct val="70000"/>
              </a:lnSpc>
              <a:spcBef>
                <a:spcPts val="1000"/>
              </a:spcBef>
              <a:buFontTx/>
              <a:buChar char="-"/>
            </a:pPr>
            <a:r>
              <a:rPr lang="sl-SI" sz="2000" dirty="0"/>
              <a:t>Specifični cilj: RSO2.4. Spodbujanje prilagajanja podnebnim spremembam in preprečevanja tveganja nesreč ter odpornosti, ob upoštevanju ekosistemskih pristopov</a:t>
            </a:r>
          </a:p>
          <a:p>
            <a:pPr marL="685800" lvl="1" indent="-228600">
              <a:lnSpc>
                <a:spcPct val="70000"/>
              </a:lnSpc>
              <a:spcBef>
                <a:spcPts val="1000"/>
              </a:spcBef>
              <a:buFontTx/>
              <a:buChar char="-"/>
            </a:pPr>
            <a:r>
              <a:rPr lang="sl-SI" sz="2000" dirty="0"/>
              <a:t>Namen: vzpostavitev sistema za opozarjanje in osveščanje na vremensko pogojene izredne razmere ter prilagajanje nanje v spremenjenem podnebju </a:t>
            </a:r>
          </a:p>
          <a:p>
            <a:pPr marL="685800" lvl="1" indent="-228600">
              <a:lnSpc>
                <a:spcPct val="70000"/>
              </a:lnSpc>
              <a:spcBef>
                <a:spcPts val="1000"/>
              </a:spcBef>
              <a:buFontTx/>
              <a:buChar char="-"/>
            </a:pPr>
            <a:r>
              <a:rPr lang="sl-SI" sz="2000" dirty="0"/>
              <a:t>Načrtovana sredstva: 11,475 mio EUR</a:t>
            </a:r>
          </a:p>
          <a:p>
            <a:pPr marL="685800" lvl="1" indent="-228600">
              <a:lnSpc>
                <a:spcPct val="70000"/>
              </a:lnSpc>
              <a:spcBef>
                <a:spcPts val="1000"/>
              </a:spcBef>
              <a:buFontTx/>
              <a:buChar char="-"/>
            </a:pPr>
            <a:r>
              <a:rPr lang="sl-SI" sz="2000" dirty="0"/>
              <a:t>Upravičenec: ARSO</a:t>
            </a:r>
          </a:p>
          <a:p>
            <a:pPr marL="685800" lvl="1" indent="-228600">
              <a:lnSpc>
                <a:spcPct val="70000"/>
              </a:lnSpc>
              <a:spcBef>
                <a:spcPts val="1000"/>
              </a:spcBef>
              <a:buFontTx/>
              <a:buChar char="-"/>
            </a:pPr>
            <a:r>
              <a:rPr lang="sl-SI" sz="2000" dirty="0"/>
              <a:t>Predvidena </a:t>
            </a:r>
            <a:r>
              <a:rPr lang="sl-SI" sz="2000" dirty="0" err="1"/>
              <a:t>časovnica</a:t>
            </a:r>
            <a:r>
              <a:rPr lang="sl-SI" sz="2000" dirty="0"/>
              <a:t>: v končni pripravi vloga za odločitev o podpori</a:t>
            </a:r>
          </a:p>
          <a:p>
            <a:pPr lvl="1">
              <a:lnSpc>
                <a:spcPct val="70000"/>
              </a:lnSpc>
              <a:spcBef>
                <a:spcPts val="1000"/>
              </a:spcBef>
            </a:pPr>
            <a:endParaRPr lang="sl-SI" sz="2000" dirty="0"/>
          </a:p>
          <a:p>
            <a:pPr marL="171450" indent="-171450">
              <a:lnSpc>
                <a:spcPct val="70000"/>
              </a:lnSpc>
              <a:spcBef>
                <a:spcPts val="1000"/>
              </a:spcBef>
              <a:buFontTx/>
              <a:buChar char="-"/>
            </a:pPr>
            <a:endParaRPr lang="sl-SI" sz="1200" dirty="0"/>
          </a:p>
          <a:p>
            <a:pPr>
              <a:lnSpc>
                <a:spcPct val="70000"/>
              </a:lnSpc>
              <a:spcBef>
                <a:spcPts val="1000"/>
              </a:spcBef>
            </a:pPr>
            <a:r>
              <a:rPr lang="sl-SI" sz="1200" dirty="0"/>
              <a:t>		</a:t>
            </a:r>
          </a:p>
          <a:p>
            <a:pPr>
              <a:lnSpc>
                <a:spcPct val="70000"/>
              </a:lnSpc>
              <a:spcBef>
                <a:spcPts val="1000"/>
              </a:spcBef>
            </a:pPr>
            <a:endParaRPr lang="sl-SI" sz="2400" dirty="0"/>
          </a:p>
          <a:p>
            <a:pPr marL="228600" indent="-228600">
              <a:lnSpc>
                <a:spcPct val="70000"/>
              </a:lnSpc>
              <a:spcBef>
                <a:spcPts val="1000"/>
              </a:spcBef>
              <a:buFontTx/>
              <a:buChar char="-"/>
            </a:pPr>
            <a:endParaRPr lang="sl-SI" sz="2400" dirty="0"/>
          </a:p>
        </p:txBody>
      </p:sp>
    </p:spTree>
    <p:extLst>
      <p:ext uri="{BB962C8B-B14F-4D97-AF65-F5344CB8AC3E}">
        <p14:creationId xmlns:p14="http://schemas.microsoft.com/office/powerpoint/2010/main" val="9860932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7216" y="6033143"/>
            <a:ext cx="2689861" cy="564319"/>
          </a:xfrm>
          <a:prstGeom prst="rect">
            <a:avLst/>
          </a:prstGeom>
        </p:spPr>
      </p:pic>
      <p:pic>
        <p:nvPicPr>
          <p:cNvPr id="5" name="Picture 4" descr="Logo image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529" y="6081245"/>
            <a:ext cx="1050232" cy="51621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Kolenski povezovalnik 6"/>
          <p:cNvCxnSpPr/>
          <p:nvPr/>
        </p:nvCxnSpPr>
        <p:spPr>
          <a:xfrm flipV="1">
            <a:off x="245807" y="304566"/>
            <a:ext cx="3736258" cy="2637408"/>
          </a:xfrm>
          <a:prstGeom prst="bentConnector3">
            <a:avLst>
              <a:gd name="adj1" fmla="val 0"/>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 name="Kolenski povezovalnik 7"/>
          <p:cNvCxnSpPr/>
          <p:nvPr/>
        </p:nvCxnSpPr>
        <p:spPr>
          <a:xfrm flipV="1">
            <a:off x="8514735" y="4197949"/>
            <a:ext cx="3342968" cy="2408904"/>
          </a:xfrm>
          <a:prstGeom prst="bentConnector3">
            <a:avLst>
              <a:gd name="adj1" fmla="val 100294"/>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Pravokotnik 5"/>
          <p:cNvSpPr/>
          <p:nvPr/>
        </p:nvSpPr>
        <p:spPr>
          <a:xfrm>
            <a:off x="508529" y="428367"/>
            <a:ext cx="10975017" cy="7783862"/>
          </a:xfrm>
          <a:prstGeom prst="rect">
            <a:avLst/>
          </a:prstGeom>
        </p:spPr>
        <p:txBody>
          <a:bodyPr wrap="square">
            <a:spAutoFit/>
          </a:bodyPr>
          <a:lstStyle/>
          <a:p>
            <a:r>
              <a:rPr lang="sl-SI" sz="2400" b="1" u="sng" dirty="0">
                <a:latin typeface="Republika" panose="02000506040000020004" pitchFamily="2" charset="-18"/>
              </a:rPr>
              <a:t>Ministrstvo </a:t>
            </a:r>
            <a:r>
              <a:rPr lang="it-IT" sz="2400" b="1" u="sng" dirty="0">
                <a:latin typeface="Republika" panose="02000506040000020004" pitchFamily="2" charset="-18"/>
              </a:rPr>
              <a:t>za </a:t>
            </a:r>
            <a:r>
              <a:rPr lang="sl-SI" sz="2400" b="1" u="sng" dirty="0">
                <a:latin typeface="Republika" panose="02000506040000020004" pitchFamily="2" charset="-18"/>
              </a:rPr>
              <a:t>okolje, podnebje in energijo:</a:t>
            </a:r>
          </a:p>
          <a:p>
            <a:pPr lvl="1">
              <a:lnSpc>
                <a:spcPct val="70000"/>
              </a:lnSpc>
              <a:spcBef>
                <a:spcPts val="1000"/>
              </a:spcBef>
            </a:pPr>
            <a:endParaRPr lang="sl-SI" sz="2000" dirty="0"/>
          </a:p>
          <a:p>
            <a:pPr>
              <a:lnSpc>
                <a:spcPct val="70000"/>
              </a:lnSpc>
              <a:spcBef>
                <a:spcPts val="1000"/>
              </a:spcBef>
            </a:pPr>
            <a:r>
              <a:rPr lang="sl-SI" sz="2000" b="1" u="sng" dirty="0"/>
              <a:t>VI.  Ukrep: </a:t>
            </a:r>
            <a:r>
              <a:rPr lang="pl-PL" sz="2000" b="1" u="sng" dirty="0"/>
              <a:t>Ukrep energetskih prenov stavb z upoštevanjem trajnostne gradnje ter naprednim upravljanjem sistemov v in na stavbah: Javni razpis za sofinaciranje trajnostne in energetske prenove stavb v lasti občin - </a:t>
            </a:r>
            <a:r>
              <a:rPr lang="pl-PL" sz="2000" b="1" u="sng" dirty="0">
                <a:solidFill>
                  <a:schemeClr val="accent1"/>
                </a:solidFill>
              </a:rPr>
              <a:t>JOB</a:t>
            </a:r>
            <a:endParaRPr lang="sl-SI" sz="2000" b="1" u="sng" dirty="0">
              <a:solidFill>
                <a:schemeClr val="accent1"/>
              </a:solidFill>
            </a:endParaRPr>
          </a:p>
          <a:p>
            <a:pPr marL="685800" lvl="1" indent="-228600">
              <a:lnSpc>
                <a:spcPct val="70000"/>
              </a:lnSpc>
              <a:spcBef>
                <a:spcPts val="1000"/>
              </a:spcBef>
              <a:buFontTx/>
              <a:buChar char="-"/>
            </a:pPr>
            <a:r>
              <a:rPr lang="sl-SI" sz="2000" dirty="0"/>
              <a:t>Specifični cilj: RSO2.1. Spodbujanje energijske učinkovitosti in zmanjševanje emisij toplogrednih plinov</a:t>
            </a:r>
          </a:p>
          <a:p>
            <a:pPr marL="685800" lvl="1" indent="-228600">
              <a:lnSpc>
                <a:spcPct val="70000"/>
              </a:lnSpc>
              <a:spcBef>
                <a:spcPts val="1000"/>
              </a:spcBef>
              <a:buFontTx/>
              <a:buChar char="-"/>
            </a:pPr>
            <a:r>
              <a:rPr lang="sl-SI" sz="2000" dirty="0"/>
              <a:t>Namen: prihranek rabe končne energije in zmanjšanje emisij CO2</a:t>
            </a:r>
          </a:p>
          <a:p>
            <a:pPr marL="685800" lvl="1" indent="-228600">
              <a:lnSpc>
                <a:spcPct val="70000"/>
              </a:lnSpc>
              <a:spcBef>
                <a:spcPts val="1000"/>
              </a:spcBef>
              <a:buFontTx/>
              <a:buChar char="-"/>
            </a:pPr>
            <a:r>
              <a:rPr lang="sl-SI" sz="2000" dirty="0"/>
              <a:t>Načrtovana sredstva: 35,6 mio EUR</a:t>
            </a:r>
          </a:p>
          <a:p>
            <a:pPr marL="685800" lvl="1" indent="-228600">
              <a:lnSpc>
                <a:spcPct val="70000"/>
              </a:lnSpc>
              <a:spcBef>
                <a:spcPts val="1000"/>
              </a:spcBef>
              <a:buFontTx/>
              <a:buChar char="-"/>
            </a:pPr>
            <a:r>
              <a:rPr lang="sl-SI" sz="2000" dirty="0"/>
              <a:t>Upravičenec: občine</a:t>
            </a:r>
          </a:p>
          <a:p>
            <a:pPr marL="685800" lvl="1" indent="-228600">
              <a:lnSpc>
                <a:spcPct val="70000"/>
              </a:lnSpc>
              <a:spcBef>
                <a:spcPts val="1000"/>
              </a:spcBef>
              <a:buFontTx/>
              <a:buChar char="-"/>
            </a:pPr>
            <a:r>
              <a:rPr lang="sl-SI" sz="2000" dirty="0"/>
              <a:t>Predvidena </a:t>
            </a:r>
            <a:r>
              <a:rPr lang="sl-SI" sz="2000" dirty="0" err="1"/>
              <a:t>časovnica</a:t>
            </a:r>
            <a:r>
              <a:rPr lang="sl-SI" sz="2000" dirty="0"/>
              <a:t>: do konca leta 2023</a:t>
            </a:r>
          </a:p>
          <a:p>
            <a:pPr>
              <a:lnSpc>
                <a:spcPct val="70000"/>
              </a:lnSpc>
              <a:spcBef>
                <a:spcPts val="1000"/>
              </a:spcBef>
            </a:pPr>
            <a:r>
              <a:rPr lang="sl-SI" sz="2000" i="1" dirty="0"/>
              <a:t>			V pripravi še: </a:t>
            </a:r>
          </a:p>
          <a:p>
            <a:pPr marL="3829050" lvl="8" indent="-171450">
              <a:lnSpc>
                <a:spcPct val="70000"/>
              </a:lnSpc>
              <a:spcBef>
                <a:spcPts val="1000"/>
              </a:spcBef>
              <a:buFontTx/>
              <a:buChar char="-"/>
            </a:pPr>
            <a:r>
              <a:rPr lang="sl-SI" sz="2000" i="1" dirty="0"/>
              <a:t>sončne in vetrne elektrarne (pravne osebe zasebnega prava)</a:t>
            </a:r>
          </a:p>
          <a:p>
            <a:pPr marL="3829050" lvl="8" indent="-171450">
              <a:lnSpc>
                <a:spcPct val="70000"/>
              </a:lnSpc>
              <a:spcBef>
                <a:spcPts val="1000"/>
              </a:spcBef>
              <a:buFontTx/>
              <a:buChar char="-"/>
            </a:pPr>
            <a:r>
              <a:rPr lang="sl-SI" sz="2000" i="1" dirty="0"/>
              <a:t>SAŠA in Zasavje: daljinsko ogrevanje SAŠA in paket projektov za pravični energetski prehod (HSE) </a:t>
            </a:r>
          </a:p>
          <a:p>
            <a:pPr marL="3829050" lvl="8" indent="-171450">
              <a:lnSpc>
                <a:spcPct val="70000"/>
              </a:lnSpc>
              <a:spcBef>
                <a:spcPts val="1000"/>
              </a:spcBef>
              <a:buFontTx/>
              <a:buChar char="-"/>
            </a:pPr>
            <a:r>
              <a:rPr lang="sl-SI" sz="2000" i="1" dirty="0"/>
              <a:t>program naslavljanja energetske revščine</a:t>
            </a:r>
          </a:p>
          <a:p>
            <a:pPr marL="3829050" lvl="8" indent="-171450">
              <a:lnSpc>
                <a:spcPct val="70000"/>
              </a:lnSpc>
              <a:spcBef>
                <a:spcPts val="1000"/>
              </a:spcBef>
              <a:buFontTx/>
              <a:buChar char="-"/>
            </a:pPr>
            <a:r>
              <a:rPr lang="sl-SI" sz="2000" i="1" dirty="0"/>
              <a:t>Energetska prenova v zasebnem storitvenem sektorju</a:t>
            </a:r>
          </a:p>
          <a:p>
            <a:pPr marL="3829050" lvl="8" indent="-171450">
              <a:lnSpc>
                <a:spcPct val="70000"/>
              </a:lnSpc>
              <a:spcBef>
                <a:spcPts val="1000"/>
              </a:spcBef>
              <a:buFontTx/>
              <a:buChar char="-"/>
            </a:pPr>
            <a:r>
              <a:rPr lang="sl-SI" sz="2000" i="1" dirty="0"/>
              <a:t>Demo projekti  trajnostne obnove večstanovanjskih objektov</a:t>
            </a:r>
          </a:p>
          <a:p>
            <a:pPr marL="3829050" lvl="8" indent="-171450">
              <a:lnSpc>
                <a:spcPct val="70000"/>
              </a:lnSpc>
              <a:spcBef>
                <a:spcPts val="1000"/>
              </a:spcBef>
              <a:buFontTx/>
              <a:buChar char="-"/>
            </a:pPr>
            <a:r>
              <a:rPr lang="sl-SI" sz="2000" i="1" dirty="0"/>
              <a:t>Daljinsko ogrevanje na OVE</a:t>
            </a:r>
          </a:p>
          <a:p>
            <a:pPr marL="3829050" lvl="8" indent="-171450">
              <a:lnSpc>
                <a:spcPct val="70000"/>
              </a:lnSpc>
              <a:spcBef>
                <a:spcPts val="1000"/>
              </a:spcBef>
              <a:buFontTx/>
              <a:buChar char="-"/>
            </a:pPr>
            <a:r>
              <a:rPr lang="sl-SI" sz="2000" i="1" dirty="0"/>
              <a:t>Spodbujanje lokalnih energetskih skupnosti</a:t>
            </a:r>
          </a:p>
          <a:p>
            <a:pPr marL="171450" indent="-171450">
              <a:lnSpc>
                <a:spcPct val="70000"/>
              </a:lnSpc>
              <a:spcBef>
                <a:spcPts val="1000"/>
              </a:spcBef>
              <a:buFontTx/>
              <a:buChar char="-"/>
            </a:pPr>
            <a:endParaRPr lang="sl-SI" sz="1200" dirty="0"/>
          </a:p>
          <a:p>
            <a:pPr>
              <a:lnSpc>
                <a:spcPct val="70000"/>
              </a:lnSpc>
              <a:spcBef>
                <a:spcPts val="1000"/>
              </a:spcBef>
            </a:pPr>
            <a:r>
              <a:rPr lang="sl-SI" sz="1200" dirty="0"/>
              <a:t>		</a:t>
            </a:r>
          </a:p>
          <a:p>
            <a:pPr>
              <a:lnSpc>
                <a:spcPct val="70000"/>
              </a:lnSpc>
              <a:spcBef>
                <a:spcPts val="1000"/>
              </a:spcBef>
            </a:pPr>
            <a:endParaRPr lang="sl-SI" sz="2400" dirty="0"/>
          </a:p>
          <a:p>
            <a:pPr marL="228600" indent="-228600">
              <a:lnSpc>
                <a:spcPct val="70000"/>
              </a:lnSpc>
              <a:spcBef>
                <a:spcPts val="1000"/>
              </a:spcBef>
              <a:buFontTx/>
              <a:buChar char="-"/>
            </a:pPr>
            <a:endParaRPr lang="sl-SI" sz="2400" dirty="0"/>
          </a:p>
        </p:txBody>
      </p:sp>
    </p:spTree>
    <p:extLst>
      <p:ext uri="{BB962C8B-B14F-4D97-AF65-F5344CB8AC3E}">
        <p14:creationId xmlns:p14="http://schemas.microsoft.com/office/powerpoint/2010/main" val="27023128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7216" y="6033143"/>
            <a:ext cx="2689861" cy="564319"/>
          </a:xfrm>
          <a:prstGeom prst="rect">
            <a:avLst/>
          </a:prstGeom>
        </p:spPr>
      </p:pic>
      <p:pic>
        <p:nvPicPr>
          <p:cNvPr id="5" name="Picture 4" descr="Logo image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529" y="6081245"/>
            <a:ext cx="1050232" cy="51621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Kolenski povezovalnik 6"/>
          <p:cNvCxnSpPr/>
          <p:nvPr/>
        </p:nvCxnSpPr>
        <p:spPr>
          <a:xfrm flipV="1">
            <a:off x="245807" y="304566"/>
            <a:ext cx="3736258" cy="2637408"/>
          </a:xfrm>
          <a:prstGeom prst="bentConnector3">
            <a:avLst>
              <a:gd name="adj1" fmla="val 0"/>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 name="Kolenski povezovalnik 7"/>
          <p:cNvCxnSpPr/>
          <p:nvPr/>
        </p:nvCxnSpPr>
        <p:spPr>
          <a:xfrm flipV="1">
            <a:off x="8514735" y="4197949"/>
            <a:ext cx="3342968" cy="2408904"/>
          </a:xfrm>
          <a:prstGeom prst="bentConnector3">
            <a:avLst>
              <a:gd name="adj1" fmla="val 100294"/>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Pravokotnik 5"/>
          <p:cNvSpPr/>
          <p:nvPr/>
        </p:nvSpPr>
        <p:spPr>
          <a:xfrm>
            <a:off x="339196" y="416272"/>
            <a:ext cx="10975017" cy="7830029"/>
          </a:xfrm>
          <a:prstGeom prst="rect">
            <a:avLst/>
          </a:prstGeom>
        </p:spPr>
        <p:txBody>
          <a:bodyPr wrap="square" lIns="91440" tIns="45720" rIns="91440" bIns="45720" anchor="t">
            <a:spAutoFit/>
          </a:bodyPr>
          <a:lstStyle/>
          <a:p>
            <a:r>
              <a:rPr lang="sl-SI" sz="2400" b="1" u="sng" dirty="0">
                <a:latin typeface="Republika"/>
              </a:rPr>
              <a:t>Ministrstvo za </a:t>
            </a:r>
            <a:r>
              <a:rPr lang="nl-NL" sz="2400" b="1" u="sng" dirty="0">
                <a:latin typeface="Republika"/>
              </a:rPr>
              <a:t>visoko</a:t>
            </a:r>
            <a:r>
              <a:rPr lang="sl-SI" sz="2400" b="1" u="sng" dirty="0">
                <a:latin typeface="Republika"/>
              </a:rPr>
              <a:t> </a:t>
            </a:r>
            <a:r>
              <a:rPr lang="nl-NL" sz="2400" b="1" u="sng" dirty="0">
                <a:latin typeface="Republika"/>
              </a:rPr>
              <a:t>šolstvo, znanost in inovacije</a:t>
            </a:r>
            <a:r>
              <a:rPr lang="sl-SI" sz="2400" b="1" u="sng" dirty="0">
                <a:latin typeface="Republika"/>
              </a:rPr>
              <a:t>:</a:t>
            </a:r>
          </a:p>
          <a:p>
            <a:pPr>
              <a:lnSpc>
                <a:spcPct val="70000"/>
              </a:lnSpc>
              <a:spcBef>
                <a:spcPts val="1000"/>
              </a:spcBef>
            </a:pPr>
            <a:r>
              <a:rPr lang="sl-SI" sz="2400" dirty="0"/>
              <a:t>Ukrep: </a:t>
            </a:r>
            <a:r>
              <a:rPr lang="sl-SI" sz="2400" b="1" dirty="0"/>
              <a:t>Podpora strateškim razvojno inovacijskim partnerstvom (</a:t>
            </a:r>
            <a:r>
              <a:rPr lang="nn-NO" sz="2400" b="1" dirty="0"/>
              <a:t>SRIP)</a:t>
            </a:r>
            <a:endParaRPr lang="nn-NO" sz="2400" b="1" dirty="0">
              <a:ea typeface="Calibri" panose="020F0502020204030204"/>
              <a:cs typeface="Calibri"/>
            </a:endParaRPr>
          </a:p>
          <a:p>
            <a:pPr>
              <a:lnSpc>
                <a:spcPct val="70000"/>
              </a:lnSpc>
              <a:spcBef>
                <a:spcPts val="1000"/>
              </a:spcBef>
            </a:pPr>
            <a:r>
              <a:rPr lang="sl-SI" sz="2000" dirty="0"/>
              <a:t>Specifični cilj: </a:t>
            </a:r>
            <a:r>
              <a:rPr lang="pl-PL" sz="2000" dirty="0"/>
              <a:t>1.1:</a:t>
            </a:r>
            <a:r>
              <a:rPr lang="pl-PL" sz="2400" dirty="0"/>
              <a:t> </a:t>
            </a:r>
            <a:r>
              <a:rPr lang="pl-PL" dirty="0"/>
              <a:t>Razvoj in izboljšanje raziskovalne in inovacijske zmogljivosti ter uvajanje naprednih tehnologij</a:t>
            </a:r>
            <a:endParaRPr lang="pl-PL" dirty="0">
              <a:ea typeface="Calibri"/>
              <a:cs typeface="Calibri"/>
            </a:endParaRPr>
          </a:p>
          <a:p>
            <a:pPr marL="342900" indent="-342900">
              <a:lnSpc>
                <a:spcPct val="70000"/>
              </a:lnSpc>
              <a:spcBef>
                <a:spcPts val="1000"/>
              </a:spcBef>
              <a:buFont typeface="Calibri"/>
              <a:buChar char="-"/>
            </a:pPr>
            <a:r>
              <a:rPr lang="sl-SI" sz="2000" dirty="0"/>
              <a:t>Vsebina: Krepitev raziskovalno-razvojnega in inovacijskega sodelovanja med deležniki </a:t>
            </a:r>
            <a:endParaRPr lang="sl-SI" sz="2000" dirty="0">
              <a:cs typeface="Calibri"/>
            </a:endParaRPr>
          </a:p>
          <a:p>
            <a:pPr marL="342900" indent="-342900">
              <a:lnSpc>
                <a:spcPct val="70000"/>
              </a:lnSpc>
              <a:spcBef>
                <a:spcPts val="1000"/>
              </a:spcBef>
              <a:buFont typeface="Calibri"/>
              <a:buChar char="-"/>
            </a:pPr>
            <a:r>
              <a:rPr lang="sl-SI" sz="2000" dirty="0"/>
              <a:t>Namen in cilj: Skozi nadgradnjo strateško razvojno inovacijskih partnerstev (SRIP) krepiti raziskovalno, razvojno in inovacijsko (v nadaljnjem besedilu: RRI) sodelovanje neodvisnih deležnikov (gospodarstva, raziskovalnih organizacij, lokalnih skupnosti ter drugih deležnikov inoviranja v konceptu </a:t>
            </a:r>
            <a:r>
              <a:rPr lang="sl-SI" sz="2000" dirty="0" err="1"/>
              <a:t>petorne</a:t>
            </a:r>
            <a:r>
              <a:rPr lang="sl-SI" sz="2000" dirty="0"/>
              <a:t> vijačnice inoviranja), ki delujejo na posameznem področju uporabe Slovenske strategije trajnostne pametne specializacije. </a:t>
            </a:r>
            <a:endParaRPr lang="sl-SI" sz="2000" dirty="0">
              <a:cs typeface="Calibri"/>
            </a:endParaRPr>
          </a:p>
          <a:p>
            <a:pPr marL="342900" indent="-342900">
              <a:lnSpc>
                <a:spcPct val="70000"/>
              </a:lnSpc>
              <a:spcBef>
                <a:spcPts val="1000"/>
              </a:spcBef>
              <a:buFont typeface="Calibri"/>
              <a:buChar char="-"/>
            </a:pPr>
            <a:r>
              <a:rPr lang="sl-SI" sz="2000" dirty="0"/>
              <a:t>Ključna merila: </a:t>
            </a:r>
            <a:r>
              <a:rPr lang="sl-SI" sz="2000" dirty="0">
                <a:latin typeface="Calibri"/>
                <a:cs typeface="Arial"/>
              </a:rPr>
              <a:t>Vzdržnost in trajnost poslovnega modela (do 35 točk), cilji, povezovanje in prenos znanja, kompetenc in tehnologije do trga (za obdobje 2023 – 2026) (do 40 točk) in prispevek k doseganju ciljev S5 (do 25 točk).</a:t>
            </a:r>
            <a:endParaRPr lang="sl-SI" sz="2000" dirty="0">
              <a:latin typeface="Calibri"/>
              <a:ea typeface="Calibri"/>
              <a:cs typeface="Calibri" panose="020F0502020204030204"/>
            </a:endParaRPr>
          </a:p>
          <a:p>
            <a:pPr marL="228600" indent="-228600">
              <a:lnSpc>
                <a:spcPct val="70000"/>
              </a:lnSpc>
              <a:spcBef>
                <a:spcPts val="1000"/>
              </a:spcBef>
              <a:buFontTx/>
              <a:buChar char="-"/>
            </a:pPr>
            <a:r>
              <a:rPr lang="sl-SI" sz="2000" dirty="0"/>
              <a:t>Geografsko območje: celotna Slovenija</a:t>
            </a:r>
            <a:endParaRPr lang="sl-SI" sz="2000" dirty="0">
              <a:ea typeface="Calibri" panose="020F0502020204030204"/>
              <a:cs typeface="Calibri" panose="020F0502020204030204"/>
            </a:endParaRPr>
          </a:p>
          <a:p>
            <a:pPr marL="228600" indent="-228600">
              <a:lnSpc>
                <a:spcPct val="70000"/>
              </a:lnSpc>
              <a:spcBef>
                <a:spcPts val="1000"/>
              </a:spcBef>
              <a:buFontTx/>
              <a:buChar char="-"/>
            </a:pPr>
            <a:r>
              <a:rPr lang="sl-SI" sz="2000" dirty="0"/>
              <a:t>Načrtovana sredstva: 9.000.000,00 EUR</a:t>
            </a:r>
            <a:endParaRPr lang="sl-SI" sz="2000" dirty="0">
              <a:ea typeface="Calibri" panose="020F0502020204030204"/>
              <a:cs typeface="Calibri"/>
            </a:endParaRPr>
          </a:p>
          <a:p>
            <a:pPr marL="342900" indent="-342900">
              <a:lnSpc>
                <a:spcPct val="70000"/>
              </a:lnSpc>
              <a:spcBef>
                <a:spcPts val="1000"/>
              </a:spcBef>
              <a:buFont typeface="Calibri"/>
              <a:buChar char="-"/>
            </a:pPr>
            <a:r>
              <a:rPr lang="sl-SI" sz="2000" dirty="0"/>
              <a:t>Potencialni upravičenci: Organizacije, ki so upravljavci inovacijskega grozda. Ciljna skupina so raziskovalne organizacije, izobraževalne organizacije, gospodarska združenja in podjetja</a:t>
            </a:r>
            <a:endParaRPr lang="sl-SI" sz="2000" dirty="0">
              <a:cs typeface="Calibri"/>
            </a:endParaRPr>
          </a:p>
          <a:p>
            <a:pPr marL="342900" indent="-342900">
              <a:lnSpc>
                <a:spcPct val="70000"/>
              </a:lnSpc>
              <a:spcBef>
                <a:spcPts val="1000"/>
              </a:spcBef>
              <a:buFont typeface="Calibri"/>
              <a:buChar char="-"/>
            </a:pPr>
            <a:r>
              <a:rPr lang="sl-SI" sz="2000" dirty="0"/>
              <a:t>Objava javnega razpisa: 13.10.2023, odpiranje vlog 15.11.2023</a:t>
            </a:r>
            <a:endParaRPr lang="sl-SI" sz="2000" dirty="0">
              <a:cs typeface="Calibri"/>
            </a:endParaRPr>
          </a:p>
          <a:p>
            <a:pPr>
              <a:lnSpc>
                <a:spcPct val="70000"/>
              </a:lnSpc>
              <a:spcBef>
                <a:spcPts val="1000"/>
              </a:spcBef>
            </a:pPr>
            <a:endParaRPr lang="sl-SI" sz="2000" dirty="0">
              <a:cs typeface="Calibri"/>
            </a:endParaRPr>
          </a:p>
          <a:p>
            <a:pPr marL="228600" indent="-228600">
              <a:lnSpc>
                <a:spcPct val="70000"/>
              </a:lnSpc>
              <a:spcBef>
                <a:spcPts val="1000"/>
              </a:spcBef>
              <a:buFontTx/>
              <a:buChar char="-"/>
            </a:pPr>
            <a:endParaRPr lang="sl-SI" sz="2400" dirty="0"/>
          </a:p>
          <a:p>
            <a:pPr marL="228600" indent="-228600">
              <a:lnSpc>
                <a:spcPct val="70000"/>
              </a:lnSpc>
              <a:spcBef>
                <a:spcPts val="1000"/>
              </a:spcBef>
              <a:buFontTx/>
              <a:buChar char="-"/>
            </a:pPr>
            <a:endParaRPr lang="sl-SI" sz="2400" dirty="0"/>
          </a:p>
          <a:p>
            <a:pPr marL="228600" indent="-228600">
              <a:lnSpc>
                <a:spcPct val="70000"/>
              </a:lnSpc>
              <a:spcBef>
                <a:spcPts val="1000"/>
              </a:spcBef>
              <a:buFontTx/>
              <a:buChar char="-"/>
            </a:pPr>
            <a:endParaRPr lang="sl-SI" sz="2400" dirty="0"/>
          </a:p>
          <a:p>
            <a:pPr marL="228600" indent="-228600">
              <a:lnSpc>
                <a:spcPct val="70000"/>
              </a:lnSpc>
              <a:spcBef>
                <a:spcPts val="1000"/>
              </a:spcBef>
              <a:buFontTx/>
              <a:buChar char="-"/>
            </a:pPr>
            <a:endParaRPr lang="sl-SI" sz="2400" dirty="0"/>
          </a:p>
          <a:p>
            <a:pPr marL="228600" indent="-228600">
              <a:lnSpc>
                <a:spcPct val="70000"/>
              </a:lnSpc>
              <a:spcBef>
                <a:spcPts val="1000"/>
              </a:spcBef>
              <a:buFontTx/>
              <a:buChar char="-"/>
            </a:pPr>
            <a:endParaRPr lang="sl-SI" sz="2400" dirty="0"/>
          </a:p>
          <a:p>
            <a:pPr marL="228600" indent="-228600">
              <a:lnSpc>
                <a:spcPct val="70000"/>
              </a:lnSpc>
              <a:spcBef>
                <a:spcPts val="1000"/>
              </a:spcBef>
              <a:buFontTx/>
              <a:buChar char="-"/>
            </a:pPr>
            <a:endParaRPr lang="sl-SI" sz="2400" dirty="0">
              <a:cs typeface="Calibri" panose="020F0502020204030204"/>
            </a:endParaRPr>
          </a:p>
        </p:txBody>
      </p:sp>
    </p:spTree>
    <p:extLst>
      <p:ext uri="{BB962C8B-B14F-4D97-AF65-F5344CB8AC3E}">
        <p14:creationId xmlns:p14="http://schemas.microsoft.com/office/powerpoint/2010/main" val="15301494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7216" y="6033143"/>
            <a:ext cx="2689861" cy="564319"/>
          </a:xfrm>
          <a:prstGeom prst="rect">
            <a:avLst/>
          </a:prstGeom>
        </p:spPr>
      </p:pic>
      <p:pic>
        <p:nvPicPr>
          <p:cNvPr id="5" name="Picture 4" descr="Logo image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529" y="6081245"/>
            <a:ext cx="1050232" cy="51621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Kolenski povezovalnik 6"/>
          <p:cNvCxnSpPr/>
          <p:nvPr/>
        </p:nvCxnSpPr>
        <p:spPr>
          <a:xfrm flipV="1">
            <a:off x="245807" y="304566"/>
            <a:ext cx="3736258" cy="2637408"/>
          </a:xfrm>
          <a:prstGeom prst="bentConnector3">
            <a:avLst>
              <a:gd name="adj1" fmla="val 0"/>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 name="Kolenski povezovalnik 7"/>
          <p:cNvCxnSpPr/>
          <p:nvPr/>
        </p:nvCxnSpPr>
        <p:spPr>
          <a:xfrm flipV="1">
            <a:off x="8514735" y="4197949"/>
            <a:ext cx="3342968" cy="2408904"/>
          </a:xfrm>
          <a:prstGeom prst="bentConnector3">
            <a:avLst>
              <a:gd name="adj1" fmla="val 100294"/>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Pravokotnik 5"/>
          <p:cNvSpPr/>
          <p:nvPr/>
        </p:nvSpPr>
        <p:spPr>
          <a:xfrm>
            <a:off x="508529" y="304566"/>
            <a:ext cx="10975017" cy="8217827"/>
          </a:xfrm>
          <a:prstGeom prst="rect">
            <a:avLst/>
          </a:prstGeom>
        </p:spPr>
        <p:txBody>
          <a:bodyPr wrap="square" lIns="91440" tIns="45720" rIns="91440" bIns="45720" anchor="t">
            <a:spAutoFit/>
          </a:bodyPr>
          <a:lstStyle/>
          <a:p>
            <a:r>
              <a:rPr lang="sl-SI" sz="2400" b="1" u="sng" dirty="0">
                <a:latin typeface="Republika"/>
              </a:rPr>
              <a:t>Ministrstvo za </a:t>
            </a:r>
            <a:r>
              <a:rPr lang="nl-NL" sz="2400" b="1" u="sng" dirty="0" err="1">
                <a:latin typeface="Republika"/>
              </a:rPr>
              <a:t>visoko</a:t>
            </a:r>
            <a:r>
              <a:rPr lang="sl-SI" sz="2400" b="1" u="sng" dirty="0">
                <a:latin typeface="Republika"/>
              </a:rPr>
              <a:t> </a:t>
            </a:r>
            <a:r>
              <a:rPr lang="nl-NL" sz="2400" b="1" u="sng" dirty="0" err="1">
                <a:latin typeface="Republika"/>
              </a:rPr>
              <a:t>šolstvo</a:t>
            </a:r>
            <a:r>
              <a:rPr lang="nl-NL" sz="2400" b="1" u="sng" dirty="0">
                <a:latin typeface="Republika"/>
              </a:rPr>
              <a:t>, </a:t>
            </a:r>
            <a:r>
              <a:rPr lang="nl-NL" sz="2400" b="1" u="sng" dirty="0" err="1">
                <a:latin typeface="Republika"/>
              </a:rPr>
              <a:t>znanost</a:t>
            </a:r>
            <a:r>
              <a:rPr lang="nl-NL" sz="2400" b="1" u="sng" dirty="0">
                <a:latin typeface="Republika"/>
              </a:rPr>
              <a:t> in </a:t>
            </a:r>
            <a:r>
              <a:rPr lang="nl-NL" sz="2400" b="1" u="sng" dirty="0" err="1">
                <a:latin typeface="Republika"/>
              </a:rPr>
              <a:t>inovacije</a:t>
            </a:r>
            <a:r>
              <a:rPr lang="sl-SI" sz="2400" b="1" u="sng" dirty="0">
                <a:latin typeface="Republika"/>
              </a:rPr>
              <a:t>:</a:t>
            </a:r>
          </a:p>
          <a:p>
            <a:pPr>
              <a:lnSpc>
                <a:spcPct val="70000"/>
              </a:lnSpc>
              <a:spcBef>
                <a:spcPts val="1000"/>
              </a:spcBef>
            </a:pPr>
            <a:r>
              <a:rPr lang="sl-SI" sz="2400" dirty="0"/>
              <a:t>Ukrep: </a:t>
            </a:r>
            <a:r>
              <a:rPr lang="sl-SI" sz="2400" b="1" dirty="0"/>
              <a:t>Javni razpis Podpora aktivnosti pisarn</a:t>
            </a:r>
            <a:r>
              <a:rPr lang="pl-PL" sz="2400" b="1" dirty="0"/>
              <a:t> za </a:t>
            </a:r>
            <a:r>
              <a:rPr lang="pl-PL" sz="2400" b="1" dirty="0" err="1"/>
              <a:t>prenos</a:t>
            </a:r>
            <a:r>
              <a:rPr lang="pl-PL" sz="2400" b="1" dirty="0"/>
              <a:t> </a:t>
            </a:r>
            <a:r>
              <a:rPr lang="pl-PL" sz="2400" b="1" dirty="0" err="1"/>
              <a:t>znanja</a:t>
            </a:r>
            <a:r>
              <a:rPr lang="pl-PL" sz="2400" b="1" dirty="0"/>
              <a:t> – JR KTO</a:t>
            </a:r>
            <a:endParaRPr lang="sl-SI" sz="2400" b="1" dirty="0">
              <a:cs typeface="Calibri"/>
            </a:endParaRPr>
          </a:p>
          <a:p>
            <a:pPr marL="228600" indent="-228600">
              <a:lnSpc>
                <a:spcPct val="70000"/>
              </a:lnSpc>
              <a:spcBef>
                <a:spcPts val="1000"/>
              </a:spcBef>
              <a:buFontTx/>
              <a:buChar char="-"/>
            </a:pPr>
            <a:r>
              <a:rPr lang="sl-SI" dirty="0"/>
              <a:t>Specifični cilj: </a:t>
            </a:r>
            <a:r>
              <a:rPr lang="pl-PL" dirty="0"/>
              <a:t>1.1: </a:t>
            </a:r>
            <a:r>
              <a:rPr lang="pl-PL" dirty="0" err="1"/>
              <a:t>Razvoj</a:t>
            </a:r>
            <a:r>
              <a:rPr lang="pl-PL" dirty="0"/>
              <a:t> in </a:t>
            </a:r>
            <a:r>
              <a:rPr lang="pl-PL" dirty="0" err="1"/>
              <a:t>izboljšanje</a:t>
            </a:r>
            <a:r>
              <a:rPr lang="pl-PL" dirty="0"/>
              <a:t> </a:t>
            </a:r>
            <a:r>
              <a:rPr lang="pl-PL" dirty="0" err="1"/>
              <a:t>raziskovalne</a:t>
            </a:r>
            <a:r>
              <a:rPr lang="pl-PL" dirty="0"/>
              <a:t> in </a:t>
            </a:r>
            <a:r>
              <a:rPr lang="pl-PL" dirty="0" err="1"/>
              <a:t>inovacijske</a:t>
            </a:r>
            <a:r>
              <a:rPr lang="pl-PL" dirty="0"/>
              <a:t> </a:t>
            </a:r>
            <a:r>
              <a:rPr lang="pl-PL" dirty="0" err="1"/>
              <a:t>zmogljivosti</a:t>
            </a:r>
            <a:r>
              <a:rPr lang="pl-PL" dirty="0"/>
              <a:t> ter </a:t>
            </a:r>
            <a:r>
              <a:rPr lang="pl-PL" dirty="0" err="1"/>
              <a:t>uvajanje</a:t>
            </a:r>
            <a:r>
              <a:rPr lang="pl-PL" dirty="0"/>
              <a:t> </a:t>
            </a:r>
            <a:r>
              <a:rPr lang="pl-PL" dirty="0" err="1"/>
              <a:t>naprednih</a:t>
            </a:r>
            <a:r>
              <a:rPr lang="pl-PL" dirty="0"/>
              <a:t> </a:t>
            </a:r>
            <a:r>
              <a:rPr lang="pl-PL" dirty="0" err="1"/>
              <a:t>tehnologij</a:t>
            </a:r>
            <a:endParaRPr lang="pl-PL" dirty="0">
              <a:ea typeface="Calibri"/>
              <a:cs typeface="Calibri"/>
            </a:endParaRPr>
          </a:p>
          <a:p>
            <a:pPr marL="228600" indent="-228600" algn="just">
              <a:lnSpc>
                <a:spcPct val="70000"/>
              </a:lnSpc>
              <a:spcBef>
                <a:spcPts val="1000"/>
              </a:spcBef>
              <a:buFontTx/>
              <a:buChar char="-"/>
            </a:pPr>
            <a:r>
              <a:rPr lang="sl-SI" dirty="0"/>
              <a:t>Vsebina: Pisarne za prenos znanja (KTO) so del podpornega okolja, ki delujejo na JRO, njihov namen je spodbujanje sodelovanja med JRO in podjetij, ali konkretneje prenos znanstvenih odkritij iz JRO v podjetja, ki zagotovijo nadaljnji razvoj in komercializacijo. </a:t>
            </a:r>
            <a:endParaRPr lang="sl-SI" dirty="0">
              <a:cs typeface="Calibri"/>
            </a:endParaRPr>
          </a:p>
          <a:p>
            <a:pPr marL="228600" indent="-228600" algn="just">
              <a:lnSpc>
                <a:spcPct val="70000"/>
              </a:lnSpc>
              <a:spcBef>
                <a:spcPts val="1000"/>
              </a:spcBef>
              <a:buFontTx/>
              <a:buChar char="-"/>
            </a:pPr>
            <a:r>
              <a:rPr lang="sl-SI" dirty="0"/>
              <a:t>Namen: je vzpostavitev delovanja novih KTO in nadgradnja obstoječih KTO na slovenskih JRO, krepitev povezav in sodelovanje KTO z deležniki v inovacijskem ekosistemu ter pridobivanje znanj in spretnosti zaposlenih v KTO. Ključno je povezovanje, sodelovanje in pretakanje znanja in izkušenj, tako znotraj konzorcija, kot širše ter pridobivanje kompetenc zaposlenih v KTO. </a:t>
            </a:r>
            <a:endParaRPr lang="sl-SI" dirty="0">
              <a:cs typeface="Calibri"/>
            </a:endParaRPr>
          </a:p>
          <a:p>
            <a:pPr marL="228600" indent="-228600" algn="just">
              <a:lnSpc>
                <a:spcPct val="70000"/>
              </a:lnSpc>
              <a:spcBef>
                <a:spcPts val="1000"/>
              </a:spcBef>
              <a:buFontTx/>
              <a:buChar char="-"/>
            </a:pPr>
            <a:r>
              <a:rPr lang="sl-SI" dirty="0"/>
              <a:t>Cilj je nadgradnja KTO in njihovo povezovanje ter sodelovanje v okviru dveh konzorcijev za krepitev področja prenosa znanja kot izhaja iz opredeljenih aktivnosti v predmetnem razpisu, strateškega patentiranja ter lajšanja prehoda znanstvenih spoznanj v gospodarsko prakso.</a:t>
            </a:r>
            <a:endParaRPr lang="sl-SI" dirty="0">
              <a:cs typeface="Calibri"/>
            </a:endParaRPr>
          </a:p>
          <a:p>
            <a:pPr marL="228600" indent="-228600" algn="just">
              <a:lnSpc>
                <a:spcPct val="70000"/>
              </a:lnSpc>
              <a:spcBef>
                <a:spcPts val="1000"/>
              </a:spcBef>
              <a:buFontTx/>
              <a:buChar char="-"/>
            </a:pPr>
            <a:r>
              <a:rPr lang="sl-SI" dirty="0"/>
              <a:t>Ključna merila: Horizontalna načela, pogoji in merila SC 1.1 (omogočanje povezovanje znanja, kompetenc na prednostnih področjih, kakovost oziroma izvedljivost, usposobljenost upravičenca za izvedbo operacije, kakovost predloga, ki bo zagotavljal stroškovno/ekonomsko učinkovitost in racionalnost in izkazovanje širšega družbenega vpliva oziroma odgovarjanje na družbene izzive, prispevek k doseganju ciljev področnih strategij, resolucij, nacionalnih programov)</a:t>
            </a:r>
            <a:endParaRPr lang="it-IT" dirty="0">
              <a:ea typeface="Calibri" panose="020F0502020204030204"/>
              <a:cs typeface="Calibri" panose="020F0502020204030204"/>
            </a:endParaRPr>
          </a:p>
          <a:p>
            <a:pPr marL="228600" indent="-228600">
              <a:lnSpc>
                <a:spcPct val="70000"/>
              </a:lnSpc>
              <a:spcBef>
                <a:spcPts val="1000"/>
              </a:spcBef>
              <a:buFontTx/>
              <a:buChar char="-"/>
            </a:pPr>
            <a:r>
              <a:rPr lang="sl-SI" dirty="0"/>
              <a:t>Geografsko območje: Zahodna in Vzhodna kohezijska regija</a:t>
            </a:r>
            <a:endParaRPr lang="sl-SI" dirty="0">
              <a:ea typeface="Calibri"/>
              <a:cs typeface="Calibri"/>
            </a:endParaRPr>
          </a:p>
          <a:p>
            <a:pPr marL="228600" indent="-228600">
              <a:lnSpc>
                <a:spcPct val="70000"/>
              </a:lnSpc>
              <a:spcBef>
                <a:spcPts val="1000"/>
              </a:spcBef>
              <a:buFontTx/>
              <a:buChar char="-"/>
            </a:pPr>
            <a:r>
              <a:rPr lang="sl-SI" dirty="0"/>
              <a:t>Načrtovana sredstva: 4.300.000,00 EUR</a:t>
            </a:r>
            <a:endParaRPr lang="sl-SI" dirty="0">
              <a:ea typeface="Calibri"/>
              <a:cs typeface="Calibri"/>
            </a:endParaRPr>
          </a:p>
          <a:p>
            <a:pPr marL="228600" indent="-228600">
              <a:lnSpc>
                <a:spcPct val="70000"/>
              </a:lnSpc>
              <a:spcBef>
                <a:spcPts val="1000"/>
              </a:spcBef>
              <a:buFontTx/>
              <a:buChar char="-"/>
            </a:pPr>
            <a:r>
              <a:rPr lang="sl-SI" dirty="0"/>
              <a:t>Potencialni upravičenci: JRO</a:t>
            </a:r>
            <a:endParaRPr lang="sl-SI" dirty="0">
              <a:ea typeface="Calibri"/>
              <a:cs typeface="Calibri"/>
            </a:endParaRPr>
          </a:p>
          <a:p>
            <a:pPr marL="228600" indent="-228600">
              <a:lnSpc>
                <a:spcPct val="70000"/>
              </a:lnSpc>
              <a:spcBef>
                <a:spcPts val="1000"/>
              </a:spcBef>
              <a:buFontTx/>
              <a:buChar char="-"/>
            </a:pPr>
            <a:r>
              <a:rPr lang="sl-SI" dirty="0"/>
              <a:t>Načrtovana objava JR: Januar 2024</a:t>
            </a:r>
            <a:endParaRPr lang="sl-SI" dirty="0">
              <a:cs typeface="Calibri"/>
            </a:endParaRPr>
          </a:p>
          <a:p>
            <a:pPr marL="228600" indent="-228600">
              <a:lnSpc>
                <a:spcPct val="70000"/>
              </a:lnSpc>
              <a:spcBef>
                <a:spcPts val="1000"/>
              </a:spcBef>
              <a:buFontTx/>
              <a:buChar char="-"/>
            </a:pPr>
            <a:endParaRPr lang="sl-SI" sz="2400" dirty="0"/>
          </a:p>
          <a:p>
            <a:pPr marL="228600" indent="-228600">
              <a:lnSpc>
                <a:spcPct val="70000"/>
              </a:lnSpc>
              <a:spcBef>
                <a:spcPts val="1000"/>
              </a:spcBef>
              <a:buFontTx/>
              <a:buChar char="-"/>
            </a:pPr>
            <a:endParaRPr lang="sl-SI" sz="2400" dirty="0"/>
          </a:p>
          <a:p>
            <a:pPr marL="228600" indent="-228600">
              <a:lnSpc>
                <a:spcPct val="70000"/>
              </a:lnSpc>
              <a:spcBef>
                <a:spcPts val="1000"/>
              </a:spcBef>
              <a:buFontTx/>
              <a:buChar char="-"/>
            </a:pPr>
            <a:endParaRPr lang="sl-SI" sz="2400" dirty="0"/>
          </a:p>
          <a:p>
            <a:pPr marL="228600" indent="-228600">
              <a:lnSpc>
                <a:spcPct val="70000"/>
              </a:lnSpc>
              <a:spcBef>
                <a:spcPts val="1000"/>
              </a:spcBef>
              <a:buFontTx/>
              <a:buChar char="-"/>
            </a:pPr>
            <a:endParaRPr lang="sl-SI" sz="2400" dirty="0"/>
          </a:p>
          <a:p>
            <a:pPr marL="228600" indent="-228600">
              <a:lnSpc>
                <a:spcPct val="70000"/>
              </a:lnSpc>
              <a:spcBef>
                <a:spcPts val="1000"/>
              </a:spcBef>
              <a:buFontTx/>
              <a:buChar char="-"/>
            </a:pPr>
            <a:endParaRPr lang="sl-SI" sz="2400" dirty="0"/>
          </a:p>
          <a:p>
            <a:pPr marL="228600" indent="-228600">
              <a:lnSpc>
                <a:spcPct val="70000"/>
              </a:lnSpc>
              <a:spcBef>
                <a:spcPts val="1000"/>
              </a:spcBef>
              <a:buFontTx/>
              <a:buChar char="-"/>
            </a:pPr>
            <a:endParaRPr lang="sl-SI" sz="2400" dirty="0"/>
          </a:p>
        </p:txBody>
      </p:sp>
    </p:spTree>
    <p:extLst>
      <p:ext uri="{BB962C8B-B14F-4D97-AF65-F5344CB8AC3E}">
        <p14:creationId xmlns:p14="http://schemas.microsoft.com/office/powerpoint/2010/main" val="4632191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7216" y="6033143"/>
            <a:ext cx="2689861" cy="564319"/>
          </a:xfrm>
          <a:prstGeom prst="rect">
            <a:avLst/>
          </a:prstGeom>
        </p:spPr>
      </p:pic>
      <p:pic>
        <p:nvPicPr>
          <p:cNvPr id="5" name="Picture 4" descr="Logo image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529" y="6081245"/>
            <a:ext cx="1050232" cy="51621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Kolenski povezovalnik 6"/>
          <p:cNvCxnSpPr/>
          <p:nvPr/>
        </p:nvCxnSpPr>
        <p:spPr>
          <a:xfrm flipV="1">
            <a:off x="245807" y="304566"/>
            <a:ext cx="3736258" cy="2637408"/>
          </a:xfrm>
          <a:prstGeom prst="bentConnector3">
            <a:avLst>
              <a:gd name="adj1" fmla="val 0"/>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 name="Kolenski povezovalnik 7"/>
          <p:cNvCxnSpPr/>
          <p:nvPr/>
        </p:nvCxnSpPr>
        <p:spPr>
          <a:xfrm flipV="1">
            <a:off x="8514735" y="4197949"/>
            <a:ext cx="3342968" cy="2408904"/>
          </a:xfrm>
          <a:prstGeom prst="bentConnector3">
            <a:avLst>
              <a:gd name="adj1" fmla="val 100294"/>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Pravokotnik 5"/>
          <p:cNvSpPr/>
          <p:nvPr/>
        </p:nvSpPr>
        <p:spPr>
          <a:xfrm>
            <a:off x="339196" y="416272"/>
            <a:ext cx="11200274" cy="8604600"/>
          </a:xfrm>
          <a:prstGeom prst="rect">
            <a:avLst/>
          </a:prstGeom>
        </p:spPr>
        <p:txBody>
          <a:bodyPr wrap="square" lIns="91440" tIns="45720" rIns="91440" bIns="45720" anchor="t">
            <a:spAutoFit/>
          </a:bodyPr>
          <a:lstStyle/>
          <a:p>
            <a:r>
              <a:rPr lang="sl-SI" sz="2400" b="1" u="sng" dirty="0">
                <a:latin typeface="Republika"/>
              </a:rPr>
              <a:t>Ministrstvo za </a:t>
            </a:r>
            <a:r>
              <a:rPr lang="nl-NL" sz="2400" b="1" u="sng" dirty="0">
                <a:latin typeface="Republika"/>
              </a:rPr>
              <a:t>visoko</a:t>
            </a:r>
            <a:r>
              <a:rPr lang="sl-SI" sz="2400" b="1" u="sng" dirty="0">
                <a:latin typeface="Republika"/>
              </a:rPr>
              <a:t> </a:t>
            </a:r>
            <a:r>
              <a:rPr lang="nl-NL" sz="2400" b="1" u="sng" dirty="0">
                <a:latin typeface="Republika"/>
              </a:rPr>
              <a:t>šolstvo, znanost in inovacije</a:t>
            </a:r>
            <a:r>
              <a:rPr lang="sl-SI" sz="2400" b="1" u="sng" dirty="0">
                <a:latin typeface="Republika"/>
              </a:rPr>
              <a:t>:</a:t>
            </a:r>
          </a:p>
          <a:p>
            <a:pPr>
              <a:lnSpc>
                <a:spcPct val="70000"/>
              </a:lnSpc>
              <a:spcBef>
                <a:spcPts val="1000"/>
              </a:spcBef>
            </a:pPr>
            <a:r>
              <a:rPr lang="sl-SI" sz="2400" dirty="0"/>
              <a:t>Ukrep: </a:t>
            </a:r>
            <a:r>
              <a:rPr lang="nn-NO" sz="2400" b="1" dirty="0"/>
              <a:t>Center za demonstracije in usposabljanje za brezogljične tehnologije – Center DUBT  </a:t>
            </a:r>
            <a:endParaRPr lang="sl-SI" sz="2400" b="1" dirty="0">
              <a:ea typeface="Calibri" panose="020F0502020204030204"/>
              <a:cs typeface="Calibri"/>
            </a:endParaRPr>
          </a:p>
          <a:p>
            <a:pPr marL="228600" indent="-228600">
              <a:lnSpc>
                <a:spcPct val="70000"/>
              </a:lnSpc>
              <a:spcBef>
                <a:spcPts val="1000"/>
              </a:spcBef>
              <a:buFontTx/>
              <a:buChar char="-"/>
            </a:pPr>
            <a:r>
              <a:rPr lang="sl-SI" sz="2400" dirty="0"/>
              <a:t>Specifični cilj: </a:t>
            </a:r>
            <a:r>
              <a:rPr lang="pl-PL" sz="2400" dirty="0"/>
              <a:t>8.1 Sklad za pravični prehod</a:t>
            </a:r>
            <a:endParaRPr lang="pl-PL" sz="2400" dirty="0">
              <a:cs typeface="Calibri"/>
            </a:endParaRPr>
          </a:p>
          <a:p>
            <a:pPr marL="228600" indent="-228600">
              <a:lnSpc>
                <a:spcPct val="70000"/>
              </a:lnSpc>
              <a:spcBef>
                <a:spcPts val="1000"/>
              </a:spcBef>
              <a:buFontTx/>
              <a:buChar char="-"/>
            </a:pPr>
            <a:r>
              <a:rPr lang="sl-SI" sz="2400" dirty="0"/>
              <a:t>Vsebina: Center DUBT bosta sestavljala dva laboratorija (za vodikov in baterijski del) na eni lokaciji</a:t>
            </a:r>
            <a:endParaRPr lang="sl-SI" sz="2400" dirty="0">
              <a:cs typeface="Calibri"/>
            </a:endParaRPr>
          </a:p>
          <a:p>
            <a:pPr marL="228600" indent="-228600">
              <a:lnSpc>
                <a:spcPct val="70000"/>
              </a:lnSpc>
              <a:spcBef>
                <a:spcPts val="1000"/>
              </a:spcBef>
              <a:buFontTx/>
              <a:buChar char="-"/>
            </a:pPr>
            <a:r>
              <a:rPr lang="sl-SI" sz="2400" dirty="0"/>
              <a:t>Namen in cilj: Zagotoviti dostop do raziskovalne infrastrukture, potrebne za hitrejše uvajanje naprednih materialov v slovensko industrijo</a:t>
            </a:r>
            <a:endParaRPr lang="sl-SI" sz="2400" dirty="0">
              <a:cs typeface="Calibri"/>
            </a:endParaRPr>
          </a:p>
          <a:p>
            <a:pPr marL="228600" indent="-228600">
              <a:lnSpc>
                <a:spcPct val="70000"/>
              </a:lnSpc>
              <a:spcBef>
                <a:spcPts val="1000"/>
              </a:spcBef>
              <a:buFontTx/>
              <a:buChar char="-"/>
            </a:pPr>
            <a:r>
              <a:rPr lang="sl-SI" sz="2400" dirty="0"/>
              <a:t>Ključna merila: Horizontalna načela, pogoji in merila SC 8.1 - (izvedljivost s poudarkom na finančni vzdržnosti, trajnost s poudarkom prispevanja k doseganju ciljev področnih strategij, prispevek k večji snovni in energetski učinkovitosti)</a:t>
            </a:r>
            <a:endParaRPr lang="sl-SI" sz="2400" dirty="0">
              <a:cs typeface="Calibri" panose="020F0502020204030204"/>
            </a:endParaRPr>
          </a:p>
          <a:p>
            <a:pPr marL="228600" indent="-228600">
              <a:lnSpc>
                <a:spcPct val="70000"/>
              </a:lnSpc>
              <a:spcBef>
                <a:spcPts val="1000"/>
              </a:spcBef>
              <a:buFontTx/>
              <a:buChar char="-"/>
            </a:pPr>
            <a:r>
              <a:rPr lang="sl-SI" sz="2400" dirty="0"/>
              <a:t>Geografsko območje: Zasavje</a:t>
            </a:r>
            <a:endParaRPr lang="sl-SI" sz="2400" dirty="0">
              <a:cs typeface="Calibri" panose="020F0502020204030204"/>
            </a:endParaRPr>
          </a:p>
          <a:p>
            <a:pPr marL="228600" indent="-228600">
              <a:lnSpc>
                <a:spcPct val="70000"/>
              </a:lnSpc>
              <a:spcBef>
                <a:spcPts val="1000"/>
              </a:spcBef>
              <a:buFontTx/>
              <a:buChar char="-"/>
            </a:pPr>
            <a:r>
              <a:rPr lang="sl-SI" sz="2400" dirty="0"/>
              <a:t>Načrtovana sredstva: 32.068.940,00 EUR</a:t>
            </a:r>
            <a:endParaRPr lang="sl-SI" sz="2400" dirty="0">
              <a:cs typeface="Calibri"/>
            </a:endParaRPr>
          </a:p>
          <a:p>
            <a:pPr marL="228600" indent="-228600">
              <a:lnSpc>
                <a:spcPct val="70000"/>
              </a:lnSpc>
              <a:spcBef>
                <a:spcPts val="1000"/>
              </a:spcBef>
              <a:buFontTx/>
              <a:buChar char="-"/>
            </a:pPr>
            <a:r>
              <a:rPr lang="sl-SI" sz="2400" dirty="0"/>
              <a:t>Potencialni upravičenci: Kemijski inštitut</a:t>
            </a:r>
            <a:endParaRPr lang="sl-SI" sz="2400" dirty="0">
              <a:cs typeface="Calibri"/>
            </a:endParaRPr>
          </a:p>
          <a:p>
            <a:pPr marL="228600" indent="-228600">
              <a:lnSpc>
                <a:spcPct val="70000"/>
              </a:lnSpc>
              <a:spcBef>
                <a:spcPts val="1000"/>
              </a:spcBef>
              <a:buFontTx/>
              <a:buChar char="-"/>
            </a:pPr>
            <a:r>
              <a:rPr lang="sl-SI" sz="2400" dirty="0"/>
              <a:t>Poziv za NPO posredovan na KI: julij 2023</a:t>
            </a:r>
            <a:endParaRPr lang="sl-SI" sz="2400" dirty="0">
              <a:cs typeface="Calibri"/>
            </a:endParaRPr>
          </a:p>
          <a:p>
            <a:pPr marL="228600" indent="-228600">
              <a:lnSpc>
                <a:spcPct val="70000"/>
              </a:lnSpc>
              <a:spcBef>
                <a:spcPts val="1000"/>
              </a:spcBef>
              <a:buFontTx/>
              <a:buChar char="-"/>
            </a:pPr>
            <a:r>
              <a:rPr lang="sl-SI" sz="2400" dirty="0">
                <a:cs typeface="Calibri"/>
              </a:rPr>
              <a:t>Komisija za pregled vloge za NPO je pregledala dopolnitve, prejete v začetku novembra</a:t>
            </a:r>
          </a:p>
          <a:p>
            <a:pPr marL="228600" indent="-228600">
              <a:lnSpc>
                <a:spcPct val="70000"/>
              </a:lnSpc>
              <a:spcBef>
                <a:spcPts val="1000"/>
              </a:spcBef>
              <a:buFontTx/>
              <a:buChar char="-"/>
            </a:pPr>
            <a:endParaRPr lang="sl-SI" sz="2400" dirty="0">
              <a:cs typeface="Calibri"/>
            </a:endParaRPr>
          </a:p>
          <a:p>
            <a:pPr marL="228600" indent="-228600">
              <a:lnSpc>
                <a:spcPct val="70000"/>
              </a:lnSpc>
              <a:spcBef>
                <a:spcPts val="1000"/>
              </a:spcBef>
              <a:buFontTx/>
              <a:buChar char="-"/>
            </a:pPr>
            <a:endParaRPr lang="sl-SI" sz="2400" dirty="0"/>
          </a:p>
          <a:p>
            <a:pPr marL="228600" indent="-228600">
              <a:lnSpc>
                <a:spcPct val="70000"/>
              </a:lnSpc>
              <a:spcBef>
                <a:spcPts val="1000"/>
              </a:spcBef>
              <a:buFontTx/>
              <a:buChar char="-"/>
            </a:pPr>
            <a:endParaRPr lang="sl-SI" sz="2400" dirty="0"/>
          </a:p>
          <a:p>
            <a:pPr marL="228600" indent="-228600">
              <a:lnSpc>
                <a:spcPct val="70000"/>
              </a:lnSpc>
              <a:spcBef>
                <a:spcPts val="1000"/>
              </a:spcBef>
              <a:buFontTx/>
              <a:buChar char="-"/>
            </a:pPr>
            <a:endParaRPr lang="sl-SI" sz="2400" dirty="0"/>
          </a:p>
          <a:p>
            <a:pPr marL="228600" indent="-228600">
              <a:lnSpc>
                <a:spcPct val="70000"/>
              </a:lnSpc>
              <a:spcBef>
                <a:spcPts val="1000"/>
              </a:spcBef>
              <a:buFontTx/>
              <a:buChar char="-"/>
            </a:pPr>
            <a:endParaRPr lang="sl-SI" sz="2400" dirty="0"/>
          </a:p>
          <a:p>
            <a:pPr marL="228600" indent="-228600">
              <a:lnSpc>
                <a:spcPct val="70000"/>
              </a:lnSpc>
              <a:spcBef>
                <a:spcPts val="1000"/>
              </a:spcBef>
              <a:buFontTx/>
              <a:buChar char="-"/>
            </a:pPr>
            <a:endParaRPr lang="sl-SI" sz="2400" dirty="0">
              <a:cs typeface="Calibri" panose="020F0502020204030204"/>
            </a:endParaRPr>
          </a:p>
          <a:p>
            <a:pPr marL="228600" indent="-228600">
              <a:lnSpc>
                <a:spcPct val="70000"/>
              </a:lnSpc>
              <a:spcBef>
                <a:spcPts val="1000"/>
              </a:spcBef>
              <a:buFontTx/>
              <a:buChar char="-"/>
            </a:pPr>
            <a:endParaRPr lang="sl-SI" sz="2400" dirty="0">
              <a:cs typeface="Calibri" panose="020F0502020204030204"/>
            </a:endParaRPr>
          </a:p>
        </p:txBody>
      </p:sp>
    </p:spTree>
    <p:extLst>
      <p:ext uri="{BB962C8B-B14F-4D97-AF65-F5344CB8AC3E}">
        <p14:creationId xmlns:p14="http://schemas.microsoft.com/office/powerpoint/2010/main" val="908917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7216" y="6033143"/>
            <a:ext cx="2689861" cy="564319"/>
          </a:xfrm>
          <a:prstGeom prst="rect">
            <a:avLst/>
          </a:prstGeom>
        </p:spPr>
      </p:pic>
      <p:pic>
        <p:nvPicPr>
          <p:cNvPr id="5" name="Picture 4" descr="Logo image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529" y="6081245"/>
            <a:ext cx="1050232" cy="51621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Kolenski povezovalnik 6"/>
          <p:cNvCxnSpPr/>
          <p:nvPr/>
        </p:nvCxnSpPr>
        <p:spPr>
          <a:xfrm flipV="1">
            <a:off x="245807" y="304566"/>
            <a:ext cx="3736258" cy="2637408"/>
          </a:xfrm>
          <a:prstGeom prst="bentConnector3">
            <a:avLst>
              <a:gd name="adj1" fmla="val 0"/>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 name="Kolenski povezovalnik 7"/>
          <p:cNvCxnSpPr/>
          <p:nvPr/>
        </p:nvCxnSpPr>
        <p:spPr>
          <a:xfrm flipV="1">
            <a:off x="8514735" y="4197949"/>
            <a:ext cx="3342968" cy="2408904"/>
          </a:xfrm>
          <a:prstGeom prst="bentConnector3">
            <a:avLst>
              <a:gd name="adj1" fmla="val 100294"/>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Pravokotnik 5"/>
          <p:cNvSpPr/>
          <p:nvPr/>
        </p:nvSpPr>
        <p:spPr>
          <a:xfrm>
            <a:off x="508529" y="428367"/>
            <a:ext cx="11294958" cy="7831055"/>
          </a:xfrm>
          <a:prstGeom prst="rect">
            <a:avLst/>
          </a:prstGeom>
        </p:spPr>
        <p:txBody>
          <a:bodyPr wrap="square" lIns="91440" tIns="45720" rIns="91440" bIns="45720" anchor="t">
            <a:spAutoFit/>
          </a:bodyPr>
          <a:lstStyle/>
          <a:p>
            <a:r>
              <a:rPr lang="sl-SI" sz="2400" b="1" u="sng" dirty="0">
                <a:latin typeface="Republika"/>
              </a:rPr>
              <a:t>Ministrstvo za </a:t>
            </a:r>
            <a:r>
              <a:rPr lang="nl-NL" sz="2400" b="1" u="sng" dirty="0">
                <a:latin typeface="Republika"/>
              </a:rPr>
              <a:t>visoko</a:t>
            </a:r>
            <a:r>
              <a:rPr lang="sl-SI" sz="2400" b="1" u="sng" dirty="0">
                <a:latin typeface="Republika"/>
              </a:rPr>
              <a:t> </a:t>
            </a:r>
            <a:r>
              <a:rPr lang="nl-NL" sz="2400" b="1" u="sng" dirty="0">
                <a:latin typeface="Republika"/>
              </a:rPr>
              <a:t>šolstvo, znanost in inovacije</a:t>
            </a:r>
            <a:r>
              <a:rPr lang="sl-SI" sz="2400" b="1" u="sng" dirty="0">
                <a:latin typeface="Republika"/>
              </a:rPr>
              <a:t>:</a:t>
            </a:r>
          </a:p>
          <a:p>
            <a:pPr>
              <a:lnSpc>
                <a:spcPct val="70000"/>
              </a:lnSpc>
              <a:spcBef>
                <a:spcPts val="1000"/>
              </a:spcBef>
            </a:pPr>
            <a:r>
              <a:rPr lang="sl-SI" sz="2400" dirty="0"/>
              <a:t>Ukrep: </a:t>
            </a:r>
            <a:r>
              <a:rPr lang="sl-SI" sz="2400" b="1" dirty="0"/>
              <a:t>Laboratorij za </a:t>
            </a:r>
            <a:r>
              <a:rPr lang="sl-SI" sz="2400" b="1" dirty="0" err="1"/>
              <a:t>biorafinacije</a:t>
            </a:r>
            <a:r>
              <a:rPr lang="sl-SI" sz="2400" b="1" dirty="0"/>
              <a:t> biomase (LAB BIOMASA)</a:t>
            </a:r>
            <a:endParaRPr lang="nn-NO" sz="2400" b="1" dirty="0">
              <a:cs typeface="Calibri"/>
            </a:endParaRPr>
          </a:p>
          <a:p>
            <a:pPr marL="228600" indent="-228600">
              <a:lnSpc>
                <a:spcPct val="70000"/>
              </a:lnSpc>
              <a:spcBef>
                <a:spcPts val="1000"/>
              </a:spcBef>
              <a:buFontTx/>
              <a:buChar char="-"/>
            </a:pPr>
            <a:r>
              <a:rPr lang="sl-SI" sz="2400" dirty="0"/>
              <a:t>Specifični cilj: </a:t>
            </a:r>
            <a:r>
              <a:rPr lang="pl-PL" sz="2400" dirty="0"/>
              <a:t>8.1 Sklad za pravični prehod</a:t>
            </a:r>
            <a:endParaRPr lang="pl-PL" sz="2400" dirty="0">
              <a:cs typeface="Calibri"/>
            </a:endParaRPr>
          </a:p>
          <a:p>
            <a:pPr marL="228600" indent="-228600">
              <a:lnSpc>
                <a:spcPct val="70000"/>
              </a:lnSpc>
              <a:spcBef>
                <a:spcPts val="1000"/>
              </a:spcBef>
              <a:buFontTx/>
              <a:buChar char="-"/>
            </a:pPr>
            <a:r>
              <a:rPr lang="sl-SI" sz="2400" dirty="0"/>
              <a:t>Vsebina: Laboratorij za </a:t>
            </a:r>
            <a:r>
              <a:rPr lang="sl-SI" sz="2400" dirty="0" err="1"/>
              <a:t>biorafinacije</a:t>
            </a:r>
            <a:r>
              <a:rPr lang="sl-SI" sz="2400" dirty="0"/>
              <a:t> biomase bo namenjen razvoju tehnologij in raziskavam za </a:t>
            </a:r>
            <a:r>
              <a:rPr lang="sl-SI" sz="2400" dirty="0" err="1"/>
              <a:t>biorafinacije</a:t>
            </a:r>
            <a:r>
              <a:rPr lang="sl-SI" sz="2400" dirty="0"/>
              <a:t> biomase s ciljem maksimiranja potenciala OVE, predvsem biomase, v SAŠA regiji.</a:t>
            </a:r>
            <a:endParaRPr lang="sl-SI" sz="2400" dirty="0">
              <a:ea typeface="Calibri" panose="020F0502020204030204"/>
              <a:cs typeface="Calibri" panose="020F0502020204030204"/>
            </a:endParaRPr>
          </a:p>
          <a:p>
            <a:pPr marL="228600" indent="-228600" algn="just">
              <a:lnSpc>
                <a:spcPct val="70000"/>
              </a:lnSpc>
              <a:spcBef>
                <a:spcPts val="1000"/>
              </a:spcBef>
              <a:buFontTx/>
              <a:buChar char="-"/>
            </a:pPr>
            <a:r>
              <a:rPr lang="sl-SI" sz="2400" dirty="0"/>
              <a:t>Namen in cilj: Zagotoviti dostop do raziskovalne infrastrukture (laboratorija z vrhunsko raziskovalno opremo) v okviru novega tehnološkega parka, potrebne za hitrejše uvajanje OVE, predvsem biomase, v slovensko industrijo</a:t>
            </a:r>
            <a:endParaRPr lang="sl-SI" sz="2400" dirty="0">
              <a:cs typeface="Calibri"/>
            </a:endParaRPr>
          </a:p>
          <a:p>
            <a:pPr marL="228600" indent="-228600" algn="just">
              <a:lnSpc>
                <a:spcPct val="70000"/>
              </a:lnSpc>
              <a:spcBef>
                <a:spcPts val="1000"/>
              </a:spcBef>
              <a:buFontTx/>
              <a:buChar char="-"/>
            </a:pPr>
            <a:r>
              <a:rPr lang="sl-SI" sz="2400" dirty="0"/>
              <a:t>Ključna merila: Horizontalna načela, pogoji in merila SC 8.1 - (izvedljivost s poudarkom na finančni vzdržnosti, trajnost s poudarkom prispevanja k doseganju ciljev področnih strategij, prispevek k večji snovni in energetski učinkovitosti)</a:t>
            </a:r>
            <a:endParaRPr lang="sl-SI" sz="2400" dirty="0">
              <a:cs typeface="Calibri" panose="020F0502020204030204"/>
            </a:endParaRPr>
          </a:p>
          <a:p>
            <a:pPr marL="228600" indent="-228600">
              <a:lnSpc>
                <a:spcPct val="70000"/>
              </a:lnSpc>
              <a:spcBef>
                <a:spcPts val="1000"/>
              </a:spcBef>
              <a:buFontTx/>
              <a:buChar char="-"/>
            </a:pPr>
            <a:r>
              <a:rPr lang="sl-SI" sz="2400" dirty="0"/>
              <a:t>Geografsko območje: Savinjsko-Šaleška</a:t>
            </a:r>
            <a:endParaRPr lang="sl-SI" sz="2400" dirty="0">
              <a:cs typeface="Calibri" panose="020F0502020204030204"/>
            </a:endParaRPr>
          </a:p>
          <a:p>
            <a:pPr marL="228600" indent="-228600">
              <a:lnSpc>
                <a:spcPct val="70000"/>
              </a:lnSpc>
              <a:spcBef>
                <a:spcPts val="1000"/>
              </a:spcBef>
              <a:buFontTx/>
              <a:buChar char="-"/>
            </a:pPr>
            <a:r>
              <a:rPr lang="sl-SI" sz="2400" dirty="0"/>
              <a:t>Načrtovana sredstva: 15.294.117,65  EUR</a:t>
            </a:r>
            <a:endParaRPr lang="sl-SI" sz="2400" dirty="0">
              <a:ea typeface="Calibri" panose="020F0502020204030204"/>
              <a:cs typeface="Calibri"/>
            </a:endParaRPr>
          </a:p>
          <a:p>
            <a:pPr marL="228600" indent="-228600">
              <a:lnSpc>
                <a:spcPct val="70000"/>
              </a:lnSpc>
              <a:spcBef>
                <a:spcPts val="1000"/>
              </a:spcBef>
              <a:buFontTx/>
              <a:buChar char="-"/>
            </a:pPr>
            <a:r>
              <a:rPr lang="sl-SI" sz="2400" dirty="0"/>
              <a:t>Potencialni upravičenci: Kemijski inštitut</a:t>
            </a:r>
            <a:endParaRPr lang="sl-SI" sz="2400" dirty="0">
              <a:cs typeface="Calibri"/>
            </a:endParaRPr>
          </a:p>
          <a:p>
            <a:pPr marL="228600" indent="-228600">
              <a:lnSpc>
                <a:spcPct val="70000"/>
              </a:lnSpc>
              <a:spcBef>
                <a:spcPts val="1000"/>
              </a:spcBef>
              <a:buFontTx/>
              <a:buChar char="-"/>
            </a:pPr>
            <a:r>
              <a:rPr lang="sl-SI" sz="2400" dirty="0"/>
              <a:t>Poziv za NPO posredovan na KI: November 2023</a:t>
            </a:r>
            <a:endParaRPr lang="sl-SI" sz="2400" dirty="0">
              <a:cs typeface="Calibri"/>
            </a:endParaRPr>
          </a:p>
          <a:p>
            <a:pPr marL="228600" indent="-228600">
              <a:lnSpc>
                <a:spcPct val="70000"/>
              </a:lnSpc>
              <a:spcBef>
                <a:spcPts val="1000"/>
              </a:spcBef>
              <a:buFontTx/>
              <a:buChar char="-"/>
            </a:pPr>
            <a:endParaRPr lang="sl-SI" sz="2400" dirty="0"/>
          </a:p>
          <a:p>
            <a:pPr marL="228600" indent="-228600">
              <a:lnSpc>
                <a:spcPct val="70000"/>
              </a:lnSpc>
              <a:spcBef>
                <a:spcPts val="1000"/>
              </a:spcBef>
              <a:buFontTx/>
              <a:buChar char="-"/>
            </a:pPr>
            <a:endParaRPr lang="sl-SI" sz="2400" dirty="0"/>
          </a:p>
          <a:p>
            <a:pPr marL="228600" indent="-228600">
              <a:lnSpc>
                <a:spcPct val="70000"/>
              </a:lnSpc>
              <a:spcBef>
                <a:spcPts val="1000"/>
              </a:spcBef>
              <a:buFontTx/>
              <a:buChar char="-"/>
            </a:pPr>
            <a:endParaRPr lang="sl-SI" sz="2400" dirty="0"/>
          </a:p>
          <a:p>
            <a:pPr marL="228600" indent="-228600">
              <a:lnSpc>
                <a:spcPct val="70000"/>
              </a:lnSpc>
              <a:spcBef>
                <a:spcPts val="1000"/>
              </a:spcBef>
              <a:buFontTx/>
              <a:buChar char="-"/>
            </a:pPr>
            <a:endParaRPr lang="sl-SI" sz="2400" dirty="0"/>
          </a:p>
          <a:p>
            <a:pPr marL="228600" indent="-228600">
              <a:lnSpc>
                <a:spcPct val="70000"/>
              </a:lnSpc>
              <a:spcBef>
                <a:spcPts val="1000"/>
              </a:spcBef>
              <a:buFontTx/>
              <a:buChar char="-"/>
            </a:pPr>
            <a:endParaRPr lang="sl-SI" sz="2400" dirty="0"/>
          </a:p>
          <a:p>
            <a:pPr marL="228600" indent="-228600">
              <a:lnSpc>
                <a:spcPct val="70000"/>
              </a:lnSpc>
              <a:spcBef>
                <a:spcPts val="1000"/>
              </a:spcBef>
              <a:buFontTx/>
              <a:buChar char="-"/>
            </a:pPr>
            <a:endParaRPr lang="sl-SI" sz="2400" dirty="0"/>
          </a:p>
        </p:txBody>
      </p:sp>
    </p:spTree>
    <p:extLst>
      <p:ext uri="{BB962C8B-B14F-4D97-AF65-F5344CB8AC3E}">
        <p14:creationId xmlns:p14="http://schemas.microsoft.com/office/powerpoint/2010/main" val="40117230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7216" y="6033143"/>
            <a:ext cx="2689861" cy="564319"/>
          </a:xfrm>
          <a:prstGeom prst="rect">
            <a:avLst/>
          </a:prstGeom>
        </p:spPr>
      </p:pic>
      <p:pic>
        <p:nvPicPr>
          <p:cNvPr id="5" name="Picture 4" descr="Logo image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529" y="6081245"/>
            <a:ext cx="1050232" cy="51621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Kolenski povezovalnik 6"/>
          <p:cNvCxnSpPr/>
          <p:nvPr/>
        </p:nvCxnSpPr>
        <p:spPr>
          <a:xfrm flipV="1">
            <a:off x="245807" y="304566"/>
            <a:ext cx="3736258" cy="2637408"/>
          </a:xfrm>
          <a:prstGeom prst="bentConnector3">
            <a:avLst>
              <a:gd name="adj1" fmla="val 0"/>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 name="Kolenski povezovalnik 7"/>
          <p:cNvCxnSpPr/>
          <p:nvPr/>
        </p:nvCxnSpPr>
        <p:spPr>
          <a:xfrm flipV="1">
            <a:off x="8514735" y="4197949"/>
            <a:ext cx="3342968" cy="2408904"/>
          </a:xfrm>
          <a:prstGeom prst="bentConnector3">
            <a:avLst>
              <a:gd name="adj1" fmla="val 100294"/>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Pravokotnik 5"/>
          <p:cNvSpPr/>
          <p:nvPr/>
        </p:nvSpPr>
        <p:spPr>
          <a:xfrm>
            <a:off x="508529" y="428367"/>
            <a:ext cx="10975017" cy="8482515"/>
          </a:xfrm>
          <a:prstGeom prst="rect">
            <a:avLst/>
          </a:prstGeom>
        </p:spPr>
        <p:txBody>
          <a:bodyPr wrap="square" lIns="91440" tIns="45720" rIns="91440" bIns="45720" anchor="t">
            <a:spAutoFit/>
          </a:bodyPr>
          <a:lstStyle/>
          <a:p>
            <a:r>
              <a:rPr lang="sl-SI" sz="2400" b="1" u="sng" dirty="0">
                <a:latin typeface="Republika"/>
              </a:rPr>
              <a:t>Ministrstvo za </a:t>
            </a:r>
            <a:r>
              <a:rPr lang="nl-NL" sz="2400" b="1" u="sng" dirty="0" err="1">
                <a:latin typeface="Republika"/>
              </a:rPr>
              <a:t>visoko</a:t>
            </a:r>
            <a:r>
              <a:rPr lang="sl-SI" sz="2400" b="1" u="sng" dirty="0">
                <a:latin typeface="Republika"/>
              </a:rPr>
              <a:t> </a:t>
            </a:r>
            <a:r>
              <a:rPr lang="nl-NL" sz="2400" b="1" u="sng" dirty="0" err="1">
                <a:latin typeface="Republika"/>
              </a:rPr>
              <a:t>šolstvo</a:t>
            </a:r>
            <a:r>
              <a:rPr lang="nl-NL" sz="2400" b="1" u="sng" dirty="0">
                <a:latin typeface="Republika"/>
              </a:rPr>
              <a:t>, </a:t>
            </a:r>
            <a:r>
              <a:rPr lang="nl-NL" sz="2400" b="1" u="sng" dirty="0" err="1">
                <a:latin typeface="Republika"/>
              </a:rPr>
              <a:t>znanost</a:t>
            </a:r>
            <a:r>
              <a:rPr lang="nl-NL" sz="2400" b="1" u="sng" dirty="0">
                <a:latin typeface="Republika"/>
              </a:rPr>
              <a:t> in </a:t>
            </a:r>
            <a:r>
              <a:rPr lang="nl-NL" sz="2400" b="1" u="sng" dirty="0" err="1">
                <a:latin typeface="Republika"/>
              </a:rPr>
              <a:t>inovacije</a:t>
            </a:r>
            <a:r>
              <a:rPr lang="sl-SI" sz="2400" b="1" u="sng" dirty="0">
                <a:latin typeface="Republika"/>
              </a:rPr>
              <a:t>:</a:t>
            </a:r>
          </a:p>
          <a:p>
            <a:pPr algn="just">
              <a:lnSpc>
                <a:spcPct val="70000"/>
              </a:lnSpc>
              <a:spcBef>
                <a:spcPts val="1000"/>
              </a:spcBef>
            </a:pPr>
            <a:r>
              <a:rPr lang="sl-SI" sz="2400" b="1" dirty="0"/>
              <a:t>Ukrep 2: Krepitve kapacitet za raziskave – izgradnja in vzpostavitev  raziskovalne  infrastrukture  - Izgradnja objekta Fakultete za strojništvo Univerze v Ljubljani  </a:t>
            </a:r>
            <a:endParaRPr lang="pl-PL" sz="2400" dirty="0"/>
          </a:p>
          <a:p>
            <a:pPr marL="228600" indent="-228600" algn="just">
              <a:lnSpc>
                <a:spcPct val="70000"/>
              </a:lnSpc>
              <a:spcBef>
                <a:spcPts val="1000"/>
              </a:spcBef>
              <a:buFontTx/>
              <a:buChar char="-"/>
            </a:pPr>
            <a:r>
              <a:rPr lang="sl-SI" sz="2400" dirty="0"/>
              <a:t>Specifični cilj: </a:t>
            </a:r>
            <a:r>
              <a:rPr lang="pl-PL" sz="2400" dirty="0"/>
              <a:t>1.1: </a:t>
            </a:r>
            <a:r>
              <a:rPr lang="pl-PL" sz="2400" dirty="0" err="1"/>
              <a:t>Razvoj</a:t>
            </a:r>
            <a:r>
              <a:rPr lang="pl-PL" sz="2400" dirty="0"/>
              <a:t> in </a:t>
            </a:r>
            <a:r>
              <a:rPr lang="pl-PL" sz="2400" dirty="0" err="1"/>
              <a:t>izboljšanje</a:t>
            </a:r>
            <a:r>
              <a:rPr lang="pl-PL" sz="2400" dirty="0"/>
              <a:t> </a:t>
            </a:r>
            <a:r>
              <a:rPr lang="pl-PL" sz="2400" dirty="0" err="1"/>
              <a:t>raziskovalne</a:t>
            </a:r>
            <a:r>
              <a:rPr lang="pl-PL" sz="2400" dirty="0"/>
              <a:t> in </a:t>
            </a:r>
            <a:r>
              <a:rPr lang="pl-PL" sz="2400" dirty="0" err="1"/>
              <a:t>inovacijske</a:t>
            </a:r>
            <a:r>
              <a:rPr lang="pl-PL" sz="2400" dirty="0"/>
              <a:t> </a:t>
            </a:r>
            <a:r>
              <a:rPr lang="pl-PL" sz="2400" dirty="0" err="1"/>
              <a:t>zmogljivosti</a:t>
            </a:r>
            <a:r>
              <a:rPr lang="pl-PL" sz="2400" dirty="0"/>
              <a:t> ter </a:t>
            </a:r>
            <a:r>
              <a:rPr lang="pl-PL" sz="2400" dirty="0" err="1"/>
              <a:t>uvajanje</a:t>
            </a:r>
            <a:r>
              <a:rPr lang="pl-PL" sz="2400" dirty="0"/>
              <a:t> </a:t>
            </a:r>
            <a:r>
              <a:rPr lang="pl-PL" sz="2400" dirty="0" err="1"/>
              <a:t>naprednih</a:t>
            </a:r>
            <a:r>
              <a:rPr lang="pl-PL" sz="2400" dirty="0"/>
              <a:t> </a:t>
            </a:r>
            <a:r>
              <a:rPr lang="pl-PL" sz="2400" dirty="0" err="1"/>
              <a:t>tehnologij</a:t>
            </a:r>
            <a:endParaRPr lang="pl-PL" sz="2400" dirty="0">
              <a:ea typeface="Calibri" panose="020F0502020204030204"/>
              <a:cs typeface="Calibri" panose="020F0502020204030204"/>
            </a:endParaRPr>
          </a:p>
          <a:p>
            <a:pPr marL="228600" indent="-228600" algn="just">
              <a:lnSpc>
                <a:spcPct val="70000"/>
              </a:lnSpc>
              <a:spcBef>
                <a:spcPts val="1000"/>
              </a:spcBef>
              <a:buFontTx/>
              <a:buChar char="-"/>
            </a:pPr>
            <a:r>
              <a:rPr lang="sl-SI" sz="2400" dirty="0"/>
              <a:t>Vsebina: Vzpostavitev raziskovalne infrastrukture s sodobno opremljenimi laboratoriji, ki bodo steber razvoja in transformacije s poudarkom na ključnih področjih zelene in digitalne  transformacije, vključevanje  v verige in mreže vrednosti, povezovanja znanja, potencialov in kompetenc na ključnih področjih S5 kot so: mobilnost, tovarne prihodnosti, pametna mesta in skupnosti, pametne zgradbe in dom z lesno verigo, mreže za prehod v krožno gospodarstvo  </a:t>
            </a:r>
            <a:endParaRPr lang="sl-SI" sz="2400" dirty="0">
              <a:ea typeface="Calibri" panose="020F0502020204030204"/>
              <a:cs typeface="Calibri" panose="020F0502020204030204"/>
            </a:endParaRPr>
          </a:p>
          <a:p>
            <a:pPr marL="228600" indent="-228600" algn="just">
              <a:lnSpc>
                <a:spcPct val="70000"/>
              </a:lnSpc>
              <a:spcBef>
                <a:spcPts val="1000"/>
              </a:spcBef>
              <a:buFontTx/>
              <a:buChar char="-"/>
            </a:pPr>
            <a:r>
              <a:rPr lang="sl-SI" sz="2400" dirty="0"/>
              <a:t>Namen in cilj:  je </a:t>
            </a:r>
            <a:r>
              <a:rPr lang="sl-SI" sz="2400" dirty="0">
                <a:cs typeface="Calibri" panose="020F0502020204030204"/>
              </a:rPr>
              <a:t>zagotoviti izobražen kader na ključnih področji strojništva in sorodnih ved, ki so kritična za zeleno in digitalno transformacijo, omogočiti uvedbo novih programov ključnih za tranzicijo, povečati število zaposlenih raziskovalcev in njihovo kakovost, izboljšati znanstveno in strokovno odličnost, omogočiti ekosistemsko okolje za generacijo prebojni rezultatov na ključnih področjih strojništva, povečati število najkakovostnejših objav in patentnih prijav,</a:t>
            </a:r>
            <a:endParaRPr lang="sl-SI" sz="2400" dirty="0">
              <a:ea typeface="Calibri"/>
              <a:cs typeface="Calibri" panose="020F0502020204030204"/>
            </a:endParaRPr>
          </a:p>
          <a:p>
            <a:pPr marL="342900" indent="-342900" algn="just">
              <a:lnSpc>
                <a:spcPct val="70000"/>
              </a:lnSpc>
              <a:buFont typeface="Arial"/>
              <a:buChar char="•"/>
            </a:pPr>
            <a:endParaRPr lang="sl-SI" sz="2400" dirty="0">
              <a:cs typeface="Calibri"/>
            </a:endParaRPr>
          </a:p>
          <a:p>
            <a:pPr marL="342900" indent="-342900" algn="just">
              <a:lnSpc>
                <a:spcPct val="70000"/>
              </a:lnSpc>
              <a:buFont typeface="Arial"/>
              <a:buChar char="•"/>
            </a:pPr>
            <a:endParaRPr lang="sl-SI" sz="2400" dirty="0"/>
          </a:p>
          <a:p>
            <a:pPr marL="342900" indent="-342900" algn="just">
              <a:lnSpc>
                <a:spcPct val="70000"/>
              </a:lnSpc>
              <a:buFont typeface="Arial"/>
              <a:buChar char="•"/>
            </a:pPr>
            <a:endParaRPr lang="sl-SI" sz="2400" dirty="0"/>
          </a:p>
          <a:p>
            <a:pPr marL="228600" indent="-228600" algn="just">
              <a:lnSpc>
                <a:spcPct val="70000"/>
              </a:lnSpc>
              <a:spcBef>
                <a:spcPts val="1000"/>
              </a:spcBef>
              <a:buFontTx/>
              <a:buChar char="-"/>
            </a:pPr>
            <a:endParaRPr lang="sl-SI" sz="2400" dirty="0">
              <a:ea typeface="Calibri"/>
              <a:cs typeface="Calibri"/>
            </a:endParaRPr>
          </a:p>
          <a:p>
            <a:pPr marL="228600" indent="-228600">
              <a:lnSpc>
                <a:spcPct val="70000"/>
              </a:lnSpc>
              <a:spcBef>
                <a:spcPts val="1000"/>
              </a:spcBef>
              <a:buFontTx/>
              <a:buChar char="-"/>
            </a:pPr>
            <a:endParaRPr lang="sl-SI" sz="2400" dirty="0"/>
          </a:p>
          <a:p>
            <a:pPr marL="228600" indent="-228600">
              <a:lnSpc>
                <a:spcPct val="70000"/>
              </a:lnSpc>
              <a:spcBef>
                <a:spcPts val="1000"/>
              </a:spcBef>
              <a:buFontTx/>
              <a:buChar char="-"/>
            </a:pPr>
            <a:endParaRPr lang="sl-SI" sz="2400" dirty="0"/>
          </a:p>
          <a:p>
            <a:pPr marL="228600" indent="-228600">
              <a:lnSpc>
                <a:spcPct val="70000"/>
              </a:lnSpc>
              <a:spcBef>
                <a:spcPts val="1000"/>
              </a:spcBef>
              <a:buFontTx/>
              <a:buChar char="-"/>
            </a:pPr>
            <a:endParaRPr lang="sl-SI" sz="2400" dirty="0"/>
          </a:p>
          <a:p>
            <a:pPr marL="228600" indent="-228600">
              <a:lnSpc>
                <a:spcPct val="70000"/>
              </a:lnSpc>
              <a:spcBef>
                <a:spcPts val="1000"/>
              </a:spcBef>
              <a:buFontTx/>
              <a:buChar char="-"/>
            </a:pPr>
            <a:endParaRPr lang="sl-SI" sz="2400" dirty="0"/>
          </a:p>
          <a:p>
            <a:pPr marL="228600" indent="-228600">
              <a:lnSpc>
                <a:spcPct val="70000"/>
              </a:lnSpc>
              <a:spcBef>
                <a:spcPts val="1000"/>
              </a:spcBef>
              <a:buFontTx/>
              <a:buChar char="-"/>
            </a:pPr>
            <a:endParaRPr lang="sl-SI" sz="2400" dirty="0"/>
          </a:p>
        </p:txBody>
      </p:sp>
    </p:spTree>
    <p:extLst>
      <p:ext uri="{BB962C8B-B14F-4D97-AF65-F5344CB8AC3E}">
        <p14:creationId xmlns:p14="http://schemas.microsoft.com/office/powerpoint/2010/main" val="1545683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7216" y="6033143"/>
            <a:ext cx="2689861" cy="564319"/>
          </a:xfrm>
          <a:prstGeom prst="rect">
            <a:avLst/>
          </a:prstGeom>
        </p:spPr>
      </p:pic>
      <p:pic>
        <p:nvPicPr>
          <p:cNvPr id="5" name="Picture 4" descr="Logo image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529" y="6081245"/>
            <a:ext cx="1050232" cy="51621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Kolenski povezovalnik 6"/>
          <p:cNvCxnSpPr/>
          <p:nvPr/>
        </p:nvCxnSpPr>
        <p:spPr>
          <a:xfrm flipV="1">
            <a:off x="245807" y="304566"/>
            <a:ext cx="3736258" cy="2637408"/>
          </a:xfrm>
          <a:prstGeom prst="bentConnector3">
            <a:avLst>
              <a:gd name="adj1" fmla="val 0"/>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 name="Kolenski povezovalnik 7"/>
          <p:cNvCxnSpPr/>
          <p:nvPr/>
        </p:nvCxnSpPr>
        <p:spPr>
          <a:xfrm flipV="1">
            <a:off x="8514735" y="4197949"/>
            <a:ext cx="3342968" cy="2408904"/>
          </a:xfrm>
          <a:prstGeom prst="bentConnector3">
            <a:avLst>
              <a:gd name="adj1" fmla="val 100294"/>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Pravokotnik 5"/>
          <p:cNvSpPr/>
          <p:nvPr/>
        </p:nvSpPr>
        <p:spPr>
          <a:xfrm>
            <a:off x="508529" y="304566"/>
            <a:ext cx="10975017" cy="6061659"/>
          </a:xfrm>
          <a:prstGeom prst="rect">
            <a:avLst/>
          </a:prstGeom>
        </p:spPr>
        <p:txBody>
          <a:bodyPr wrap="square">
            <a:spAutoFit/>
          </a:bodyPr>
          <a:lstStyle/>
          <a:p>
            <a:r>
              <a:rPr lang="sl-SI" sz="2400" b="1" u="sng" dirty="0">
                <a:latin typeface="Republika" panose="02000506040000020004" pitchFamily="2" charset="-18"/>
              </a:rPr>
              <a:t>Ministrstvo za gospodarstvo, turizem in šport:</a:t>
            </a:r>
            <a:endParaRPr lang="sl-SI" sz="2000" b="1" dirty="0"/>
          </a:p>
          <a:p>
            <a:pPr>
              <a:lnSpc>
                <a:spcPct val="70000"/>
              </a:lnSpc>
              <a:spcBef>
                <a:spcPts val="1000"/>
              </a:spcBef>
            </a:pPr>
            <a:r>
              <a:rPr lang="sl-SI" sz="2000" b="1" dirty="0"/>
              <a:t>Že objavljena ukrepa (18,3 mio EUR)</a:t>
            </a:r>
          </a:p>
          <a:p>
            <a:pPr marL="685800" lvl="1" indent="-228600">
              <a:lnSpc>
                <a:spcPct val="70000"/>
              </a:lnSpc>
              <a:spcBef>
                <a:spcPts val="1000"/>
              </a:spcBef>
              <a:buFontTx/>
              <a:buChar char="-"/>
            </a:pPr>
            <a:r>
              <a:rPr lang="sl-SI" sz="2000" dirty="0"/>
              <a:t>SPOT Global+ (10,6 mio EUR), CP1, PN1, RSO1.3.</a:t>
            </a:r>
          </a:p>
          <a:p>
            <a:pPr marL="685800" lvl="1" indent="-228600">
              <a:lnSpc>
                <a:spcPct val="70000"/>
              </a:lnSpc>
              <a:spcBef>
                <a:spcPts val="1000"/>
              </a:spcBef>
              <a:buFontTx/>
              <a:buChar char="-"/>
            </a:pPr>
            <a:r>
              <a:rPr lang="sl-SI" sz="2000" dirty="0"/>
              <a:t>Javni razpis za zagotavljanje celovitih storitev za potencialne podjetnike in podjetja preko podpornih institucij za obdobje od 2023 do 2025 (7,7 mio EUR), CP1, PN3, RSO1.3.</a:t>
            </a:r>
            <a:endParaRPr lang="sl-SI" sz="2000" b="1" dirty="0"/>
          </a:p>
          <a:p>
            <a:pPr>
              <a:lnSpc>
                <a:spcPct val="70000"/>
              </a:lnSpc>
              <a:spcBef>
                <a:spcPts val="1000"/>
              </a:spcBef>
            </a:pPr>
            <a:r>
              <a:rPr lang="sl-SI" sz="2000" b="1" dirty="0"/>
              <a:t>Plan: 4. kvartal 2023 (112,2 mio EUR):</a:t>
            </a:r>
          </a:p>
          <a:p>
            <a:pPr marL="685800" lvl="1" indent="-228600">
              <a:lnSpc>
                <a:spcPct val="70000"/>
              </a:lnSpc>
              <a:spcBef>
                <a:spcPts val="1000"/>
              </a:spcBef>
              <a:buFontTx/>
              <a:buChar char="-"/>
            </a:pPr>
            <a:r>
              <a:rPr lang="sl-SI" sz="2000" dirty="0" err="1">
                <a:solidFill>
                  <a:schemeClr val="accent6">
                    <a:lumMod val="75000"/>
                  </a:schemeClr>
                </a:solidFill>
              </a:rPr>
              <a:t>Vavčerski</a:t>
            </a:r>
            <a:r>
              <a:rPr lang="sl-SI" sz="2000" dirty="0">
                <a:solidFill>
                  <a:schemeClr val="accent6">
                    <a:lumMod val="75000"/>
                  </a:schemeClr>
                </a:solidFill>
              </a:rPr>
              <a:t> sistem malih spodbud (23,4 mio EUR), CP1, PN1, RCO1.3.</a:t>
            </a:r>
          </a:p>
          <a:p>
            <a:pPr marL="685800" lvl="1" indent="-228600">
              <a:lnSpc>
                <a:spcPct val="70000"/>
              </a:lnSpc>
              <a:spcBef>
                <a:spcPts val="1000"/>
              </a:spcBef>
              <a:buFontTx/>
              <a:buChar char="-"/>
            </a:pPr>
            <a:r>
              <a:rPr lang="sl-SI" sz="2000" dirty="0">
                <a:solidFill>
                  <a:schemeClr val="accent6">
                    <a:lumMod val="75000"/>
                  </a:schemeClr>
                </a:solidFill>
              </a:rPr>
              <a:t>Vsebinska podpora za hitrejšo globalno in trajnostno rast inovativnih MSP (</a:t>
            </a:r>
            <a:r>
              <a:rPr lang="sl-SI" sz="2000" dirty="0" err="1">
                <a:solidFill>
                  <a:schemeClr val="accent6">
                    <a:lumMod val="75000"/>
                  </a:schemeClr>
                </a:solidFill>
              </a:rPr>
              <a:t>RazvojniPlus</a:t>
            </a:r>
            <a:r>
              <a:rPr lang="sl-SI" sz="2000" dirty="0">
                <a:solidFill>
                  <a:schemeClr val="accent6">
                    <a:lumMod val="75000"/>
                  </a:schemeClr>
                </a:solidFill>
              </a:rPr>
              <a:t> Program) (8,7 mio EUR), CP1, PN1, RCO1.3.</a:t>
            </a:r>
          </a:p>
          <a:p>
            <a:pPr marL="685800" lvl="1" indent="-228600">
              <a:lnSpc>
                <a:spcPct val="70000"/>
              </a:lnSpc>
              <a:spcBef>
                <a:spcPts val="1000"/>
              </a:spcBef>
              <a:buFontTx/>
              <a:buChar char="-"/>
            </a:pPr>
            <a:r>
              <a:rPr lang="sl-SI" sz="2000" dirty="0">
                <a:solidFill>
                  <a:schemeClr val="accent2"/>
                </a:solidFill>
              </a:rPr>
              <a:t>Krožni in digitalni modeli - center (2 mio EUR), CP2, PN3, RSO2.6.</a:t>
            </a:r>
          </a:p>
          <a:p>
            <a:pPr marL="685800" lvl="1" indent="-228600">
              <a:lnSpc>
                <a:spcPct val="70000"/>
              </a:lnSpc>
              <a:spcBef>
                <a:spcPts val="1000"/>
              </a:spcBef>
              <a:buFontTx/>
              <a:buChar char="-"/>
            </a:pPr>
            <a:r>
              <a:rPr lang="sl-SI" sz="2000" dirty="0">
                <a:solidFill>
                  <a:schemeClr val="accent2"/>
                </a:solidFill>
              </a:rPr>
              <a:t>Zmigaj se do vadbe (4,4 mio EUR), CP4, PN7, SCESO4.11.</a:t>
            </a:r>
          </a:p>
          <a:p>
            <a:pPr marL="685800" lvl="1" indent="-228600">
              <a:lnSpc>
                <a:spcPct val="70000"/>
              </a:lnSpc>
              <a:spcBef>
                <a:spcPts val="1000"/>
              </a:spcBef>
              <a:buFontTx/>
              <a:buChar char="-"/>
            </a:pPr>
            <a:r>
              <a:rPr lang="sl-SI" sz="2000" dirty="0">
                <a:solidFill>
                  <a:schemeClr val="accent2"/>
                </a:solidFill>
              </a:rPr>
              <a:t>Aktivno inkluzivno - Socialna vključenost invalidov v športu (5 mio EUR), CP4, PN7, SCESO4.12</a:t>
            </a:r>
            <a:r>
              <a:rPr lang="sl-SI" sz="2000" dirty="0"/>
              <a:t>.</a:t>
            </a:r>
          </a:p>
          <a:p>
            <a:pPr marL="685800" lvl="1" indent="-228600">
              <a:lnSpc>
                <a:spcPct val="70000"/>
              </a:lnSpc>
              <a:spcBef>
                <a:spcPts val="1000"/>
              </a:spcBef>
              <a:buFontTx/>
              <a:buChar char="-"/>
            </a:pPr>
            <a:r>
              <a:rPr lang="sl-SI" sz="2000" dirty="0">
                <a:solidFill>
                  <a:srgbClr val="FF0000"/>
                </a:solidFill>
              </a:rPr>
              <a:t>SPP, produktivne naložbe (68,7 mio EUR za obe PR), PN10, JSO8.1.</a:t>
            </a:r>
          </a:p>
          <a:p>
            <a:pPr marL="0" lvl="1">
              <a:lnSpc>
                <a:spcPct val="70000"/>
              </a:lnSpc>
              <a:spcBef>
                <a:spcPts val="1000"/>
              </a:spcBef>
            </a:pPr>
            <a:r>
              <a:rPr lang="sl-SI" sz="2000" b="1" dirty="0"/>
              <a:t>Plan: 2024 (34,9 mio EUR):</a:t>
            </a:r>
          </a:p>
          <a:p>
            <a:pPr marL="685800" lvl="1" indent="-228600">
              <a:lnSpc>
                <a:spcPct val="70000"/>
              </a:lnSpc>
              <a:spcBef>
                <a:spcPts val="1000"/>
              </a:spcBef>
              <a:buFontTx/>
              <a:buChar char="-"/>
            </a:pPr>
            <a:r>
              <a:rPr lang="sl-SI" sz="2000" dirty="0"/>
              <a:t>Spodbujanje krožnega gospodarstva z uporabo lesa (10,9 mio EUR), CP2, PN3, RSO2.6.</a:t>
            </a:r>
          </a:p>
          <a:p>
            <a:pPr marL="685800" lvl="1" indent="-228600">
              <a:lnSpc>
                <a:spcPct val="70000"/>
              </a:lnSpc>
              <a:spcBef>
                <a:spcPts val="1000"/>
              </a:spcBef>
              <a:buFontTx/>
              <a:buChar char="-"/>
            </a:pPr>
            <a:r>
              <a:rPr lang="sl-SI" sz="2000" dirty="0"/>
              <a:t>SPP, RRI (14,4 mio EUR), PN10, JSO8.1.</a:t>
            </a:r>
          </a:p>
          <a:p>
            <a:pPr marL="685800" lvl="1" indent="-228600">
              <a:lnSpc>
                <a:spcPct val="70000"/>
              </a:lnSpc>
              <a:spcBef>
                <a:spcPts val="1000"/>
              </a:spcBef>
              <a:buFontTx/>
              <a:buChar char="-"/>
            </a:pPr>
            <a:r>
              <a:rPr lang="sl-SI" sz="2000" dirty="0"/>
              <a:t>Mednarodni sejmi (9,6 mio EUR), CP1, PN1, RCO1.3.</a:t>
            </a:r>
          </a:p>
          <a:p>
            <a:pPr marL="0" lvl="1">
              <a:lnSpc>
                <a:spcPct val="70000"/>
              </a:lnSpc>
              <a:spcBef>
                <a:spcPts val="1000"/>
              </a:spcBef>
            </a:pPr>
            <a:endParaRPr lang="sl-SI" sz="2000" b="1" dirty="0"/>
          </a:p>
        </p:txBody>
      </p:sp>
    </p:spTree>
    <p:extLst>
      <p:ext uri="{BB962C8B-B14F-4D97-AF65-F5344CB8AC3E}">
        <p14:creationId xmlns:p14="http://schemas.microsoft.com/office/powerpoint/2010/main" val="17272303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7216" y="6033143"/>
            <a:ext cx="2689861" cy="564319"/>
          </a:xfrm>
          <a:prstGeom prst="rect">
            <a:avLst/>
          </a:prstGeom>
        </p:spPr>
      </p:pic>
      <p:pic>
        <p:nvPicPr>
          <p:cNvPr id="5" name="Picture 4" descr="Logo image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529" y="6081245"/>
            <a:ext cx="1050232" cy="51621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Kolenski povezovalnik 6"/>
          <p:cNvCxnSpPr/>
          <p:nvPr/>
        </p:nvCxnSpPr>
        <p:spPr>
          <a:xfrm flipV="1">
            <a:off x="245807" y="304566"/>
            <a:ext cx="3736258" cy="2637408"/>
          </a:xfrm>
          <a:prstGeom prst="bentConnector3">
            <a:avLst>
              <a:gd name="adj1" fmla="val 0"/>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 name="Kolenski povezovalnik 7"/>
          <p:cNvCxnSpPr/>
          <p:nvPr/>
        </p:nvCxnSpPr>
        <p:spPr>
          <a:xfrm flipV="1">
            <a:off x="8514735" y="4197949"/>
            <a:ext cx="3342968" cy="2408904"/>
          </a:xfrm>
          <a:prstGeom prst="bentConnector3">
            <a:avLst>
              <a:gd name="adj1" fmla="val 100294"/>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Pravokotnik 5"/>
          <p:cNvSpPr/>
          <p:nvPr/>
        </p:nvSpPr>
        <p:spPr>
          <a:xfrm>
            <a:off x="508529" y="428367"/>
            <a:ext cx="10975017" cy="7852599"/>
          </a:xfrm>
          <a:prstGeom prst="rect">
            <a:avLst/>
          </a:prstGeom>
        </p:spPr>
        <p:txBody>
          <a:bodyPr wrap="square" lIns="91440" tIns="45720" rIns="91440" bIns="45720" anchor="t">
            <a:spAutoFit/>
          </a:bodyPr>
          <a:lstStyle/>
          <a:p>
            <a:pPr marL="228600" indent="-228600">
              <a:lnSpc>
                <a:spcPct val="70000"/>
              </a:lnSpc>
              <a:spcBef>
                <a:spcPts val="1000"/>
              </a:spcBef>
              <a:buFontTx/>
              <a:buChar char="-"/>
            </a:pPr>
            <a:endParaRPr lang="sl-SI" sz="2400" dirty="0"/>
          </a:p>
          <a:p>
            <a:pPr marL="228600" indent="-228600">
              <a:lnSpc>
                <a:spcPct val="70000"/>
              </a:lnSpc>
              <a:spcBef>
                <a:spcPts val="1000"/>
              </a:spcBef>
              <a:buFontTx/>
              <a:buChar char="-"/>
            </a:pPr>
            <a:endParaRPr lang="sl-SI" sz="2400" dirty="0"/>
          </a:p>
          <a:p>
            <a:pPr marL="342900" indent="-342900">
              <a:lnSpc>
                <a:spcPct val="70000"/>
              </a:lnSpc>
              <a:buFont typeface="Calibri"/>
              <a:buChar char="-"/>
            </a:pPr>
            <a:r>
              <a:rPr lang="sl-SI" sz="2400" dirty="0">
                <a:ea typeface="Calibri" panose="020F0502020204030204"/>
                <a:cs typeface="Calibri" panose="020F0502020204030204"/>
              </a:rPr>
              <a:t>Ključna merila: Horizontalna načela, pogoji in merila SC 1.1</a:t>
            </a:r>
            <a:r>
              <a:rPr lang="sl-SI" sz="2400" dirty="0"/>
              <a:t>:  </a:t>
            </a:r>
          </a:p>
          <a:p>
            <a:pPr marL="342900" indent="-342900">
              <a:lnSpc>
                <a:spcPct val="70000"/>
              </a:lnSpc>
              <a:buFont typeface="Arial"/>
              <a:buChar char="•"/>
            </a:pPr>
            <a:r>
              <a:rPr lang="sl-SI" sz="2400" dirty="0"/>
              <a:t>Omogočanje povezovanje znanja, kompetenc na prednostnih področjih, kakovost oziroma izvedljivost; </a:t>
            </a:r>
            <a:endParaRPr lang="sl-SI" sz="2400" dirty="0">
              <a:ea typeface="Calibri" panose="020F0502020204030204"/>
              <a:cs typeface="Calibri" panose="020F0502020204030204"/>
            </a:endParaRPr>
          </a:p>
          <a:p>
            <a:pPr marL="342900" indent="-342900">
              <a:lnSpc>
                <a:spcPct val="70000"/>
              </a:lnSpc>
              <a:buFont typeface="Arial,Sans-Serif"/>
              <a:buChar char="•"/>
            </a:pPr>
            <a:r>
              <a:rPr lang="sl-SI" sz="2400" dirty="0"/>
              <a:t>ustvarjanje podlage za prenos rezultatov na raziskovalni infrastrukturi v gospodarstvo;  </a:t>
            </a:r>
          </a:p>
          <a:p>
            <a:pPr marL="342900" indent="-342900">
              <a:lnSpc>
                <a:spcPct val="70000"/>
              </a:lnSpc>
              <a:buFont typeface="Arial,Sans-Serif"/>
              <a:buChar char="•"/>
            </a:pPr>
            <a:r>
              <a:rPr lang="sl-SI" sz="2400" dirty="0"/>
              <a:t>izkazovanje širšega družbenega vpliva oziroma odgovarjanje na družbene izzive, </a:t>
            </a:r>
            <a:r>
              <a:rPr lang="sl-SI" sz="2400" dirty="0" err="1"/>
              <a:t>vklj</a:t>
            </a:r>
            <a:r>
              <a:rPr lang="sl-SI" sz="2400" dirty="0"/>
              <a:t>. z vplivi na okolje, socialnimi učinki, ipd.; </a:t>
            </a:r>
          </a:p>
          <a:p>
            <a:pPr marL="342900" indent="-342900">
              <a:lnSpc>
                <a:spcPct val="70000"/>
              </a:lnSpc>
              <a:buFont typeface="Arial,Sans-Serif"/>
              <a:buChar char="•"/>
            </a:pPr>
            <a:r>
              <a:rPr lang="sl-SI" sz="2400" dirty="0"/>
              <a:t>Izvedljivost projekta - usposobljenost upravičenca za izvedbo operacije, kakovost predloga, ki bo zagotavljal stroškovno/ekonomsko učinkovitost in racionalnost</a:t>
            </a:r>
            <a:r>
              <a:rPr lang="sl" sz="2400" dirty="0"/>
              <a:t>, vključno z zaprto finančno strukturo, izkazovanje skladnosti s cilji sektorskih strategij, resolucij, nacionalnih programov ipd.</a:t>
            </a:r>
            <a:endParaRPr lang="sl-SI" sz="2400" dirty="0">
              <a:ea typeface="Calibri"/>
              <a:cs typeface="Calibri"/>
            </a:endParaRPr>
          </a:p>
          <a:p>
            <a:pPr marL="228600" indent="-228600">
              <a:lnSpc>
                <a:spcPct val="70000"/>
              </a:lnSpc>
              <a:spcBef>
                <a:spcPts val="1000"/>
              </a:spcBef>
              <a:buFontTx/>
              <a:buChar char="-"/>
            </a:pPr>
            <a:r>
              <a:rPr lang="sl-SI" sz="2400" dirty="0"/>
              <a:t>Geografsko območje: Kohezijska regija Zahodna Slovenija</a:t>
            </a:r>
            <a:endParaRPr lang="sl-SI" sz="2400" dirty="0">
              <a:ea typeface="Calibri"/>
              <a:cs typeface="Calibri"/>
            </a:endParaRPr>
          </a:p>
          <a:p>
            <a:pPr marL="228600" indent="-228600">
              <a:lnSpc>
                <a:spcPct val="70000"/>
              </a:lnSpc>
              <a:spcBef>
                <a:spcPts val="1000"/>
              </a:spcBef>
              <a:buFontTx/>
              <a:buChar char="-"/>
            </a:pPr>
            <a:r>
              <a:rPr lang="sl-SI" sz="2400" dirty="0"/>
              <a:t>Načrtovana sredstva: 80 mio EUR sredstev EU </a:t>
            </a:r>
            <a:endParaRPr lang="sl-SI" sz="2400" dirty="0">
              <a:cs typeface="Calibri" panose="020F0502020204030204"/>
            </a:endParaRPr>
          </a:p>
          <a:p>
            <a:pPr marL="228600" indent="-228600">
              <a:lnSpc>
                <a:spcPct val="70000"/>
              </a:lnSpc>
              <a:spcBef>
                <a:spcPts val="1000"/>
              </a:spcBef>
              <a:buFontTx/>
              <a:buChar char="-"/>
            </a:pPr>
            <a:r>
              <a:rPr lang="sl-SI" sz="2400" dirty="0"/>
              <a:t>Upravičenec:  Univerza v Ljubljani – Fakulteta za strojništvo </a:t>
            </a:r>
            <a:endParaRPr lang="sl-SI" sz="2400" dirty="0">
              <a:cs typeface="Calibri"/>
            </a:endParaRPr>
          </a:p>
          <a:p>
            <a:pPr marL="228600" indent="-228600">
              <a:lnSpc>
                <a:spcPct val="70000"/>
              </a:lnSpc>
              <a:spcBef>
                <a:spcPts val="1000"/>
              </a:spcBef>
              <a:buFontTx/>
              <a:buChar char="-"/>
            </a:pPr>
            <a:r>
              <a:rPr lang="sl-SI" sz="2400" dirty="0"/>
              <a:t>Načrtovano posredovanje poziva za NPO :  marec  2024</a:t>
            </a:r>
            <a:endParaRPr lang="sl-SI" sz="2400" dirty="0">
              <a:cs typeface="Calibri"/>
            </a:endParaRPr>
          </a:p>
          <a:p>
            <a:pPr algn="r">
              <a:lnSpc>
                <a:spcPct val="70000"/>
              </a:lnSpc>
              <a:spcBef>
                <a:spcPts val="1000"/>
              </a:spcBef>
            </a:pPr>
            <a:r>
              <a:rPr lang="sl-SI" sz="2400" dirty="0"/>
              <a:t>(2)</a:t>
            </a:r>
            <a:endParaRPr lang="sl-SI" sz="2400" dirty="0">
              <a:cs typeface="Calibri"/>
            </a:endParaRPr>
          </a:p>
          <a:p>
            <a:pPr marL="228600" indent="-228600">
              <a:lnSpc>
                <a:spcPct val="70000"/>
              </a:lnSpc>
              <a:spcBef>
                <a:spcPts val="1000"/>
              </a:spcBef>
              <a:buFontTx/>
              <a:buChar char="-"/>
            </a:pPr>
            <a:endParaRPr lang="sl-SI" sz="2400" dirty="0"/>
          </a:p>
          <a:p>
            <a:pPr marL="228600" indent="-228600">
              <a:lnSpc>
                <a:spcPct val="70000"/>
              </a:lnSpc>
              <a:spcBef>
                <a:spcPts val="1000"/>
              </a:spcBef>
              <a:buFontTx/>
              <a:buChar char="-"/>
            </a:pPr>
            <a:endParaRPr lang="sl-SI" sz="2400" dirty="0"/>
          </a:p>
          <a:p>
            <a:pPr marL="228600" indent="-228600">
              <a:lnSpc>
                <a:spcPct val="70000"/>
              </a:lnSpc>
              <a:spcBef>
                <a:spcPts val="1000"/>
              </a:spcBef>
              <a:buFontTx/>
              <a:buChar char="-"/>
            </a:pPr>
            <a:endParaRPr lang="sl-SI" sz="2400" dirty="0"/>
          </a:p>
          <a:p>
            <a:pPr marL="228600" indent="-228600">
              <a:lnSpc>
                <a:spcPct val="70000"/>
              </a:lnSpc>
              <a:spcBef>
                <a:spcPts val="1000"/>
              </a:spcBef>
              <a:buFontTx/>
              <a:buChar char="-"/>
            </a:pPr>
            <a:endParaRPr lang="sl-SI" sz="2400" dirty="0"/>
          </a:p>
          <a:p>
            <a:pPr marL="228600" indent="-228600">
              <a:lnSpc>
                <a:spcPct val="70000"/>
              </a:lnSpc>
              <a:spcBef>
                <a:spcPts val="1000"/>
              </a:spcBef>
              <a:buFontTx/>
              <a:buChar char="-"/>
            </a:pPr>
            <a:endParaRPr lang="sl-SI" sz="2400" dirty="0"/>
          </a:p>
          <a:p>
            <a:pPr marL="228600" indent="-228600">
              <a:lnSpc>
                <a:spcPct val="70000"/>
              </a:lnSpc>
              <a:spcBef>
                <a:spcPts val="1000"/>
              </a:spcBef>
              <a:buFontTx/>
              <a:buChar char="-"/>
            </a:pPr>
            <a:endParaRPr lang="sl-SI" sz="2400" dirty="0"/>
          </a:p>
        </p:txBody>
      </p:sp>
    </p:spTree>
    <p:extLst>
      <p:ext uri="{BB962C8B-B14F-4D97-AF65-F5344CB8AC3E}">
        <p14:creationId xmlns:p14="http://schemas.microsoft.com/office/powerpoint/2010/main" val="2668344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7216" y="6033143"/>
            <a:ext cx="2689861" cy="564319"/>
          </a:xfrm>
          <a:prstGeom prst="rect">
            <a:avLst/>
          </a:prstGeom>
        </p:spPr>
      </p:pic>
      <p:pic>
        <p:nvPicPr>
          <p:cNvPr id="5" name="Picture 4" descr="Logo image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529" y="6081245"/>
            <a:ext cx="1050232" cy="51621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Kolenski povezovalnik 6"/>
          <p:cNvCxnSpPr/>
          <p:nvPr/>
        </p:nvCxnSpPr>
        <p:spPr>
          <a:xfrm flipV="1">
            <a:off x="245807" y="304566"/>
            <a:ext cx="3736258" cy="2637408"/>
          </a:xfrm>
          <a:prstGeom prst="bentConnector3">
            <a:avLst>
              <a:gd name="adj1" fmla="val 0"/>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 name="Kolenski povezovalnik 7"/>
          <p:cNvCxnSpPr/>
          <p:nvPr/>
        </p:nvCxnSpPr>
        <p:spPr>
          <a:xfrm flipV="1">
            <a:off x="8514735" y="4197949"/>
            <a:ext cx="3342968" cy="2408904"/>
          </a:xfrm>
          <a:prstGeom prst="bentConnector3">
            <a:avLst>
              <a:gd name="adj1" fmla="val 100294"/>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Pravokotnik 5"/>
          <p:cNvSpPr/>
          <p:nvPr/>
        </p:nvSpPr>
        <p:spPr>
          <a:xfrm>
            <a:off x="508529" y="428367"/>
            <a:ext cx="10975017" cy="7835158"/>
          </a:xfrm>
          <a:prstGeom prst="rect">
            <a:avLst/>
          </a:prstGeom>
        </p:spPr>
        <p:txBody>
          <a:bodyPr wrap="square" lIns="91440" tIns="45720" rIns="91440" bIns="45720" anchor="t">
            <a:spAutoFit/>
          </a:bodyPr>
          <a:lstStyle/>
          <a:p>
            <a:r>
              <a:rPr lang="sl-SI" sz="2400" b="1" u="sng" dirty="0">
                <a:latin typeface="Republika"/>
              </a:rPr>
              <a:t>Ministrstvo za </a:t>
            </a:r>
            <a:r>
              <a:rPr lang="nl-NL" sz="2400" b="1" u="sng" dirty="0" err="1">
                <a:latin typeface="Republika"/>
              </a:rPr>
              <a:t>visoko</a:t>
            </a:r>
            <a:r>
              <a:rPr lang="sl-SI" sz="2400" b="1" u="sng" dirty="0">
                <a:latin typeface="Republika"/>
              </a:rPr>
              <a:t> </a:t>
            </a:r>
            <a:r>
              <a:rPr lang="nl-NL" sz="2400" b="1" u="sng" dirty="0" err="1">
                <a:latin typeface="Republika"/>
              </a:rPr>
              <a:t>šolstvo</a:t>
            </a:r>
            <a:r>
              <a:rPr lang="nl-NL" sz="2400" b="1" u="sng" dirty="0">
                <a:latin typeface="Republika"/>
              </a:rPr>
              <a:t>, </a:t>
            </a:r>
            <a:r>
              <a:rPr lang="nl-NL" sz="2400" b="1" u="sng" dirty="0" err="1">
                <a:latin typeface="Republika"/>
              </a:rPr>
              <a:t>znanost</a:t>
            </a:r>
            <a:r>
              <a:rPr lang="nl-NL" sz="2400" b="1" u="sng" dirty="0">
                <a:latin typeface="Republika"/>
              </a:rPr>
              <a:t> in </a:t>
            </a:r>
            <a:r>
              <a:rPr lang="nl-NL" sz="2400" b="1" u="sng" dirty="0" err="1">
                <a:latin typeface="Republika"/>
              </a:rPr>
              <a:t>inovacije</a:t>
            </a:r>
            <a:r>
              <a:rPr lang="sl-SI" sz="2400" b="1" u="sng" dirty="0">
                <a:latin typeface="Republika"/>
              </a:rPr>
              <a:t>:</a:t>
            </a:r>
          </a:p>
          <a:p>
            <a:pPr algn="just">
              <a:lnSpc>
                <a:spcPct val="70000"/>
              </a:lnSpc>
              <a:spcBef>
                <a:spcPts val="1000"/>
              </a:spcBef>
            </a:pPr>
            <a:r>
              <a:rPr lang="sl-SI" sz="2400" b="1" dirty="0"/>
              <a:t>Ukrep 2: Krepitve kapacitet za raziskave – izgradnja in vzpostavitev  raziskovalne  infrastrukture  - Projekt INNOVUM  Univerze v Mariboru </a:t>
            </a:r>
            <a:endParaRPr lang="pl-PL" sz="2400" dirty="0">
              <a:cs typeface="Calibri" panose="020F0502020204030204"/>
            </a:endParaRPr>
          </a:p>
          <a:p>
            <a:pPr marL="228600" indent="-228600" algn="just">
              <a:lnSpc>
                <a:spcPct val="70000"/>
              </a:lnSpc>
              <a:spcBef>
                <a:spcPts val="1000"/>
              </a:spcBef>
              <a:buFontTx/>
              <a:buChar char="-"/>
            </a:pPr>
            <a:r>
              <a:rPr lang="sl-SI" sz="2400" dirty="0"/>
              <a:t>Specifični cilj: </a:t>
            </a:r>
            <a:r>
              <a:rPr lang="pl-PL" sz="2400" dirty="0"/>
              <a:t>1.1: </a:t>
            </a:r>
            <a:r>
              <a:rPr lang="pl-PL" sz="2400" dirty="0" err="1"/>
              <a:t>Razvoj</a:t>
            </a:r>
            <a:r>
              <a:rPr lang="pl-PL" sz="2400" dirty="0"/>
              <a:t> in </a:t>
            </a:r>
            <a:r>
              <a:rPr lang="pl-PL" sz="2400" dirty="0" err="1"/>
              <a:t>izboljšanje</a:t>
            </a:r>
            <a:r>
              <a:rPr lang="pl-PL" sz="2400" dirty="0"/>
              <a:t> </a:t>
            </a:r>
            <a:r>
              <a:rPr lang="pl-PL" sz="2400" dirty="0" err="1"/>
              <a:t>raziskovalne</a:t>
            </a:r>
            <a:r>
              <a:rPr lang="pl-PL" sz="2400" dirty="0"/>
              <a:t> in </a:t>
            </a:r>
            <a:r>
              <a:rPr lang="pl-PL" sz="2400" dirty="0" err="1"/>
              <a:t>inovacijske</a:t>
            </a:r>
            <a:r>
              <a:rPr lang="pl-PL" sz="2400" dirty="0"/>
              <a:t> </a:t>
            </a:r>
            <a:r>
              <a:rPr lang="pl-PL" sz="2400" dirty="0" err="1"/>
              <a:t>zmogljivosti</a:t>
            </a:r>
            <a:r>
              <a:rPr lang="pl-PL" sz="2400" dirty="0"/>
              <a:t> ter </a:t>
            </a:r>
            <a:r>
              <a:rPr lang="pl-PL" sz="2400" dirty="0" err="1"/>
              <a:t>uvajanje</a:t>
            </a:r>
            <a:r>
              <a:rPr lang="pl-PL" sz="2400" dirty="0"/>
              <a:t> </a:t>
            </a:r>
            <a:r>
              <a:rPr lang="pl-PL" sz="2400" dirty="0" err="1"/>
              <a:t>naprednih</a:t>
            </a:r>
            <a:r>
              <a:rPr lang="pl-PL" sz="2400" dirty="0"/>
              <a:t> </a:t>
            </a:r>
            <a:r>
              <a:rPr lang="pl-PL" sz="2400" dirty="0" err="1"/>
              <a:t>tehnologij</a:t>
            </a:r>
            <a:endParaRPr lang="pl-PL" sz="2400" dirty="0">
              <a:ea typeface="Calibri" panose="020F0502020204030204"/>
              <a:cs typeface="Calibri" panose="020F0502020204030204"/>
            </a:endParaRPr>
          </a:p>
          <a:p>
            <a:pPr marL="342900" indent="-342900" algn="just">
              <a:lnSpc>
                <a:spcPct val="70000"/>
              </a:lnSpc>
              <a:spcBef>
                <a:spcPts val="1000"/>
              </a:spcBef>
              <a:buFont typeface="Arial"/>
              <a:buChar char="•"/>
            </a:pPr>
            <a:r>
              <a:rPr lang="sl-SI" sz="2400" dirty="0"/>
              <a:t>Vsebina: vzpostavitev sodobne raziskovalne infrastrukture z izgradnjo in prenovo  objektov, ki bodo omogočili sinergijo med fakultetami, interdisciplinarno sodelovanje ter  optimalne pogoje za izvajanje vrhunskega izobraževanja, raziskav in inovacij. S tem bodo dani pogoji za razvojni preboj kohezijske regije Vzhodna Slovenija in spodbudili celosten pristop in kreacijo inovacijsko-podjetniškega ekosistema v regiji.</a:t>
            </a:r>
            <a:endParaRPr lang="sl-SI" sz="2400" dirty="0">
              <a:cs typeface="Calibri"/>
            </a:endParaRPr>
          </a:p>
          <a:p>
            <a:pPr marL="342900" indent="-342900" algn="just">
              <a:lnSpc>
                <a:spcPct val="70000"/>
              </a:lnSpc>
              <a:spcBef>
                <a:spcPts val="1000"/>
              </a:spcBef>
              <a:buFont typeface="Arial"/>
              <a:buChar char="•"/>
            </a:pPr>
            <a:r>
              <a:rPr lang="sl-SI" sz="2400" dirty="0"/>
              <a:t>Namen in cilj:  ustvariti optimalne pogoje za izvajanje naprednih raziskovalnih projektov, okrepiti prenos znanja in tehnologij iz univerzitetnega okolja v gospodarstvo ter prispevati k razvoju in inovativnosti regije Vzhodna Slovenija.</a:t>
            </a:r>
            <a:endParaRPr lang="sl-SI" dirty="0"/>
          </a:p>
          <a:p>
            <a:pPr marL="228600" indent="-228600" algn="just">
              <a:lnSpc>
                <a:spcPct val="70000"/>
              </a:lnSpc>
              <a:spcBef>
                <a:spcPts val="1000"/>
              </a:spcBef>
              <a:buFontTx/>
              <a:buChar char="-"/>
            </a:pPr>
            <a:endParaRPr lang="sl-SI" sz="2400" dirty="0">
              <a:cs typeface="Calibri"/>
            </a:endParaRPr>
          </a:p>
          <a:p>
            <a:pPr marL="342900" indent="-342900" algn="just">
              <a:lnSpc>
                <a:spcPct val="70000"/>
              </a:lnSpc>
              <a:buFont typeface="Arial"/>
              <a:buChar char="•"/>
            </a:pPr>
            <a:endParaRPr lang="sl-SI" sz="2400" dirty="0">
              <a:cs typeface="Calibri"/>
            </a:endParaRPr>
          </a:p>
          <a:p>
            <a:pPr marL="342900" indent="-342900" algn="just">
              <a:lnSpc>
                <a:spcPct val="70000"/>
              </a:lnSpc>
              <a:buFont typeface="Arial"/>
              <a:buChar char="•"/>
            </a:pPr>
            <a:endParaRPr lang="sl-SI" sz="2400" dirty="0"/>
          </a:p>
          <a:p>
            <a:pPr marL="342900" indent="-342900" algn="just">
              <a:lnSpc>
                <a:spcPct val="70000"/>
              </a:lnSpc>
              <a:buFont typeface="Arial"/>
              <a:buChar char="•"/>
            </a:pPr>
            <a:endParaRPr lang="sl-SI" sz="2400" dirty="0"/>
          </a:p>
          <a:p>
            <a:pPr marL="228600" indent="-228600" algn="just">
              <a:lnSpc>
                <a:spcPct val="70000"/>
              </a:lnSpc>
              <a:spcBef>
                <a:spcPts val="1000"/>
              </a:spcBef>
              <a:buFontTx/>
              <a:buChar char="-"/>
            </a:pPr>
            <a:endParaRPr lang="sl-SI" sz="2400" dirty="0">
              <a:ea typeface="Calibri"/>
              <a:cs typeface="Calibri"/>
            </a:endParaRPr>
          </a:p>
          <a:p>
            <a:pPr marL="228600" indent="-228600">
              <a:lnSpc>
                <a:spcPct val="70000"/>
              </a:lnSpc>
              <a:spcBef>
                <a:spcPts val="1000"/>
              </a:spcBef>
              <a:buFontTx/>
              <a:buChar char="-"/>
            </a:pPr>
            <a:endParaRPr lang="sl-SI" sz="2400" dirty="0"/>
          </a:p>
          <a:p>
            <a:pPr marL="228600" indent="-228600">
              <a:lnSpc>
                <a:spcPct val="70000"/>
              </a:lnSpc>
              <a:spcBef>
                <a:spcPts val="1000"/>
              </a:spcBef>
              <a:buFontTx/>
              <a:buChar char="-"/>
            </a:pPr>
            <a:endParaRPr lang="sl-SI" sz="2400" dirty="0"/>
          </a:p>
          <a:p>
            <a:pPr marL="228600" indent="-228600">
              <a:lnSpc>
                <a:spcPct val="70000"/>
              </a:lnSpc>
              <a:spcBef>
                <a:spcPts val="1000"/>
              </a:spcBef>
              <a:buFontTx/>
              <a:buChar char="-"/>
            </a:pPr>
            <a:endParaRPr lang="sl-SI" sz="2400" dirty="0"/>
          </a:p>
          <a:p>
            <a:pPr marL="228600" indent="-228600">
              <a:lnSpc>
                <a:spcPct val="70000"/>
              </a:lnSpc>
              <a:spcBef>
                <a:spcPts val="1000"/>
              </a:spcBef>
              <a:buFontTx/>
              <a:buChar char="-"/>
            </a:pPr>
            <a:endParaRPr lang="sl-SI" sz="2400" dirty="0"/>
          </a:p>
          <a:p>
            <a:pPr marL="228600" indent="-228600">
              <a:lnSpc>
                <a:spcPct val="70000"/>
              </a:lnSpc>
              <a:spcBef>
                <a:spcPts val="1000"/>
              </a:spcBef>
              <a:buFontTx/>
              <a:buChar char="-"/>
            </a:pPr>
            <a:endParaRPr lang="sl-SI" sz="2400" dirty="0"/>
          </a:p>
        </p:txBody>
      </p:sp>
    </p:spTree>
    <p:extLst>
      <p:ext uri="{BB962C8B-B14F-4D97-AF65-F5344CB8AC3E}">
        <p14:creationId xmlns:p14="http://schemas.microsoft.com/office/powerpoint/2010/main" val="1009747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7216" y="6033143"/>
            <a:ext cx="2689861" cy="564319"/>
          </a:xfrm>
          <a:prstGeom prst="rect">
            <a:avLst/>
          </a:prstGeom>
        </p:spPr>
      </p:pic>
      <p:pic>
        <p:nvPicPr>
          <p:cNvPr id="5" name="Picture 4" descr="Logo image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529" y="6081245"/>
            <a:ext cx="1050232" cy="51621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Kolenski povezovalnik 6"/>
          <p:cNvCxnSpPr/>
          <p:nvPr/>
        </p:nvCxnSpPr>
        <p:spPr>
          <a:xfrm flipV="1">
            <a:off x="245807" y="304566"/>
            <a:ext cx="3736258" cy="2637408"/>
          </a:xfrm>
          <a:prstGeom prst="bentConnector3">
            <a:avLst>
              <a:gd name="adj1" fmla="val 0"/>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 name="Kolenski povezovalnik 7"/>
          <p:cNvCxnSpPr/>
          <p:nvPr/>
        </p:nvCxnSpPr>
        <p:spPr>
          <a:xfrm flipV="1">
            <a:off x="8514735" y="4197949"/>
            <a:ext cx="3342968" cy="2408904"/>
          </a:xfrm>
          <a:prstGeom prst="bentConnector3">
            <a:avLst>
              <a:gd name="adj1" fmla="val 100294"/>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Pravokotnik 5"/>
          <p:cNvSpPr/>
          <p:nvPr/>
        </p:nvSpPr>
        <p:spPr>
          <a:xfrm>
            <a:off x="508529" y="428367"/>
            <a:ext cx="10975017" cy="8107028"/>
          </a:xfrm>
          <a:prstGeom prst="rect">
            <a:avLst/>
          </a:prstGeom>
        </p:spPr>
        <p:txBody>
          <a:bodyPr wrap="square" lIns="91440" tIns="45720" rIns="91440" bIns="45720" anchor="t">
            <a:spAutoFit/>
          </a:bodyPr>
          <a:lstStyle/>
          <a:p>
            <a:pPr marL="228600" indent="-228600">
              <a:lnSpc>
                <a:spcPct val="70000"/>
              </a:lnSpc>
              <a:spcBef>
                <a:spcPts val="1000"/>
              </a:spcBef>
              <a:buFontTx/>
              <a:buChar char="-"/>
            </a:pPr>
            <a:endParaRPr lang="sl-SI" sz="2400" dirty="0"/>
          </a:p>
          <a:p>
            <a:pPr marL="342900" indent="-342900">
              <a:lnSpc>
                <a:spcPct val="70000"/>
              </a:lnSpc>
              <a:spcBef>
                <a:spcPts val="1000"/>
              </a:spcBef>
              <a:buFont typeface="Calibri"/>
              <a:buChar char="-"/>
            </a:pPr>
            <a:r>
              <a:rPr lang="sl-SI" sz="2400" dirty="0">
                <a:ea typeface="Calibri" panose="020F0502020204030204"/>
                <a:cs typeface="Calibri" panose="020F0502020204030204"/>
              </a:rPr>
              <a:t>Ključna merila: Horizontalna načela, pogoji in merila SC 1.1:</a:t>
            </a:r>
          </a:p>
          <a:p>
            <a:pPr marL="342900" indent="-342900">
              <a:lnSpc>
                <a:spcPct val="70000"/>
              </a:lnSpc>
              <a:spcBef>
                <a:spcPts val="1000"/>
              </a:spcBef>
              <a:buFont typeface="Arial,Sans-Serif"/>
              <a:buChar char="•"/>
            </a:pPr>
            <a:r>
              <a:rPr lang="sl-SI" sz="2400" dirty="0">
                <a:ea typeface="Calibri" panose="020F0502020204030204"/>
                <a:cs typeface="Calibri" panose="020F0502020204030204"/>
              </a:rPr>
              <a:t> </a:t>
            </a:r>
            <a:r>
              <a:rPr lang="sl-SI" sz="2400" dirty="0"/>
              <a:t>Omogočanje povezovanje znanja, kompetenc na prednostnih področjih, kakovost oziroma izvedljivost; </a:t>
            </a:r>
          </a:p>
          <a:p>
            <a:pPr marL="342900" indent="-342900">
              <a:lnSpc>
                <a:spcPct val="70000"/>
              </a:lnSpc>
              <a:spcBef>
                <a:spcPts val="1000"/>
              </a:spcBef>
              <a:buFont typeface="Arial,Sans-Serif"/>
              <a:buChar char="•"/>
            </a:pPr>
            <a:r>
              <a:rPr lang="sl-SI" sz="2400" dirty="0"/>
              <a:t>Ustvarjanje podlage za prenos rezultatov na raziskovalni infrastrukturi v gospodarstvo;  </a:t>
            </a:r>
          </a:p>
          <a:p>
            <a:pPr marL="342900" indent="-342900">
              <a:lnSpc>
                <a:spcPct val="70000"/>
              </a:lnSpc>
              <a:spcBef>
                <a:spcPts val="1000"/>
              </a:spcBef>
              <a:buFont typeface="Arial,Sans-Serif"/>
              <a:buChar char="•"/>
            </a:pPr>
            <a:r>
              <a:rPr lang="sl-SI" sz="2400" dirty="0"/>
              <a:t>Izkazovanje širšega družbenega vpliva oziroma odgovarjanje na družbene izzive, </a:t>
            </a:r>
            <a:r>
              <a:rPr lang="sl-SI" sz="2400" dirty="0" err="1"/>
              <a:t>vklj</a:t>
            </a:r>
            <a:r>
              <a:rPr lang="sl-SI" sz="2400" dirty="0"/>
              <a:t>. z vplivi na okolje, socialnimi učinki, ipd.; </a:t>
            </a:r>
          </a:p>
          <a:p>
            <a:pPr marL="342900" indent="-342900">
              <a:lnSpc>
                <a:spcPct val="70000"/>
              </a:lnSpc>
              <a:spcBef>
                <a:spcPts val="1000"/>
              </a:spcBef>
              <a:buFont typeface="Arial,Sans-Serif"/>
              <a:buChar char="•"/>
            </a:pPr>
            <a:r>
              <a:rPr lang="sl-SI" sz="2400" dirty="0"/>
              <a:t>Izvedljivost projekta - usposobljenost upravičenca za izvedbo operacije, kakovost predloga, ki bo zagotavljal stroškovno/ekonomsko učinkovitost in racionalnost</a:t>
            </a:r>
            <a:r>
              <a:rPr lang="sl" sz="2400" dirty="0"/>
              <a:t>, vključno z zaprto finančno strukturo, izkazovanje skladnosti s cilji sektorskih strategij, resolucij, nacionalnih programov ipd.</a:t>
            </a:r>
            <a:endParaRPr lang="sl-SI" sz="2400" dirty="0">
              <a:ea typeface="Calibri" panose="020F0502020204030204"/>
              <a:cs typeface="Calibri" panose="020F0502020204030204"/>
            </a:endParaRPr>
          </a:p>
          <a:p>
            <a:pPr marL="342900" indent="-342900">
              <a:lnSpc>
                <a:spcPct val="70000"/>
              </a:lnSpc>
              <a:spcBef>
                <a:spcPts val="1000"/>
              </a:spcBef>
              <a:buFont typeface="Calibri"/>
              <a:buChar char="-"/>
            </a:pPr>
            <a:r>
              <a:rPr lang="sl-SI" sz="2400" dirty="0"/>
              <a:t>Geografsko območje:  Kohezijska regija Vzhodna Slovenija </a:t>
            </a:r>
            <a:endParaRPr lang="sl-SI" sz="2400" dirty="0">
              <a:ea typeface="Calibri"/>
              <a:cs typeface="Calibri"/>
            </a:endParaRPr>
          </a:p>
          <a:p>
            <a:pPr marL="228600" indent="-228600">
              <a:lnSpc>
                <a:spcPct val="70000"/>
              </a:lnSpc>
              <a:spcBef>
                <a:spcPts val="1000"/>
              </a:spcBef>
              <a:buFontTx/>
              <a:buChar char="-"/>
            </a:pPr>
            <a:r>
              <a:rPr lang="sl-SI" sz="2400" dirty="0"/>
              <a:t>Načrtovana sredstva: sofinanciranje 80 mio EUR sredstev EU + slo udeležbe</a:t>
            </a:r>
            <a:endParaRPr lang="sl-SI" sz="2400" dirty="0">
              <a:cs typeface="Calibri" panose="020F0502020204030204"/>
            </a:endParaRPr>
          </a:p>
          <a:p>
            <a:pPr marL="228600" indent="-228600">
              <a:lnSpc>
                <a:spcPct val="70000"/>
              </a:lnSpc>
              <a:spcBef>
                <a:spcPts val="1000"/>
              </a:spcBef>
              <a:buFontTx/>
              <a:buChar char="-"/>
            </a:pPr>
            <a:r>
              <a:rPr lang="sl-SI" sz="2400" dirty="0"/>
              <a:t>Upravičenec:  Univerza v Mariboru  </a:t>
            </a:r>
            <a:endParaRPr lang="sl-SI" sz="2400" dirty="0">
              <a:cs typeface="Calibri"/>
            </a:endParaRPr>
          </a:p>
          <a:p>
            <a:pPr marL="228600" indent="-228600">
              <a:lnSpc>
                <a:spcPct val="70000"/>
              </a:lnSpc>
              <a:spcBef>
                <a:spcPts val="1000"/>
              </a:spcBef>
              <a:buFontTx/>
              <a:buChar char="-"/>
            </a:pPr>
            <a:r>
              <a:rPr lang="sl-SI" sz="2400" dirty="0"/>
              <a:t>Načrtovano posredovanje poziva za NPO :  marec  2024</a:t>
            </a:r>
            <a:endParaRPr lang="sl-SI" sz="2400" dirty="0">
              <a:cs typeface="Calibri"/>
            </a:endParaRPr>
          </a:p>
          <a:p>
            <a:pPr algn="r">
              <a:lnSpc>
                <a:spcPct val="70000"/>
              </a:lnSpc>
              <a:spcBef>
                <a:spcPts val="1000"/>
              </a:spcBef>
            </a:pPr>
            <a:endParaRPr lang="sl-SI" sz="2400" dirty="0">
              <a:cs typeface="Calibri"/>
            </a:endParaRPr>
          </a:p>
          <a:p>
            <a:pPr marL="228600" indent="-228600">
              <a:lnSpc>
                <a:spcPct val="70000"/>
              </a:lnSpc>
              <a:spcBef>
                <a:spcPts val="1000"/>
              </a:spcBef>
              <a:buFontTx/>
              <a:buChar char="-"/>
            </a:pPr>
            <a:endParaRPr lang="sl-SI" sz="2400" dirty="0"/>
          </a:p>
          <a:p>
            <a:pPr marL="228600" indent="-228600">
              <a:lnSpc>
                <a:spcPct val="70000"/>
              </a:lnSpc>
              <a:spcBef>
                <a:spcPts val="1000"/>
              </a:spcBef>
              <a:buFontTx/>
              <a:buChar char="-"/>
            </a:pPr>
            <a:endParaRPr lang="sl-SI" sz="2400" dirty="0"/>
          </a:p>
          <a:p>
            <a:pPr marL="228600" indent="-228600">
              <a:lnSpc>
                <a:spcPct val="70000"/>
              </a:lnSpc>
              <a:spcBef>
                <a:spcPts val="1000"/>
              </a:spcBef>
              <a:buFontTx/>
              <a:buChar char="-"/>
            </a:pPr>
            <a:endParaRPr lang="sl-SI" sz="2400" dirty="0"/>
          </a:p>
          <a:p>
            <a:pPr marL="228600" indent="-228600">
              <a:lnSpc>
                <a:spcPct val="70000"/>
              </a:lnSpc>
              <a:spcBef>
                <a:spcPts val="1000"/>
              </a:spcBef>
              <a:buFontTx/>
              <a:buChar char="-"/>
            </a:pPr>
            <a:endParaRPr lang="sl-SI" sz="2400" dirty="0"/>
          </a:p>
          <a:p>
            <a:pPr marL="228600" indent="-228600">
              <a:lnSpc>
                <a:spcPct val="70000"/>
              </a:lnSpc>
              <a:spcBef>
                <a:spcPts val="1000"/>
              </a:spcBef>
              <a:buFontTx/>
              <a:buChar char="-"/>
            </a:pPr>
            <a:endParaRPr lang="sl-SI" sz="2400" dirty="0"/>
          </a:p>
          <a:p>
            <a:pPr marL="228600" indent="-228600">
              <a:lnSpc>
                <a:spcPct val="70000"/>
              </a:lnSpc>
              <a:spcBef>
                <a:spcPts val="1000"/>
              </a:spcBef>
              <a:buFontTx/>
              <a:buChar char="-"/>
            </a:pPr>
            <a:endParaRPr lang="sl-SI" sz="2400" dirty="0"/>
          </a:p>
        </p:txBody>
      </p:sp>
    </p:spTree>
    <p:extLst>
      <p:ext uri="{BB962C8B-B14F-4D97-AF65-F5344CB8AC3E}">
        <p14:creationId xmlns:p14="http://schemas.microsoft.com/office/powerpoint/2010/main" val="9158594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7216" y="6033143"/>
            <a:ext cx="2689861" cy="564319"/>
          </a:xfrm>
          <a:prstGeom prst="rect">
            <a:avLst/>
          </a:prstGeom>
        </p:spPr>
      </p:pic>
      <p:pic>
        <p:nvPicPr>
          <p:cNvPr id="5" name="Picture 4" descr="Logo image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529" y="6081245"/>
            <a:ext cx="1050232" cy="51621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Kolenski povezovalnik 6"/>
          <p:cNvCxnSpPr/>
          <p:nvPr/>
        </p:nvCxnSpPr>
        <p:spPr>
          <a:xfrm flipV="1">
            <a:off x="245807" y="304566"/>
            <a:ext cx="3736258" cy="2637408"/>
          </a:xfrm>
          <a:prstGeom prst="bentConnector3">
            <a:avLst>
              <a:gd name="adj1" fmla="val 0"/>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 name="Kolenski povezovalnik 7"/>
          <p:cNvCxnSpPr/>
          <p:nvPr/>
        </p:nvCxnSpPr>
        <p:spPr>
          <a:xfrm flipV="1">
            <a:off x="8514735" y="4197949"/>
            <a:ext cx="3342968" cy="2408904"/>
          </a:xfrm>
          <a:prstGeom prst="bentConnector3">
            <a:avLst>
              <a:gd name="adj1" fmla="val 100294"/>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Pravokotnik 5"/>
          <p:cNvSpPr/>
          <p:nvPr/>
        </p:nvSpPr>
        <p:spPr>
          <a:xfrm>
            <a:off x="508529" y="428367"/>
            <a:ext cx="11623370" cy="8734892"/>
          </a:xfrm>
          <a:prstGeom prst="rect">
            <a:avLst/>
          </a:prstGeom>
        </p:spPr>
        <p:txBody>
          <a:bodyPr wrap="square" lIns="91440" tIns="45720" rIns="91440" bIns="45720" anchor="t">
            <a:spAutoFit/>
          </a:bodyPr>
          <a:lstStyle/>
          <a:p>
            <a:r>
              <a:rPr lang="sl-SI" sz="2400" b="1" u="sng" dirty="0">
                <a:latin typeface="Republika"/>
              </a:rPr>
              <a:t>Ministrstvo za </a:t>
            </a:r>
            <a:r>
              <a:rPr lang="nl-NL" sz="2400" b="1" u="sng" dirty="0">
                <a:latin typeface="Republika"/>
              </a:rPr>
              <a:t>visoko</a:t>
            </a:r>
            <a:r>
              <a:rPr lang="sl-SI" sz="2400" b="1" u="sng" dirty="0">
                <a:latin typeface="Republika"/>
              </a:rPr>
              <a:t> </a:t>
            </a:r>
            <a:r>
              <a:rPr lang="nl-NL" sz="2400" b="1" u="sng" dirty="0">
                <a:latin typeface="Republika"/>
              </a:rPr>
              <a:t>šolstvo, znanost in inovacije</a:t>
            </a:r>
            <a:r>
              <a:rPr lang="sl-SI" sz="2400" b="1" u="sng" dirty="0">
                <a:latin typeface="Republika"/>
              </a:rPr>
              <a:t>:</a:t>
            </a:r>
          </a:p>
          <a:p>
            <a:pPr algn="just">
              <a:lnSpc>
                <a:spcPct val="70000"/>
              </a:lnSpc>
              <a:spcBef>
                <a:spcPts val="1000"/>
              </a:spcBef>
            </a:pPr>
            <a:r>
              <a:rPr lang="sl-SI" sz="2400" dirty="0"/>
              <a:t>Ukrep: </a:t>
            </a:r>
            <a:r>
              <a:rPr lang="en-US" sz="2400" b="1" dirty="0"/>
              <a:t>Teaming Center za </a:t>
            </a:r>
            <a:r>
              <a:rPr lang="en-US" sz="2400" b="1" dirty="0" err="1"/>
              <a:t>tehnologije</a:t>
            </a:r>
            <a:r>
              <a:rPr lang="en-US" sz="2400" b="1" dirty="0"/>
              <a:t> </a:t>
            </a:r>
            <a:r>
              <a:rPr lang="en-US" sz="2400" b="1" dirty="0" err="1"/>
              <a:t>genske</a:t>
            </a:r>
            <a:r>
              <a:rPr lang="en-US" sz="2400" b="1" dirty="0"/>
              <a:t> in </a:t>
            </a:r>
            <a:r>
              <a:rPr lang="en-US" sz="2400" b="1" dirty="0" err="1"/>
              <a:t>celične</a:t>
            </a:r>
            <a:r>
              <a:rPr lang="en-US" sz="2400" b="1" dirty="0"/>
              <a:t> </a:t>
            </a:r>
            <a:r>
              <a:rPr lang="en-US" sz="2400" b="1" dirty="0" err="1"/>
              <a:t>terapije</a:t>
            </a:r>
            <a:r>
              <a:rPr lang="en-US" sz="2400" b="1" dirty="0"/>
              <a:t> – CTGCT</a:t>
            </a:r>
            <a:endParaRPr lang="sl-SI" sz="2400" b="1" dirty="0">
              <a:ea typeface="Calibri" panose="020F0502020204030204"/>
              <a:cs typeface="Calibri" panose="020F0502020204030204"/>
            </a:endParaRPr>
          </a:p>
          <a:p>
            <a:pPr marL="228600" indent="-228600" algn="just">
              <a:lnSpc>
                <a:spcPct val="70000"/>
              </a:lnSpc>
              <a:spcBef>
                <a:spcPts val="1000"/>
              </a:spcBef>
              <a:buFontTx/>
              <a:buChar char="-"/>
            </a:pPr>
            <a:r>
              <a:rPr lang="sl-SI" sz="2400" dirty="0"/>
              <a:t>Specifični cilj: </a:t>
            </a:r>
            <a:r>
              <a:rPr lang="pl-PL" sz="2400" dirty="0"/>
              <a:t>1.1</a:t>
            </a:r>
            <a:endParaRPr lang="pl-PL" sz="2400" dirty="0">
              <a:ea typeface="Calibri" panose="020F0502020204030204"/>
              <a:cs typeface="Calibri" panose="020F0502020204030204"/>
            </a:endParaRPr>
          </a:p>
          <a:p>
            <a:pPr marL="228600" indent="-228600" algn="just">
              <a:lnSpc>
                <a:spcPct val="70000"/>
              </a:lnSpc>
              <a:spcBef>
                <a:spcPts val="1000"/>
              </a:spcBef>
              <a:buFontTx/>
              <a:buChar char="-"/>
            </a:pPr>
            <a:r>
              <a:rPr lang="sl-SI" sz="2400" dirty="0"/>
              <a:t>Vsebina: Z ustanovitvijo Centra za tehnologije genske in celične terapije (CTGTC) bo Slovenija pridobila svetovno uveljavljen, mednarodno usmerjen razvojni center, ki bo služil kot osrednja točka znanstvene odličnosti v biomedicini in kot most za prenos znanja med znanostjo in gospodarstvom na področju biomedicine.</a:t>
            </a:r>
            <a:endParaRPr lang="sl-SI" sz="1100" dirty="0">
              <a:cs typeface="Calibri"/>
            </a:endParaRPr>
          </a:p>
          <a:p>
            <a:pPr marL="228600" indent="-228600" algn="just">
              <a:lnSpc>
                <a:spcPct val="70000"/>
              </a:lnSpc>
              <a:spcBef>
                <a:spcPts val="1000"/>
              </a:spcBef>
              <a:buFontTx/>
              <a:buChar char="-"/>
            </a:pPr>
            <a:r>
              <a:rPr lang="sl-SI" sz="2400" dirty="0">
                <a:cs typeface="Calibri"/>
              </a:rPr>
              <a:t>Namen in cilji: izgraditi in vzpostaviti delovanje Centra za tehnologije genske in celične terapije , izboljšati raziskave na področju biomedicine in omogočiti prenos znanja iz znanosti v prakso.</a:t>
            </a:r>
          </a:p>
          <a:p>
            <a:pPr marL="228600" indent="-228600" algn="just">
              <a:lnSpc>
                <a:spcPct val="70000"/>
              </a:lnSpc>
              <a:spcBef>
                <a:spcPts val="1000"/>
              </a:spcBef>
              <a:buFontTx/>
              <a:buChar char="-"/>
            </a:pPr>
            <a:r>
              <a:rPr lang="sl-SI" sz="2400" dirty="0"/>
              <a:t>Ključna merila: </a:t>
            </a:r>
            <a:r>
              <a:rPr lang="it-IT" sz="2400" dirty="0" err="1"/>
              <a:t>Evalvacija</a:t>
            </a:r>
            <a:r>
              <a:rPr lang="it-IT" sz="2400" dirty="0"/>
              <a:t> </a:t>
            </a:r>
            <a:r>
              <a:rPr lang="it-IT" sz="2400" dirty="0" err="1"/>
              <a:t>Obzorje</a:t>
            </a:r>
            <a:r>
              <a:rPr lang="it-IT" sz="2400" dirty="0"/>
              <a:t> </a:t>
            </a:r>
            <a:r>
              <a:rPr lang="it-IT" sz="2400" dirty="0" err="1"/>
              <a:t>Evropa</a:t>
            </a:r>
            <a:r>
              <a:rPr lang="it-IT" sz="2400" dirty="0"/>
              <a:t> + </a:t>
            </a:r>
            <a:r>
              <a:rPr lang="it-IT" sz="2400" dirty="0" err="1"/>
              <a:t>horizontalna</a:t>
            </a:r>
            <a:r>
              <a:rPr lang="it-IT" sz="2400" dirty="0"/>
              <a:t> </a:t>
            </a:r>
            <a:r>
              <a:rPr lang="it-IT" sz="2400" dirty="0" err="1"/>
              <a:t>načela</a:t>
            </a:r>
            <a:r>
              <a:rPr lang="it-IT" sz="2400" dirty="0"/>
              <a:t>, </a:t>
            </a:r>
            <a:r>
              <a:rPr lang="it-IT" sz="2400" dirty="0" err="1"/>
              <a:t>pogoji</a:t>
            </a:r>
            <a:r>
              <a:rPr lang="it-IT" sz="2400" dirty="0"/>
              <a:t> in </a:t>
            </a:r>
            <a:r>
              <a:rPr lang="it-IT" sz="2400" dirty="0" err="1"/>
              <a:t>merila</a:t>
            </a:r>
            <a:r>
              <a:rPr lang="it-IT" sz="2400" dirty="0"/>
              <a:t> SC 1.1. (</a:t>
            </a:r>
            <a:r>
              <a:rPr lang="sl-SI" sz="2400" dirty="0"/>
              <a:t>finančna vzdržnost, odličnost in inovativnost)</a:t>
            </a:r>
          </a:p>
          <a:p>
            <a:pPr marL="228600" indent="-228600">
              <a:lnSpc>
                <a:spcPct val="70000"/>
              </a:lnSpc>
              <a:spcBef>
                <a:spcPts val="1000"/>
              </a:spcBef>
              <a:buFontTx/>
              <a:buChar char="-"/>
            </a:pPr>
            <a:r>
              <a:rPr lang="sl-SI" sz="2400" dirty="0"/>
              <a:t>Geografsko območje: Kohezijska regija Zahodna Slovenija</a:t>
            </a:r>
          </a:p>
          <a:p>
            <a:pPr marL="228600" indent="-228600">
              <a:lnSpc>
                <a:spcPct val="70000"/>
              </a:lnSpc>
              <a:spcBef>
                <a:spcPts val="1000"/>
              </a:spcBef>
              <a:buFontTx/>
              <a:buChar char="-"/>
            </a:pPr>
            <a:r>
              <a:rPr lang="sl-SI" sz="2400" dirty="0"/>
              <a:t>Načrtovana sredstva: 15 mio EUR (komplementarno financiranju za stroške dela iz Obzorje Evropa v vrednosti 15 mio EUR)</a:t>
            </a:r>
            <a:endParaRPr lang="sl-SI" sz="2400" dirty="0">
              <a:cs typeface="Calibri" panose="020F0502020204030204"/>
            </a:endParaRPr>
          </a:p>
          <a:p>
            <a:pPr marL="228600" indent="-228600">
              <a:lnSpc>
                <a:spcPct val="70000"/>
              </a:lnSpc>
              <a:spcBef>
                <a:spcPts val="1000"/>
              </a:spcBef>
              <a:buFontTx/>
              <a:buChar char="-"/>
            </a:pPr>
            <a:r>
              <a:rPr lang="sl-SI" sz="2400" dirty="0"/>
              <a:t>Potencialni upravičenec: KI (NPO) </a:t>
            </a:r>
          </a:p>
          <a:p>
            <a:pPr marL="228600" indent="-228600">
              <a:lnSpc>
                <a:spcPct val="70000"/>
              </a:lnSpc>
              <a:spcBef>
                <a:spcPts val="1000"/>
              </a:spcBef>
              <a:buFontTx/>
              <a:buChar char="-"/>
            </a:pPr>
            <a:r>
              <a:rPr lang="sl-SI" sz="2400" dirty="0"/>
              <a:t>Načrtovano posredovanje poziva za NPO na KI: december 2023</a:t>
            </a:r>
            <a:endParaRPr lang="sl-SI" sz="2400" dirty="0">
              <a:cs typeface="Calibri"/>
            </a:endParaRPr>
          </a:p>
          <a:p>
            <a:pPr marL="342900" indent="-342900" algn="just">
              <a:lnSpc>
                <a:spcPct val="70000"/>
              </a:lnSpc>
              <a:spcBef>
                <a:spcPts val="1000"/>
              </a:spcBef>
              <a:buFont typeface="Calibri"/>
              <a:buChar char="-"/>
            </a:pPr>
            <a:endParaRPr lang="sl-SI" sz="2400" dirty="0">
              <a:ea typeface="Calibri"/>
              <a:cs typeface="Calibri"/>
            </a:endParaRPr>
          </a:p>
          <a:p>
            <a:pPr marL="228600" indent="-228600" algn="just">
              <a:lnSpc>
                <a:spcPct val="70000"/>
              </a:lnSpc>
              <a:spcBef>
                <a:spcPts val="1000"/>
              </a:spcBef>
              <a:buFontTx/>
              <a:buChar char="-"/>
            </a:pPr>
            <a:endParaRPr lang="it-IT" sz="2400" dirty="0">
              <a:cs typeface="Calibri"/>
            </a:endParaRPr>
          </a:p>
          <a:p>
            <a:pPr marL="228600" indent="-228600">
              <a:lnSpc>
                <a:spcPct val="70000"/>
              </a:lnSpc>
              <a:spcBef>
                <a:spcPts val="1000"/>
              </a:spcBef>
              <a:buFontTx/>
              <a:buChar char="-"/>
            </a:pPr>
            <a:endParaRPr lang="sl-SI" sz="2400" dirty="0"/>
          </a:p>
          <a:p>
            <a:pPr marL="228600" indent="-228600">
              <a:lnSpc>
                <a:spcPct val="70000"/>
              </a:lnSpc>
              <a:spcBef>
                <a:spcPts val="1000"/>
              </a:spcBef>
              <a:buFontTx/>
              <a:buChar char="-"/>
            </a:pPr>
            <a:endParaRPr lang="sl-SI" sz="2400" dirty="0"/>
          </a:p>
          <a:p>
            <a:pPr marL="228600" indent="-228600">
              <a:lnSpc>
                <a:spcPct val="70000"/>
              </a:lnSpc>
              <a:spcBef>
                <a:spcPts val="1000"/>
              </a:spcBef>
              <a:buFontTx/>
              <a:buChar char="-"/>
            </a:pPr>
            <a:endParaRPr lang="sl-SI" sz="2400" dirty="0"/>
          </a:p>
          <a:p>
            <a:pPr marL="228600" indent="-228600">
              <a:lnSpc>
                <a:spcPct val="70000"/>
              </a:lnSpc>
              <a:spcBef>
                <a:spcPts val="1000"/>
              </a:spcBef>
              <a:buFontTx/>
              <a:buChar char="-"/>
            </a:pPr>
            <a:endParaRPr lang="sl-SI" sz="2400" dirty="0">
              <a:cs typeface="Calibri" panose="020F0502020204030204"/>
            </a:endParaRPr>
          </a:p>
          <a:p>
            <a:pPr marL="228600" indent="-228600">
              <a:lnSpc>
                <a:spcPct val="70000"/>
              </a:lnSpc>
              <a:spcBef>
                <a:spcPts val="1000"/>
              </a:spcBef>
              <a:buFontTx/>
              <a:buChar char="-"/>
            </a:pPr>
            <a:endParaRPr lang="sl-SI" sz="2400" dirty="0">
              <a:cs typeface="Calibri" panose="020F0502020204030204"/>
            </a:endParaRPr>
          </a:p>
        </p:txBody>
      </p:sp>
    </p:spTree>
    <p:extLst>
      <p:ext uri="{BB962C8B-B14F-4D97-AF65-F5344CB8AC3E}">
        <p14:creationId xmlns:p14="http://schemas.microsoft.com/office/powerpoint/2010/main" val="7082660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7216" y="6033143"/>
            <a:ext cx="2689861" cy="564319"/>
          </a:xfrm>
          <a:prstGeom prst="rect">
            <a:avLst/>
          </a:prstGeom>
        </p:spPr>
      </p:pic>
      <p:pic>
        <p:nvPicPr>
          <p:cNvPr id="5" name="Picture 4" descr="Logo image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529" y="6081245"/>
            <a:ext cx="1050232" cy="51621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Kolenski povezovalnik 6"/>
          <p:cNvCxnSpPr/>
          <p:nvPr/>
        </p:nvCxnSpPr>
        <p:spPr>
          <a:xfrm flipV="1">
            <a:off x="245807" y="304566"/>
            <a:ext cx="3736258" cy="2637408"/>
          </a:xfrm>
          <a:prstGeom prst="bentConnector3">
            <a:avLst>
              <a:gd name="adj1" fmla="val 0"/>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 name="Kolenski povezovalnik 7"/>
          <p:cNvCxnSpPr/>
          <p:nvPr/>
        </p:nvCxnSpPr>
        <p:spPr>
          <a:xfrm flipV="1">
            <a:off x="8514735" y="4197949"/>
            <a:ext cx="3342968" cy="2408904"/>
          </a:xfrm>
          <a:prstGeom prst="bentConnector3">
            <a:avLst>
              <a:gd name="adj1" fmla="val 100294"/>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Pravokotnik 5"/>
          <p:cNvSpPr/>
          <p:nvPr/>
        </p:nvSpPr>
        <p:spPr>
          <a:xfrm>
            <a:off x="508529" y="304566"/>
            <a:ext cx="10975017" cy="5963877"/>
          </a:xfrm>
          <a:prstGeom prst="rect">
            <a:avLst/>
          </a:prstGeom>
        </p:spPr>
        <p:txBody>
          <a:bodyPr wrap="square" lIns="91440" tIns="45720" rIns="91440" bIns="45720" anchor="t">
            <a:spAutoFit/>
          </a:bodyPr>
          <a:lstStyle/>
          <a:p>
            <a:r>
              <a:rPr lang="sl-SI" sz="2400" b="1" u="sng" dirty="0">
                <a:latin typeface="Republika"/>
              </a:rPr>
              <a:t>Ministrstvo za </a:t>
            </a:r>
            <a:r>
              <a:rPr lang="nl-NL" sz="2400" b="1" u="sng" dirty="0" err="1">
                <a:latin typeface="Republika"/>
              </a:rPr>
              <a:t>visoko</a:t>
            </a:r>
            <a:r>
              <a:rPr lang="sl-SI" sz="2400" b="1" u="sng" dirty="0">
                <a:latin typeface="Republika"/>
              </a:rPr>
              <a:t> </a:t>
            </a:r>
            <a:r>
              <a:rPr lang="nl-NL" sz="2400" b="1" u="sng" dirty="0" err="1">
                <a:latin typeface="Republika"/>
              </a:rPr>
              <a:t>šolstvo</a:t>
            </a:r>
            <a:r>
              <a:rPr lang="nl-NL" sz="2400" b="1" u="sng" dirty="0">
                <a:latin typeface="Republika"/>
              </a:rPr>
              <a:t>, </a:t>
            </a:r>
            <a:r>
              <a:rPr lang="nl-NL" sz="2400" b="1" u="sng" dirty="0" err="1">
                <a:latin typeface="Republika"/>
              </a:rPr>
              <a:t>znanost</a:t>
            </a:r>
            <a:r>
              <a:rPr lang="nl-NL" sz="2400" b="1" u="sng" dirty="0">
                <a:latin typeface="Republika"/>
              </a:rPr>
              <a:t> in </a:t>
            </a:r>
            <a:r>
              <a:rPr lang="nl-NL" sz="2400" b="1" u="sng" dirty="0" err="1">
                <a:latin typeface="Republika"/>
              </a:rPr>
              <a:t>inovacije</a:t>
            </a:r>
            <a:r>
              <a:rPr lang="sl-SI" sz="2400" b="1" u="sng" dirty="0">
                <a:latin typeface="Republika"/>
              </a:rPr>
              <a:t>:</a:t>
            </a:r>
          </a:p>
          <a:p>
            <a:pPr>
              <a:lnSpc>
                <a:spcPct val="70000"/>
              </a:lnSpc>
              <a:spcBef>
                <a:spcPts val="1000"/>
              </a:spcBef>
            </a:pPr>
            <a:r>
              <a:rPr lang="sl-SI" sz="2400" dirty="0"/>
              <a:t>Ukrep: </a:t>
            </a:r>
            <a:r>
              <a:rPr lang="sl-SI" sz="2400" b="1" dirty="0"/>
              <a:t>Javni razpis "Sofinanciranje raziskovalno-razvojnih projektov na lestvici TRL 3-6 v skladu s Slovensko strategijo trajnostne pametne specializacije "</a:t>
            </a:r>
            <a:endParaRPr lang="pl-PL" sz="2400" b="1" dirty="0">
              <a:ea typeface="Calibri"/>
              <a:cs typeface="Calibri"/>
            </a:endParaRPr>
          </a:p>
          <a:p>
            <a:pPr marL="228600" indent="-228600">
              <a:lnSpc>
                <a:spcPct val="70000"/>
              </a:lnSpc>
              <a:spcBef>
                <a:spcPts val="1000"/>
              </a:spcBef>
              <a:buFontTx/>
              <a:buChar char="-"/>
            </a:pPr>
            <a:r>
              <a:rPr lang="sl-SI" sz="2400" dirty="0"/>
              <a:t>Specifični cilj: </a:t>
            </a:r>
            <a:r>
              <a:rPr lang="pl-PL" sz="2400" dirty="0"/>
              <a:t>1.1: Razvoj in izboljšanje raziskovalne in inovacijske zmogljivosti ter uvajanje naprednih tehnologij</a:t>
            </a:r>
            <a:endParaRPr lang="pl-PL" sz="2400" dirty="0">
              <a:cs typeface="Calibri"/>
            </a:endParaRPr>
          </a:p>
          <a:p>
            <a:pPr marL="228600" indent="-228600">
              <a:lnSpc>
                <a:spcPct val="70000"/>
              </a:lnSpc>
              <a:spcBef>
                <a:spcPts val="1000"/>
              </a:spcBef>
              <a:buFontTx/>
              <a:buChar char="-"/>
            </a:pPr>
            <a:r>
              <a:rPr lang="sl-SI" sz="2400" dirty="0"/>
              <a:t>Vsebina: sofinanciranje projektov, usmerjenih k novim produktom in storitvam z visoko dodano vrednostjo in z izkazanim tržnim potencialom na mednarodni ravni ter posledično večje konkurenčnosti na globalni ravni. </a:t>
            </a:r>
            <a:endParaRPr lang="sl-SI" sz="2400" dirty="0">
              <a:cs typeface="Calibri" panose="020F0502020204030204"/>
            </a:endParaRPr>
          </a:p>
          <a:p>
            <a:pPr marL="228600" indent="-228600">
              <a:lnSpc>
                <a:spcPct val="70000"/>
              </a:lnSpc>
              <a:spcBef>
                <a:spcPts val="1000"/>
              </a:spcBef>
              <a:buFontTx/>
              <a:buChar char="-"/>
            </a:pPr>
            <a:r>
              <a:rPr lang="sl-SI" sz="2400" dirty="0"/>
              <a:t>Namen in cilj: Javni razpis bo namenjen spodbujanju izvajanja raziskovalno-razvojnih sodelovalnih projektov, ki povezujejo akademsko sfero in gospodarstvo ter združujejo znanja in kompetence za razvoj novih produktov, storitev in procesov ter za uporabo novih tehnologij na prednostnih področjih S5. </a:t>
            </a:r>
            <a:endParaRPr lang="sl-SI" sz="2400" dirty="0">
              <a:cs typeface="Calibri"/>
            </a:endParaRPr>
          </a:p>
          <a:p>
            <a:pPr marL="228600" indent="-228600">
              <a:lnSpc>
                <a:spcPct val="70000"/>
              </a:lnSpc>
              <a:spcBef>
                <a:spcPts val="1000"/>
              </a:spcBef>
              <a:buFontTx/>
              <a:buChar char="-"/>
            </a:pPr>
            <a:r>
              <a:rPr lang="sl-SI" sz="2400" dirty="0"/>
              <a:t>Ključna merila: Horizontalna načela, pogoji in merila </a:t>
            </a:r>
            <a:r>
              <a:rPr lang="it-IT" sz="2400" dirty="0"/>
              <a:t>SC 1.1 </a:t>
            </a:r>
            <a:r>
              <a:rPr lang="it-IT" dirty="0"/>
              <a:t>(</a:t>
            </a:r>
            <a:r>
              <a:rPr lang="it-IT" dirty="0" err="1"/>
              <a:t>Utemeljitev</a:t>
            </a:r>
            <a:r>
              <a:rPr lang="it-IT" dirty="0"/>
              <a:t> </a:t>
            </a:r>
            <a:r>
              <a:rPr lang="it-IT" dirty="0" err="1"/>
              <a:t>na</a:t>
            </a:r>
            <a:r>
              <a:rPr lang="it-IT" dirty="0"/>
              <a:t> </a:t>
            </a:r>
            <a:r>
              <a:rPr lang="it-IT" dirty="0" err="1"/>
              <a:t>mednarodno</a:t>
            </a:r>
            <a:r>
              <a:rPr lang="it-IT" dirty="0"/>
              <a:t> </a:t>
            </a:r>
            <a:r>
              <a:rPr lang="it-IT" dirty="0" err="1"/>
              <a:t>primerljivem</a:t>
            </a:r>
            <a:r>
              <a:rPr lang="it-IT" dirty="0"/>
              <a:t> </a:t>
            </a:r>
            <a:r>
              <a:rPr lang="it-IT" dirty="0" err="1"/>
              <a:t>znanju</a:t>
            </a:r>
            <a:r>
              <a:rPr lang="it-IT" dirty="0"/>
              <a:t> in </a:t>
            </a:r>
            <a:r>
              <a:rPr lang="it-IT" dirty="0" err="1"/>
              <a:t>kompetencah</a:t>
            </a:r>
            <a:r>
              <a:rPr lang="it-IT" dirty="0"/>
              <a:t> v </a:t>
            </a:r>
            <a:r>
              <a:rPr lang="it-IT" dirty="0" err="1"/>
              <a:t>celotnem</a:t>
            </a:r>
            <a:r>
              <a:rPr lang="it-IT" dirty="0"/>
              <a:t> </a:t>
            </a:r>
            <a:r>
              <a:rPr lang="it-IT" dirty="0" err="1"/>
              <a:t>procesu</a:t>
            </a:r>
            <a:r>
              <a:rPr lang="it-IT" dirty="0"/>
              <a:t> </a:t>
            </a:r>
            <a:r>
              <a:rPr lang="it-IT" dirty="0" err="1"/>
              <a:t>razvoja</a:t>
            </a:r>
            <a:r>
              <a:rPr lang="it-IT" dirty="0"/>
              <a:t> </a:t>
            </a:r>
            <a:r>
              <a:rPr lang="it-IT" dirty="0" err="1"/>
              <a:t>znanja</a:t>
            </a:r>
            <a:r>
              <a:rPr lang="it-IT" dirty="0"/>
              <a:t>, </a:t>
            </a:r>
            <a:r>
              <a:rPr lang="it-IT" dirty="0" err="1"/>
              <a:t>Kakovost</a:t>
            </a:r>
            <a:r>
              <a:rPr lang="it-IT" dirty="0"/>
              <a:t> </a:t>
            </a:r>
            <a:r>
              <a:rPr lang="it-IT" dirty="0" err="1"/>
              <a:t>predloga</a:t>
            </a:r>
            <a:r>
              <a:rPr lang="it-IT" dirty="0"/>
              <a:t>, </a:t>
            </a:r>
            <a:r>
              <a:rPr lang="it-IT" dirty="0" err="1"/>
              <a:t>ki</a:t>
            </a:r>
            <a:r>
              <a:rPr lang="it-IT" dirty="0"/>
              <a:t> </a:t>
            </a:r>
            <a:r>
              <a:rPr lang="it-IT" dirty="0" err="1"/>
              <a:t>zagotavlja</a:t>
            </a:r>
            <a:r>
              <a:rPr lang="it-IT" dirty="0"/>
              <a:t> </a:t>
            </a:r>
            <a:r>
              <a:rPr lang="it-IT" dirty="0" err="1"/>
              <a:t>stroškovno</a:t>
            </a:r>
            <a:r>
              <a:rPr lang="it-IT" dirty="0"/>
              <a:t>/</a:t>
            </a:r>
            <a:r>
              <a:rPr lang="it-IT" dirty="0" err="1"/>
              <a:t>ekonomsko</a:t>
            </a:r>
            <a:r>
              <a:rPr lang="it-IT" dirty="0"/>
              <a:t> </a:t>
            </a:r>
            <a:r>
              <a:rPr lang="it-IT" dirty="0" err="1"/>
              <a:t>učinkovitost</a:t>
            </a:r>
            <a:r>
              <a:rPr lang="it-IT" dirty="0"/>
              <a:t> in </a:t>
            </a:r>
            <a:r>
              <a:rPr lang="it-IT" dirty="0" err="1"/>
              <a:t>racionalnost</a:t>
            </a:r>
            <a:r>
              <a:rPr lang="it-IT" dirty="0"/>
              <a:t>; </a:t>
            </a:r>
            <a:r>
              <a:rPr lang="it-IT" dirty="0" err="1"/>
              <a:t>Neposreden</a:t>
            </a:r>
            <a:r>
              <a:rPr lang="it-IT" dirty="0"/>
              <a:t> </a:t>
            </a:r>
            <a:r>
              <a:rPr lang="it-IT" dirty="0" err="1"/>
              <a:t>prispevek</a:t>
            </a:r>
            <a:r>
              <a:rPr lang="it-IT" dirty="0"/>
              <a:t> k </a:t>
            </a:r>
            <a:r>
              <a:rPr lang="it-IT" dirty="0" err="1"/>
              <a:t>raziskovalnemu</a:t>
            </a:r>
            <a:r>
              <a:rPr lang="it-IT" dirty="0"/>
              <a:t>, </a:t>
            </a:r>
            <a:r>
              <a:rPr lang="it-IT" dirty="0" err="1"/>
              <a:t>inovacijskemu</a:t>
            </a:r>
            <a:r>
              <a:rPr lang="it-IT" dirty="0"/>
              <a:t> </a:t>
            </a:r>
            <a:r>
              <a:rPr lang="it-IT" dirty="0" err="1"/>
              <a:t>potencialu</a:t>
            </a:r>
            <a:r>
              <a:rPr lang="it-IT" dirty="0"/>
              <a:t> </a:t>
            </a:r>
            <a:r>
              <a:rPr lang="it-IT" dirty="0" err="1"/>
              <a:t>posameznih</a:t>
            </a:r>
            <a:r>
              <a:rPr lang="it-IT" dirty="0"/>
              <a:t> </a:t>
            </a:r>
            <a:r>
              <a:rPr lang="it-IT" dirty="0" err="1"/>
              <a:t>regij</a:t>
            </a:r>
            <a:r>
              <a:rPr lang="it-IT" dirty="0"/>
              <a:t>)</a:t>
            </a:r>
            <a:endParaRPr lang="sl-SI" dirty="0">
              <a:cs typeface="Calibri"/>
            </a:endParaRPr>
          </a:p>
          <a:p>
            <a:pPr marL="228600" indent="-228600">
              <a:lnSpc>
                <a:spcPct val="70000"/>
              </a:lnSpc>
              <a:spcBef>
                <a:spcPts val="1000"/>
              </a:spcBef>
              <a:buFontTx/>
              <a:buChar char="-"/>
            </a:pPr>
            <a:r>
              <a:rPr lang="sl-SI" sz="2400" dirty="0"/>
              <a:t>Geografsko območje: Zahodna in Vzhodna kohezijska regija</a:t>
            </a:r>
            <a:endParaRPr lang="sl-SI" sz="2400" dirty="0">
              <a:cs typeface="Calibri"/>
            </a:endParaRPr>
          </a:p>
          <a:p>
            <a:pPr marL="228600" indent="-228600">
              <a:lnSpc>
                <a:spcPct val="70000"/>
              </a:lnSpc>
              <a:spcBef>
                <a:spcPts val="1000"/>
              </a:spcBef>
              <a:buFontTx/>
              <a:buChar char="-"/>
            </a:pPr>
            <a:r>
              <a:rPr lang="sl-SI" sz="2400" dirty="0"/>
              <a:t>Načrtovana sredstva: do 58.753.000,00 EUR</a:t>
            </a:r>
            <a:endParaRPr lang="sl-SI" sz="2400" dirty="0">
              <a:cs typeface="Calibri"/>
            </a:endParaRPr>
          </a:p>
          <a:p>
            <a:pPr marL="228600" indent="-228600">
              <a:lnSpc>
                <a:spcPct val="70000"/>
              </a:lnSpc>
              <a:spcBef>
                <a:spcPts val="1000"/>
              </a:spcBef>
              <a:buFontTx/>
              <a:buChar char="-"/>
            </a:pPr>
            <a:endParaRPr lang="sl-SI" sz="2400" dirty="0"/>
          </a:p>
        </p:txBody>
      </p:sp>
    </p:spTree>
    <p:extLst>
      <p:ext uri="{BB962C8B-B14F-4D97-AF65-F5344CB8AC3E}">
        <p14:creationId xmlns:p14="http://schemas.microsoft.com/office/powerpoint/2010/main" val="7097888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7216" y="6033143"/>
            <a:ext cx="2689861" cy="564319"/>
          </a:xfrm>
          <a:prstGeom prst="rect">
            <a:avLst/>
          </a:prstGeom>
        </p:spPr>
      </p:pic>
      <p:pic>
        <p:nvPicPr>
          <p:cNvPr id="5" name="Picture 4" descr="Logo image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529" y="6081245"/>
            <a:ext cx="1050232" cy="51621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Kolenski povezovalnik 6"/>
          <p:cNvCxnSpPr/>
          <p:nvPr/>
        </p:nvCxnSpPr>
        <p:spPr>
          <a:xfrm flipV="1">
            <a:off x="245807" y="304566"/>
            <a:ext cx="3736258" cy="2637408"/>
          </a:xfrm>
          <a:prstGeom prst="bentConnector3">
            <a:avLst>
              <a:gd name="adj1" fmla="val 0"/>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 name="Kolenski povezovalnik 7"/>
          <p:cNvCxnSpPr/>
          <p:nvPr/>
        </p:nvCxnSpPr>
        <p:spPr>
          <a:xfrm flipV="1">
            <a:off x="8514735" y="4197949"/>
            <a:ext cx="3342968" cy="2408904"/>
          </a:xfrm>
          <a:prstGeom prst="bentConnector3">
            <a:avLst>
              <a:gd name="adj1" fmla="val 100294"/>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Pravokotnik 5"/>
          <p:cNvSpPr/>
          <p:nvPr/>
        </p:nvSpPr>
        <p:spPr>
          <a:xfrm>
            <a:off x="608491" y="743436"/>
            <a:ext cx="10975017" cy="1916615"/>
          </a:xfrm>
          <a:prstGeom prst="rect">
            <a:avLst/>
          </a:prstGeom>
        </p:spPr>
        <p:txBody>
          <a:bodyPr wrap="square" lIns="91440" tIns="45720" rIns="91440" bIns="45720" anchor="t">
            <a:spAutoFit/>
          </a:bodyPr>
          <a:lstStyle/>
          <a:p>
            <a:pPr marL="228600" indent="-228600">
              <a:lnSpc>
                <a:spcPct val="70000"/>
              </a:lnSpc>
              <a:spcBef>
                <a:spcPts val="1000"/>
              </a:spcBef>
              <a:buFont typeface="Arial"/>
              <a:buChar char="•"/>
            </a:pPr>
            <a:r>
              <a:rPr lang="sl-SI" sz="2400" dirty="0"/>
              <a:t>Potencialni upravičenci: Cilj sofinanciranja je podpreti projekte, usmerjene k novim produktom in storitvam z visoko dodano vrednostjo in z izkazanim tržnim potencialom na mednarodni ravni ter posledično večje konkurenčnosti na globalni ravni.</a:t>
            </a:r>
            <a:endParaRPr lang="sl-SI" sz="2400" dirty="0">
              <a:ea typeface="Calibri" panose="020F0502020204030204"/>
              <a:cs typeface="Calibri"/>
            </a:endParaRPr>
          </a:p>
          <a:p>
            <a:pPr marL="228600" indent="-228600">
              <a:lnSpc>
                <a:spcPct val="70000"/>
              </a:lnSpc>
              <a:spcBef>
                <a:spcPts val="1000"/>
              </a:spcBef>
              <a:buFontTx/>
              <a:buChar char="-"/>
            </a:pPr>
            <a:r>
              <a:rPr lang="sl-SI" sz="2400" dirty="0"/>
              <a:t>Načrtovana objava JR: april 2024</a:t>
            </a:r>
            <a:endParaRPr lang="sl-SI" sz="2400" dirty="0">
              <a:cs typeface="Calibri"/>
            </a:endParaRPr>
          </a:p>
          <a:p>
            <a:pPr marL="228600" indent="-228600">
              <a:lnSpc>
                <a:spcPct val="70000"/>
              </a:lnSpc>
              <a:spcBef>
                <a:spcPts val="1000"/>
              </a:spcBef>
              <a:buFontTx/>
              <a:buChar char="-"/>
            </a:pPr>
            <a:endParaRPr lang="sl-SI" sz="2400" dirty="0"/>
          </a:p>
        </p:txBody>
      </p:sp>
    </p:spTree>
    <p:extLst>
      <p:ext uri="{BB962C8B-B14F-4D97-AF65-F5344CB8AC3E}">
        <p14:creationId xmlns:p14="http://schemas.microsoft.com/office/powerpoint/2010/main" val="10068994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7216" y="6033143"/>
            <a:ext cx="2689861" cy="564319"/>
          </a:xfrm>
          <a:prstGeom prst="rect">
            <a:avLst/>
          </a:prstGeom>
        </p:spPr>
      </p:pic>
      <p:pic>
        <p:nvPicPr>
          <p:cNvPr id="5" name="Picture 4" descr="Logo image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529" y="6081245"/>
            <a:ext cx="1050232" cy="51621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Kolenski povezovalnik 6"/>
          <p:cNvCxnSpPr/>
          <p:nvPr/>
        </p:nvCxnSpPr>
        <p:spPr>
          <a:xfrm flipV="1">
            <a:off x="245807" y="304566"/>
            <a:ext cx="3736258" cy="2637408"/>
          </a:xfrm>
          <a:prstGeom prst="bentConnector3">
            <a:avLst>
              <a:gd name="adj1" fmla="val 0"/>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 name="Kolenski povezovalnik 7"/>
          <p:cNvCxnSpPr/>
          <p:nvPr/>
        </p:nvCxnSpPr>
        <p:spPr>
          <a:xfrm flipV="1">
            <a:off x="8514735" y="4197949"/>
            <a:ext cx="3342968" cy="2408904"/>
          </a:xfrm>
          <a:prstGeom prst="bentConnector3">
            <a:avLst>
              <a:gd name="adj1" fmla="val 100294"/>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Pravokotnik 5"/>
          <p:cNvSpPr/>
          <p:nvPr/>
        </p:nvSpPr>
        <p:spPr>
          <a:xfrm>
            <a:off x="508529" y="304566"/>
            <a:ext cx="10975017" cy="8124468"/>
          </a:xfrm>
          <a:prstGeom prst="rect">
            <a:avLst/>
          </a:prstGeom>
        </p:spPr>
        <p:txBody>
          <a:bodyPr wrap="square" lIns="91440" tIns="45720" rIns="91440" bIns="45720" anchor="t">
            <a:spAutoFit/>
          </a:bodyPr>
          <a:lstStyle/>
          <a:p>
            <a:r>
              <a:rPr lang="sl-SI" sz="2400" b="1" u="sng" dirty="0">
                <a:latin typeface="Republika"/>
              </a:rPr>
              <a:t>Ministrstvo za </a:t>
            </a:r>
            <a:r>
              <a:rPr lang="nl-NL" sz="2400" b="1" u="sng" dirty="0" err="1">
                <a:latin typeface="Republika"/>
              </a:rPr>
              <a:t>visoko</a:t>
            </a:r>
            <a:r>
              <a:rPr lang="sl-SI" sz="2400" b="1" u="sng" dirty="0">
                <a:latin typeface="Republika"/>
              </a:rPr>
              <a:t> </a:t>
            </a:r>
            <a:r>
              <a:rPr lang="nl-NL" sz="2400" b="1" u="sng" dirty="0" err="1">
                <a:latin typeface="Republika"/>
              </a:rPr>
              <a:t>šolstvo</a:t>
            </a:r>
            <a:r>
              <a:rPr lang="nl-NL" sz="2400" b="1" u="sng" dirty="0">
                <a:latin typeface="Republika"/>
              </a:rPr>
              <a:t>, </a:t>
            </a:r>
            <a:r>
              <a:rPr lang="nl-NL" sz="2400" b="1" u="sng" dirty="0" err="1">
                <a:latin typeface="Republika"/>
              </a:rPr>
              <a:t>znanost</a:t>
            </a:r>
            <a:r>
              <a:rPr lang="nl-NL" sz="2400" b="1" u="sng" dirty="0">
                <a:latin typeface="Republika"/>
              </a:rPr>
              <a:t> in </a:t>
            </a:r>
            <a:r>
              <a:rPr lang="nl-NL" sz="2400" b="1" u="sng" dirty="0" err="1">
                <a:latin typeface="Republika"/>
              </a:rPr>
              <a:t>inovacije</a:t>
            </a:r>
            <a:r>
              <a:rPr lang="sl-SI" sz="2400" b="1" u="sng" dirty="0">
                <a:latin typeface="Republika"/>
              </a:rPr>
              <a:t>:</a:t>
            </a:r>
          </a:p>
          <a:p>
            <a:pPr>
              <a:lnSpc>
                <a:spcPct val="70000"/>
              </a:lnSpc>
              <a:spcBef>
                <a:spcPts val="1000"/>
              </a:spcBef>
            </a:pPr>
            <a:r>
              <a:rPr lang="sl-SI" sz="2200" dirty="0"/>
              <a:t>Ukrep: </a:t>
            </a:r>
            <a:r>
              <a:rPr lang="sl-SI" sz="2200" b="1" dirty="0"/>
              <a:t>Javni razpis </a:t>
            </a:r>
            <a:r>
              <a:rPr lang="pl-PL" sz="2200" b="1" dirty="0"/>
              <a:t>za spodbujanje raziskovalcev na začetku kariere</a:t>
            </a:r>
            <a:endParaRPr lang="pl-PL" sz="2200" b="1" dirty="0">
              <a:ea typeface="Calibri"/>
              <a:cs typeface="Calibri"/>
            </a:endParaRPr>
          </a:p>
          <a:p>
            <a:pPr marL="228600" indent="-228600">
              <a:lnSpc>
                <a:spcPct val="70000"/>
              </a:lnSpc>
              <a:spcBef>
                <a:spcPts val="1000"/>
              </a:spcBef>
              <a:buFontTx/>
              <a:buChar char="-"/>
            </a:pPr>
            <a:r>
              <a:rPr lang="sl-SI" sz="2200" dirty="0"/>
              <a:t>Specifični cilj: </a:t>
            </a:r>
            <a:r>
              <a:rPr lang="pl-PL" sz="2200" dirty="0"/>
              <a:t>1.1: Razvoj in izboljšanje raziskovalne in inovacijske zmogljivosti ter uvajanje naprednih tehnologij</a:t>
            </a:r>
            <a:endParaRPr lang="pl-PL" sz="2200" dirty="0">
              <a:ea typeface="Calibri" panose="020F0502020204030204"/>
              <a:cs typeface="Calibri" panose="020F0502020204030204"/>
            </a:endParaRPr>
          </a:p>
          <a:p>
            <a:pPr marL="228600" indent="-228600" algn="just">
              <a:lnSpc>
                <a:spcPct val="70000"/>
              </a:lnSpc>
              <a:spcBef>
                <a:spcPts val="1000"/>
              </a:spcBef>
              <a:buFontTx/>
              <a:buChar char="-"/>
            </a:pPr>
            <a:r>
              <a:rPr lang="sl-SI" sz="2200" dirty="0"/>
              <a:t>Vsebina: financiranje raziskovalnih projektov raziskovalcev na začetku kariere, zaposlenih za potrebe izvajanja projekta v javnih raziskovalnih organizacijah. </a:t>
            </a:r>
            <a:endParaRPr lang="sl-SI" sz="2200" dirty="0">
              <a:ea typeface="Calibri" panose="020F0502020204030204"/>
              <a:cs typeface="Calibri" panose="020F0502020204030204"/>
            </a:endParaRPr>
          </a:p>
          <a:p>
            <a:pPr marL="342900" indent="-342900">
              <a:lnSpc>
                <a:spcPct val="70000"/>
              </a:lnSpc>
              <a:spcBef>
                <a:spcPts val="1000"/>
              </a:spcBef>
              <a:buFont typeface="Calibri"/>
              <a:buChar char="-"/>
            </a:pPr>
            <a:r>
              <a:rPr lang="sl-SI" sz="2200" dirty="0"/>
              <a:t>Namen in cilj: Namen javnega razpisa je vzpostaviti povezavo med raziskovalnim in podjetniškim okoljem, kjer bo povezovalni člen raziskovalec na začetku kariere.</a:t>
            </a:r>
            <a:endParaRPr lang="sl-SI" sz="2200" dirty="0">
              <a:ea typeface="Calibri" panose="020F0502020204030204"/>
              <a:cs typeface="Calibri" panose="020F0502020204030204"/>
            </a:endParaRPr>
          </a:p>
          <a:p>
            <a:pPr marL="342900" indent="-342900">
              <a:buFont typeface="Calibri"/>
              <a:buChar char="-"/>
            </a:pPr>
            <a:r>
              <a:rPr lang="sl-SI" sz="2200" dirty="0"/>
              <a:t>Ključna merila - horizontalna načela, pogoji in merila </a:t>
            </a:r>
            <a:r>
              <a:rPr lang="it-IT" sz="2200" dirty="0"/>
              <a:t>SC 1.1 : </a:t>
            </a:r>
            <a:endParaRPr lang="sl-SI" sz="2200" dirty="0">
              <a:ea typeface="Calibri"/>
              <a:cs typeface="Calibri"/>
            </a:endParaRPr>
          </a:p>
          <a:p>
            <a:pPr marL="342900" indent="-342900">
              <a:buFont typeface="Arial"/>
              <a:buChar char="•"/>
            </a:pPr>
            <a:r>
              <a:rPr lang="it-IT" sz="2200" dirty="0" err="1"/>
              <a:t>utemeljitev</a:t>
            </a:r>
            <a:r>
              <a:rPr lang="it-IT" sz="2200" dirty="0"/>
              <a:t> </a:t>
            </a:r>
            <a:r>
              <a:rPr lang="it-IT" sz="2200" dirty="0" err="1"/>
              <a:t>na</a:t>
            </a:r>
            <a:r>
              <a:rPr lang="it-IT" sz="2200" dirty="0">
                <a:ea typeface="+mn-lt"/>
                <a:cs typeface="+mn-lt"/>
              </a:rPr>
              <a:t> </a:t>
            </a:r>
            <a:r>
              <a:rPr lang="it-IT" sz="2200" dirty="0" err="1">
                <a:ea typeface="+mn-lt"/>
                <a:cs typeface="+mn-lt"/>
              </a:rPr>
              <a:t>mednarodno</a:t>
            </a:r>
            <a:r>
              <a:rPr lang="it-IT" sz="2200" dirty="0">
                <a:ea typeface="+mn-lt"/>
                <a:cs typeface="+mn-lt"/>
              </a:rPr>
              <a:t> </a:t>
            </a:r>
            <a:r>
              <a:rPr lang="it-IT" sz="2200" dirty="0" err="1">
                <a:ea typeface="+mn-lt"/>
                <a:cs typeface="+mn-lt"/>
              </a:rPr>
              <a:t>primerljivem</a:t>
            </a:r>
            <a:r>
              <a:rPr lang="it-IT" sz="2200" dirty="0">
                <a:ea typeface="+mn-lt"/>
                <a:cs typeface="+mn-lt"/>
              </a:rPr>
              <a:t> </a:t>
            </a:r>
            <a:r>
              <a:rPr lang="it-IT" sz="2200" dirty="0" err="1">
                <a:ea typeface="+mn-lt"/>
                <a:cs typeface="+mn-lt"/>
              </a:rPr>
              <a:t>znanju</a:t>
            </a:r>
            <a:r>
              <a:rPr lang="it-IT" sz="2200" dirty="0">
                <a:ea typeface="+mn-lt"/>
                <a:cs typeface="+mn-lt"/>
              </a:rPr>
              <a:t> in </a:t>
            </a:r>
            <a:r>
              <a:rPr lang="it-IT" sz="2200" dirty="0" err="1">
                <a:ea typeface="+mn-lt"/>
                <a:cs typeface="+mn-lt"/>
              </a:rPr>
              <a:t>kompetencah</a:t>
            </a:r>
            <a:r>
              <a:rPr lang="it-IT" sz="2200" dirty="0">
                <a:ea typeface="+mn-lt"/>
                <a:cs typeface="+mn-lt"/>
              </a:rPr>
              <a:t> v </a:t>
            </a:r>
            <a:r>
              <a:rPr lang="it-IT" sz="2200" dirty="0" err="1">
                <a:ea typeface="+mn-lt"/>
                <a:cs typeface="+mn-lt"/>
              </a:rPr>
              <a:t>celotnem</a:t>
            </a:r>
            <a:r>
              <a:rPr lang="it-IT" sz="2200" dirty="0">
                <a:ea typeface="+mn-lt"/>
                <a:cs typeface="+mn-lt"/>
              </a:rPr>
              <a:t> </a:t>
            </a:r>
            <a:r>
              <a:rPr lang="it-IT" sz="2200" dirty="0" err="1">
                <a:ea typeface="+mn-lt"/>
                <a:cs typeface="+mn-lt"/>
              </a:rPr>
              <a:t>procesu</a:t>
            </a:r>
            <a:r>
              <a:rPr lang="it-IT" sz="2200" dirty="0">
                <a:ea typeface="+mn-lt"/>
                <a:cs typeface="+mn-lt"/>
              </a:rPr>
              <a:t> </a:t>
            </a:r>
            <a:r>
              <a:rPr lang="it-IT" sz="2200" dirty="0" err="1">
                <a:ea typeface="+mn-lt"/>
                <a:cs typeface="+mn-lt"/>
              </a:rPr>
              <a:t>razvoja</a:t>
            </a:r>
            <a:r>
              <a:rPr lang="it-IT" sz="2200" dirty="0">
                <a:ea typeface="+mn-lt"/>
                <a:cs typeface="+mn-lt"/>
              </a:rPr>
              <a:t> </a:t>
            </a:r>
            <a:r>
              <a:rPr lang="it-IT" sz="2200" dirty="0" err="1">
                <a:ea typeface="+mn-lt"/>
                <a:cs typeface="+mn-lt"/>
              </a:rPr>
              <a:t>znanja</a:t>
            </a:r>
            <a:r>
              <a:rPr lang="it-IT" sz="2200" dirty="0">
                <a:ea typeface="+mn-lt"/>
                <a:cs typeface="+mn-lt"/>
              </a:rPr>
              <a:t>,</a:t>
            </a:r>
          </a:p>
          <a:p>
            <a:pPr marL="342900" indent="-342900">
              <a:buFont typeface="Arial"/>
              <a:buChar char="•"/>
            </a:pPr>
            <a:r>
              <a:rPr lang="it-IT" sz="2200" dirty="0" err="1">
                <a:ea typeface="+mn-lt"/>
                <a:cs typeface="+mn-lt"/>
              </a:rPr>
              <a:t>kakovost</a:t>
            </a:r>
            <a:r>
              <a:rPr lang="it-IT" sz="2200" dirty="0">
                <a:ea typeface="+mn-lt"/>
                <a:cs typeface="+mn-lt"/>
              </a:rPr>
              <a:t> </a:t>
            </a:r>
            <a:r>
              <a:rPr lang="it-IT" sz="2200" dirty="0" err="1">
                <a:ea typeface="+mn-lt"/>
                <a:cs typeface="+mn-lt"/>
              </a:rPr>
              <a:t>predloga</a:t>
            </a:r>
            <a:r>
              <a:rPr lang="it-IT" sz="2200" dirty="0">
                <a:ea typeface="+mn-lt"/>
                <a:cs typeface="+mn-lt"/>
              </a:rPr>
              <a:t>, </a:t>
            </a:r>
            <a:r>
              <a:rPr lang="it-IT" sz="2200" dirty="0" err="1">
                <a:ea typeface="+mn-lt"/>
                <a:cs typeface="+mn-lt"/>
              </a:rPr>
              <a:t>ki</a:t>
            </a:r>
            <a:r>
              <a:rPr lang="it-IT" sz="2200" dirty="0">
                <a:ea typeface="+mn-lt"/>
                <a:cs typeface="+mn-lt"/>
              </a:rPr>
              <a:t> </a:t>
            </a:r>
            <a:r>
              <a:rPr lang="it-IT" sz="2200" dirty="0" err="1">
                <a:ea typeface="+mn-lt"/>
                <a:cs typeface="+mn-lt"/>
              </a:rPr>
              <a:t>zagotavlja</a:t>
            </a:r>
            <a:r>
              <a:rPr lang="it-IT" sz="2200" dirty="0">
                <a:ea typeface="+mn-lt"/>
                <a:cs typeface="+mn-lt"/>
              </a:rPr>
              <a:t> </a:t>
            </a:r>
            <a:r>
              <a:rPr lang="it-IT" sz="2200" dirty="0" err="1">
                <a:ea typeface="+mn-lt"/>
                <a:cs typeface="+mn-lt"/>
              </a:rPr>
              <a:t>stroškovno</a:t>
            </a:r>
            <a:r>
              <a:rPr lang="it-IT" sz="2200" dirty="0">
                <a:ea typeface="+mn-lt"/>
                <a:cs typeface="+mn-lt"/>
              </a:rPr>
              <a:t>/</a:t>
            </a:r>
            <a:r>
              <a:rPr lang="it-IT" sz="2200" dirty="0" err="1">
                <a:ea typeface="+mn-lt"/>
                <a:cs typeface="+mn-lt"/>
              </a:rPr>
              <a:t>ekonomsko</a:t>
            </a:r>
            <a:r>
              <a:rPr lang="it-IT" sz="2200" dirty="0">
                <a:ea typeface="+mn-lt"/>
                <a:cs typeface="+mn-lt"/>
              </a:rPr>
              <a:t> </a:t>
            </a:r>
            <a:r>
              <a:rPr lang="it-IT" sz="2200" dirty="0" err="1">
                <a:ea typeface="+mn-lt"/>
                <a:cs typeface="+mn-lt"/>
              </a:rPr>
              <a:t>učinkovitost</a:t>
            </a:r>
            <a:r>
              <a:rPr lang="it-IT" sz="2200" dirty="0">
                <a:ea typeface="+mn-lt"/>
                <a:cs typeface="+mn-lt"/>
              </a:rPr>
              <a:t> in </a:t>
            </a:r>
            <a:r>
              <a:rPr lang="it-IT" sz="2200" dirty="0" err="1">
                <a:ea typeface="+mn-lt"/>
                <a:cs typeface="+mn-lt"/>
              </a:rPr>
              <a:t>racionalnost</a:t>
            </a:r>
            <a:r>
              <a:rPr lang="it-IT" sz="2200" dirty="0">
                <a:ea typeface="+mn-lt"/>
                <a:cs typeface="+mn-lt"/>
              </a:rPr>
              <a:t>;</a:t>
            </a:r>
          </a:p>
          <a:p>
            <a:pPr marL="342900" indent="-342900">
              <a:buFont typeface="Arial"/>
              <a:buChar char="•"/>
            </a:pPr>
            <a:r>
              <a:rPr lang="it-IT" sz="2200" dirty="0" err="1">
                <a:ea typeface="+mn-lt"/>
                <a:cs typeface="+mn-lt"/>
              </a:rPr>
              <a:t>neposreden</a:t>
            </a:r>
            <a:r>
              <a:rPr lang="it-IT" sz="2200" dirty="0">
                <a:ea typeface="+mn-lt"/>
                <a:cs typeface="+mn-lt"/>
              </a:rPr>
              <a:t> </a:t>
            </a:r>
            <a:r>
              <a:rPr lang="it-IT" sz="2200" dirty="0" err="1">
                <a:ea typeface="+mn-lt"/>
                <a:cs typeface="+mn-lt"/>
              </a:rPr>
              <a:t>prispevek</a:t>
            </a:r>
            <a:r>
              <a:rPr lang="it-IT" sz="2200" dirty="0">
                <a:ea typeface="+mn-lt"/>
                <a:cs typeface="+mn-lt"/>
              </a:rPr>
              <a:t> k </a:t>
            </a:r>
            <a:r>
              <a:rPr lang="it-IT" sz="2200" dirty="0" err="1">
                <a:ea typeface="+mn-lt"/>
                <a:cs typeface="+mn-lt"/>
              </a:rPr>
              <a:t>raziskovalnemu</a:t>
            </a:r>
            <a:r>
              <a:rPr lang="it-IT" sz="2200" dirty="0">
                <a:ea typeface="+mn-lt"/>
                <a:cs typeface="+mn-lt"/>
              </a:rPr>
              <a:t>, </a:t>
            </a:r>
            <a:r>
              <a:rPr lang="it-IT" sz="2200" dirty="0" err="1">
                <a:ea typeface="+mn-lt"/>
                <a:cs typeface="+mn-lt"/>
              </a:rPr>
              <a:t>inovacijskemu</a:t>
            </a:r>
            <a:r>
              <a:rPr lang="it-IT" sz="2200" dirty="0">
                <a:ea typeface="+mn-lt"/>
                <a:cs typeface="+mn-lt"/>
              </a:rPr>
              <a:t> </a:t>
            </a:r>
            <a:r>
              <a:rPr lang="it-IT" sz="2200" dirty="0" err="1">
                <a:ea typeface="+mn-lt"/>
                <a:cs typeface="+mn-lt"/>
              </a:rPr>
              <a:t>potencialu</a:t>
            </a:r>
            <a:r>
              <a:rPr lang="it-IT" sz="2200" dirty="0">
                <a:ea typeface="+mn-lt"/>
                <a:cs typeface="+mn-lt"/>
              </a:rPr>
              <a:t> </a:t>
            </a:r>
            <a:r>
              <a:rPr lang="it-IT" sz="2200" dirty="0" err="1">
                <a:ea typeface="+mn-lt"/>
                <a:cs typeface="+mn-lt"/>
              </a:rPr>
              <a:t>posameznih</a:t>
            </a:r>
            <a:r>
              <a:rPr lang="it-IT" sz="2200" dirty="0">
                <a:ea typeface="+mn-lt"/>
                <a:cs typeface="+mn-lt"/>
              </a:rPr>
              <a:t> </a:t>
            </a:r>
            <a:r>
              <a:rPr lang="it-IT" sz="2200" dirty="0" err="1">
                <a:ea typeface="+mn-lt"/>
                <a:cs typeface="+mn-lt"/>
              </a:rPr>
              <a:t>regij</a:t>
            </a:r>
            <a:r>
              <a:rPr lang="it-IT" sz="2200" dirty="0">
                <a:ea typeface="+mn-lt"/>
                <a:cs typeface="+mn-lt"/>
              </a:rPr>
              <a:t>. </a:t>
            </a:r>
            <a:endParaRPr lang="it-IT" sz="2200" dirty="0">
              <a:ea typeface="Calibri" panose="020F0502020204030204"/>
              <a:cs typeface="Calibri" panose="020F0502020204030204"/>
            </a:endParaRPr>
          </a:p>
          <a:p>
            <a:pPr marL="228600" indent="-228600">
              <a:lnSpc>
                <a:spcPct val="70000"/>
              </a:lnSpc>
              <a:spcBef>
                <a:spcPts val="1000"/>
              </a:spcBef>
              <a:buFontTx/>
              <a:buChar char="-"/>
            </a:pPr>
            <a:r>
              <a:rPr lang="sl-SI" sz="2200" dirty="0"/>
              <a:t>Geografsko območje: Zahodna in Vzhodna kohezijska regija</a:t>
            </a:r>
            <a:endParaRPr lang="sl-SI" sz="2200" dirty="0">
              <a:ea typeface="Calibri" panose="020F0502020204030204"/>
              <a:cs typeface="Calibri"/>
            </a:endParaRPr>
          </a:p>
          <a:p>
            <a:pPr marL="228600" indent="-228600">
              <a:lnSpc>
                <a:spcPct val="70000"/>
              </a:lnSpc>
              <a:spcBef>
                <a:spcPts val="1000"/>
              </a:spcBef>
              <a:buFontTx/>
              <a:buChar char="-"/>
            </a:pPr>
            <a:r>
              <a:rPr lang="sl-SI" sz="2200" dirty="0"/>
              <a:t>Načrtovana sredstva: do 10.000.000,00 EUR</a:t>
            </a:r>
            <a:endParaRPr lang="sl-SI" sz="2200" dirty="0">
              <a:ea typeface="Calibri" panose="020F0502020204030204"/>
              <a:cs typeface="Calibri"/>
            </a:endParaRPr>
          </a:p>
          <a:p>
            <a:pPr marL="228600" indent="-228600">
              <a:lnSpc>
                <a:spcPct val="70000"/>
              </a:lnSpc>
              <a:spcBef>
                <a:spcPts val="1000"/>
              </a:spcBef>
              <a:buFontTx/>
              <a:buChar char="-"/>
            </a:pPr>
            <a:r>
              <a:rPr lang="sl-SI" sz="2200" dirty="0"/>
              <a:t>Potencialni upravičenci: JRO</a:t>
            </a:r>
            <a:endParaRPr lang="sl-SI" sz="2200" dirty="0">
              <a:ea typeface="Calibri" panose="020F0502020204030204"/>
              <a:cs typeface="Calibri"/>
            </a:endParaRPr>
          </a:p>
          <a:p>
            <a:pPr marL="228600" indent="-228600">
              <a:lnSpc>
                <a:spcPct val="70000"/>
              </a:lnSpc>
              <a:spcBef>
                <a:spcPts val="1000"/>
              </a:spcBef>
              <a:buFontTx/>
              <a:buChar char="-"/>
            </a:pPr>
            <a:r>
              <a:rPr lang="sl-SI" sz="2200" dirty="0"/>
              <a:t>Načrtovana objava JR: februar 2024</a:t>
            </a:r>
            <a:endParaRPr lang="sl-SI" sz="2200" dirty="0">
              <a:ea typeface="Calibri" panose="020F0502020204030204"/>
              <a:cs typeface="Calibri"/>
            </a:endParaRPr>
          </a:p>
          <a:p>
            <a:pPr marL="228600" indent="-228600">
              <a:lnSpc>
                <a:spcPct val="70000"/>
              </a:lnSpc>
              <a:spcBef>
                <a:spcPts val="1000"/>
              </a:spcBef>
              <a:buFontTx/>
              <a:buChar char="-"/>
            </a:pPr>
            <a:endParaRPr lang="sl-SI" sz="2400" dirty="0"/>
          </a:p>
          <a:p>
            <a:pPr marL="228600" indent="-228600">
              <a:lnSpc>
                <a:spcPct val="70000"/>
              </a:lnSpc>
              <a:spcBef>
                <a:spcPts val="1000"/>
              </a:spcBef>
              <a:buFontTx/>
              <a:buChar char="-"/>
            </a:pPr>
            <a:endParaRPr lang="sl-SI" sz="2400" dirty="0"/>
          </a:p>
          <a:p>
            <a:pPr marL="228600" indent="-228600">
              <a:lnSpc>
                <a:spcPct val="70000"/>
              </a:lnSpc>
              <a:spcBef>
                <a:spcPts val="1000"/>
              </a:spcBef>
              <a:buFontTx/>
              <a:buChar char="-"/>
            </a:pPr>
            <a:endParaRPr lang="sl-SI" sz="2400" dirty="0"/>
          </a:p>
          <a:p>
            <a:pPr marL="228600" indent="-228600">
              <a:lnSpc>
                <a:spcPct val="70000"/>
              </a:lnSpc>
              <a:spcBef>
                <a:spcPts val="1000"/>
              </a:spcBef>
              <a:buFontTx/>
              <a:buChar char="-"/>
            </a:pPr>
            <a:endParaRPr lang="sl-SI" sz="2400" dirty="0"/>
          </a:p>
          <a:p>
            <a:pPr marL="228600" indent="-228600">
              <a:lnSpc>
                <a:spcPct val="70000"/>
              </a:lnSpc>
              <a:spcBef>
                <a:spcPts val="1000"/>
              </a:spcBef>
              <a:buFontTx/>
              <a:buChar char="-"/>
            </a:pPr>
            <a:endParaRPr lang="sl-SI" sz="2400" dirty="0"/>
          </a:p>
          <a:p>
            <a:pPr marL="228600" indent="-228600">
              <a:lnSpc>
                <a:spcPct val="70000"/>
              </a:lnSpc>
              <a:spcBef>
                <a:spcPts val="1000"/>
              </a:spcBef>
              <a:buFontTx/>
              <a:buChar char="-"/>
            </a:pPr>
            <a:endParaRPr lang="sl-SI" sz="2400" dirty="0"/>
          </a:p>
        </p:txBody>
      </p:sp>
    </p:spTree>
    <p:extLst>
      <p:ext uri="{BB962C8B-B14F-4D97-AF65-F5344CB8AC3E}">
        <p14:creationId xmlns:p14="http://schemas.microsoft.com/office/powerpoint/2010/main" val="32945832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7216" y="6033143"/>
            <a:ext cx="2689861" cy="564319"/>
          </a:xfrm>
          <a:prstGeom prst="rect">
            <a:avLst/>
          </a:prstGeom>
        </p:spPr>
      </p:pic>
      <p:pic>
        <p:nvPicPr>
          <p:cNvPr id="5" name="Picture 4" descr="Logo image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529" y="6081245"/>
            <a:ext cx="1050232" cy="51621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Kolenski povezovalnik 6"/>
          <p:cNvCxnSpPr/>
          <p:nvPr/>
        </p:nvCxnSpPr>
        <p:spPr>
          <a:xfrm flipV="1">
            <a:off x="245807" y="304566"/>
            <a:ext cx="3736258" cy="2637408"/>
          </a:xfrm>
          <a:prstGeom prst="bentConnector3">
            <a:avLst>
              <a:gd name="adj1" fmla="val 0"/>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 name="Kolenski povezovalnik 7"/>
          <p:cNvCxnSpPr/>
          <p:nvPr/>
        </p:nvCxnSpPr>
        <p:spPr>
          <a:xfrm flipV="1">
            <a:off x="8514735" y="4197949"/>
            <a:ext cx="3342968" cy="2408904"/>
          </a:xfrm>
          <a:prstGeom prst="bentConnector3">
            <a:avLst>
              <a:gd name="adj1" fmla="val 100294"/>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Pravokotnik 5"/>
          <p:cNvSpPr/>
          <p:nvPr/>
        </p:nvSpPr>
        <p:spPr>
          <a:xfrm>
            <a:off x="508529" y="304566"/>
            <a:ext cx="10975017" cy="7981865"/>
          </a:xfrm>
          <a:prstGeom prst="rect">
            <a:avLst/>
          </a:prstGeom>
        </p:spPr>
        <p:txBody>
          <a:bodyPr wrap="square" lIns="91440" tIns="45720" rIns="91440" bIns="45720" anchor="t">
            <a:spAutoFit/>
          </a:bodyPr>
          <a:lstStyle/>
          <a:p>
            <a:r>
              <a:rPr lang="sl-SI" sz="2400" b="1" u="sng" dirty="0">
                <a:latin typeface="Republika"/>
              </a:rPr>
              <a:t>Ministrstvo za </a:t>
            </a:r>
            <a:r>
              <a:rPr lang="nl-NL" sz="2400" b="1" u="sng" dirty="0" err="1">
                <a:latin typeface="Republika"/>
              </a:rPr>
              <a:t>visoko</a:t>
            </a:r>
            <a:r>
              <a:rPr lang="sl-SI" sz="2400" b="1" u="sng" dirty="0">
                <a:latin typeface="Republika"/>
              </a:rPr>
              <a:t> </a:t>
            </a:r>
            <a:r>
              <a:rPr lang="nl-NL" sz="2400" b="1" u="sng" dirty="0" err="1">
                <a:latin typeface="Republika"/>
              </a:rPr>
              <a:t>šolstvo</a:t>
            </a:r>
            <a:r>
              <a:rPr lang="nl-NL" sz="2400" b="1" u="sng" dirty="0">
                <a:latin typeface="Republika"/>
              </a:rPr>
              <a:t>, </a:t>
            </a:r>
            <a:r>
              <a:rPr lang="nl-NL" sz="2400" b="1" u="sng" dirty="0" err="1">
                <a:latin typeface="Republika"/>
              </a:rPr>
              <a:t>znanost</a:t>
            </a:r>
            <a:r>
              <a:rPr lang="nl-NL" sz="2400" b="1" u="sng" dirty="0">
                <a:latin typeface="Republika"/>
              </a:rPr>
              <a:t> in </a:t>
            </a:r>
            <a:r>
              <a:rPr lang="nl-NL" sz="2400" b="1" u="sng" dirty="0" err="1">
                <a:latin typeface="Republika"/>
              </a:rPr>
              <a:t>inovacije</a:t>
            </a:r>
            <a:r>
              <a:rPr lang="sl-SI" sz="2400" b="1" u="sng" dirty="0">
                <a:latin typeface="Republika"/>
              </a:rPr>
              <a:t>:</a:t>
            </a:r>
          </a:p>
          <a:p>
            <a:pPr>
              <a:lnSpc>
                <a:spcPct val="70000"/>
              </a:lnSpc>
              <a:spcBef>
                <a:spcPts val="1000"/>
              </a:spcBef>
            </a:pPr>
            <a:r>
              <a:rPr lang="sl-SI" sz="2000" dirty="0"/>
              <a:t>Ukrep: </a:t>
            </a:r>
            <a:r>
              <a:rPr lang="sl-SI" sz="2000" b="1" dirty="0"/>
              <a:t>Javni poziv </a:t>
            </a:r>
            <a:r>
              <a:rPr lang="pl-PL" sz="2000" b="1" dirty="0"/>
              <a:t>"Nadgradnja aplikativnih projektov"</a:t>
            </a:r>
            <a:endParaRPr lang="pl-PL" sz="2000" b="1" dirty="0">
              <a:ea typeface="Calibri"/>
              <a:cs typeface="Calibri"/>
            </a:endParaRPr>
          </a:p>
          <a:p>
            <a:pPr marL="228600" indent="-228600">
              <a:lnSpc>
                <a:spcPct val="70000"/>
              </a:lnSpc>
              <a:spcBef>
                <a:spcPts val="1000"/>
              </a:spcBef>
              <a:buFontTx/>
              <a:buChar char="-"/>
            </a:pPr>
            <a:r>
              <a:rPr lang="sl-SI" sz="2000" dirty="0"/>
              <a:t>Specifični cilj: </a:t>
            </a:r>
            <a:r>
              <a:rPr lang="pl-PL" sz="2000" dirty="0"/>
              <a:t>1.1: Razvoj in izboljšanje raziskovalne in inovacijske zmogljivosti ter uvajanje naprednih tehnologij</a:t>
            </a:r>
            <a:endParaRPr lang="pl-PL" sz="2000" dirty="0">
              <a:ea typeface="Calibri"/>
              <a:cs typeface="Calibri"/>
            </a:endParaRPr>
          </a:p>
          <a:p>
            <a:pPr marL="342900" indent="-342900" algn="just">
              <a:lnSpc>
                <a:spcPct val="70000"/>
              </a:lnSpc>
              <a:spcBef>
                <a:spcPts val="1000"/>
              </a:spcBef>
              <a:buFont typeface="Calibri"/>
              <a:buChar char="-"/>
            </a:pPr>
            <a:r>
              <a:rPr lang="sl-SI" sz="2000" dirty="0"/>
              <a:t>Vsebina: sofinanciranje upravičenih stroškov izvedbe aplikativnih raziskav raziskovalnih organizacij, ki jih bodo izvedli v njih zaposleni raziskovalci, ki s svojim raziskovanjem predstavljajo most med JRO in gospodarstvom.  </a:t>
            </a:r>
            <a:endParaRPr lang="sl-SI" sz="2000" dirty="0">
              <a:ea typeface="Calibri" panose="020F0502020204030204"/>
              <a:cs typeface="Calibri" panose="020F0502020204030204"/>
            </a:endParaRPr>
          </a:p>
          <a:p>
            <a:pPr marL="342900" indent="-342900">
              <a:lnSpc>
                <a:spcPct val="70000"/>
              </a:lnSpc>
              <a:spcBef>
                <a:spcPts val="1000"/>
              </a:spcBef>
              <a:buFont typeface="Calibri"/>
              <a:buChar char="-"/>
            </a:pPr>
            <a:r>
              <a:rPr lang="sl-SI" sz="2000" dirty="0"/>
              <a:t>Namen in cilj: Namen javnega poziva je spodbujati pripravo in izvedbo aplikativnih projektov, ki pomenijo nadgradnjo zaključenih in uspešno izvedenih aplikativnih projektov v okviru ARIS in bodo izkazovali koncentracijo znanja in kompetenc, znanstveno odličnost, prenos znanja in njegove komercializacije.</a:t>
            </a:r>
            <a:endParaRPr lang="sl-SI" sz="2000" dirty="0">
              <a:ea typeface="Calibri" panose="020F0502020204030204"/>
              <a:cs typeface="Calibri"/>
            </a:endParaRPr>
          </a:p>
          <a:p>
            <a:pPr marL="342900" indent="-342900">
              <a:lnSpc>
                <a:spcPct val="70000"/>
              </a:lnSpc>
              <a:spcBef>
                <a:spcPts val="1000"/>
              </a:spcBef>
              <a:buFont typeface="Calibri"/>
              <a:buChar char="-"/>
            </a:pPr>
            <a:r>
              <a:rPr lang="sl-SI" sz="2000" dirty="0"/>
              <a:t>Ključna merila: Horizontalna načela, pogoji in merila </a:t>
            </a:r>
            <a:r>
              <a:rPr lang="it-IT" sz="2000" dirty="0"/>
              <a:t>SC 1.1 </a:t>
            </a:r>
            <a:r>
              <a:rPr lang="it-IT" dirty="0"/>
              <a:t>(</a:t>
            </a:r>
            <a:r>
              <a:rPr lang="it-IT" dirty="0" err="1"/>
              <a:t>utemeljitev</a:t>
            </a:r>
            <a:r>
              <a:rPr lang="it-IT" dirty="0"/>
              <a:t> </a:t>
            </a:r>
            <a:r>
              <a:rPr lang="it-IT" dirty="0" err="1"/>
              <a:t>na</a:t>
            </a:r>
            <a:r>
              <a:rPr lang="it-IT" dirty="0"/>
              <a:t> </a:t>
            </a:r>
            <a:r>
              <a:rPr lang="it-IT" dirty="0" err="1"/>
              <a:t>mednarodno</a:t>
            </a:r>
            <a:r>
              <a:rPr lang="it-IT" dirty="0"/>
              <a:t> </a:t>
            </a:r>
            <a:r>
              <a:rPr lang="it-IT" dirty="0" err="1"/>
              <a:t>primerljivem</a:t>
            </a:r>
            <a:r>
              <a:rPr lang="it-IT" dirty="0"/>
              <a:t> </a:t>
            </a:r>
            <a:r>
              <a:rPr lang="it-IT" dirty="0" err="1"/>
              <a:t>znanju</a:t>
            </a:r>
            <a:r>
              <a:rPr lang="it-IT" dirty="0"/>
              <a:t> in </a:t>
            </a:r>
            <a:r>
              <a:rPr lang="it-IT" dirty="0" err="1"/>
              <a:t>kompetencah</a:t>
            </a:r>
            <a:r>
              <a:rPr lang="it-IT" dirty="0"/>
              <a:t> v </a:t>
            </a:r>
            <a:r>
              <a:rPr lang="it-IT" dirty="0" err="1"/>
              <a:t>celotnem</a:t>
            </a:r>
            <a:r>
              <a:rPr lang="it-IT" dirty="0"/>
              <a:t> </a:t>
            </a:r>
            <a:r>
              <a:rPr lang="it-IT" dirty="0" err="1"/>
              <a:t>procesu</a:t>
            </a:r>
            <a:r>
              <a:rPr lang="it-IT" dirty="0"/>
              <a:t> </a:t>
            </a:r>
            <a:r>
              <a:rPr lang="it-IT" dirty="0" err="1"/>
              <a:t>razvoja</a:t>
            </a:r>
            <a:r>
              <a:rPr lang="it-IT" dirty="0"/>
              <a:t> </a:t>
            </a:r>
            <a:r>
              <a:rPr lang="it-IT" dirty="0" err="1"/>
              <a:t>znanja</a:t>
            </a:r>
            <a:r>
              <a:rPr lang="it-IT" dirty="0"/>
              <a:t>, </a:t>
            </a:r>
            <a:r>
              <a:rPr lang="it-IT" dirty="0" err="1"/>
              <a:t>kakovost</a:t>
            </a:r>
            <a:r>
              <a:rPr lang="it-IT" dirty="0"/>
              <a:t> </a:t>
            </a:r>
            <a:r>
              <a:rPr lang="it-IT" dirty="0" err="1"/>
              <a:t>predloga</a:t>
            </a:r>
            <a:r>
              <a:rPr lang="it-IT" dirty="0"/>
              <a:t>, </a:t>
            </a:r>
            <a:r>
              <a:rPr lang="it-IT" dirty="0" err="1"/>
              <a:t>ki</a:t>
            </a:r>
            <a:r>
              <a:rPr lang="it-IT" dirty="0"/>
              <a:t> </a:t>
            </a:r>
            <a:r>
              <a:rPr lang="it-IT" dirty="0" err="1"/>
              <a:t>zagotavlja</a:t>
            </a:r>
            <a:r>
              <a:rPr lang="it-IT" dirty="0"/>
              <a:t> </a:t>
            </a:r>
            <a:r>
              <a:rPr lang="it-IT" dirty="0" err="1"/>
              <a:t>stroškovno</a:t>
            </a:r>
            <a:r>
              <a:rPr lang="it-IT" dirty="0"/>
              <a:t>/</a:t>
            </a:r>
            <a:r>
              <a:rPr lang="it-IT" dirty="0" err="1"/>
              <a:t>ekonomsko</a:t>
            </a:r>
            <a:r>
              <a:rPr lang="it-IT" dirty="0"/>
              <a:t> </a:t>
            </a:r>
            <a:r>
              <a:rPr lang="it-IT" dirty="0" err="1"/>
              <a:t>učinkovitost</a:t>
            </a:r>
            <a:r>
              <a:rPr lang="it-IT" dirty="0"/>
              <a:t> in </a:t>
            </a:r>
            <a:r>
              <a:rPr lang="it-IT" dirty="0" err="1"/>
              <a:t>racionalnost</a:t>
            </a:r>
            <a:r>
              <a:rPr lang="it-IT" dirty="0"/>
              <a:t>; </a:t>
            </a:r>
            <a:r>
              <a:rPr lang="it-IT" dirty="0" err="1"/>
              <a:t>neposreden</a:t>
            </a:r>
            <a:r>
              <a:rPr lang="it-IT" dirty="0"/>
              <a:t> </a:t>
            </a:r>
            <a:r>
              <a:rPr lang="it-IT" dirty="0" err="1"/>
              <a:t>prispevek</a:t>
            </a:r>
            <a:r>
              <a:rPr lang="it-IT" dirty="0"/>
              <a:t> k </a:t>
            </a:r>
            <a:r>
              <a:rPr lang="it-IT" dirty="0" err="1"/>
              <a:t>raziskovalnemu</a:t>
            </a:r>
            <a:r>
              <a:rPr lang="it-IT" dirty="0"/>
              <a:t>, </a:t>
            </a:r>
            <a:r>
              <a:rPr lang="it-IT" dirty="0" err="1"/>
              <a:t>inovacijskemu</a:t>
            </a:r>
            <a:r>
              <a:rPr lang="it-IT" dirty="0"/>
              <a:t> </a:t>
            </a:r>
            <a:r>
              <a:rPr lang="it-IT" dirty="0" err="1"/>
              <a:t>potencialu</a:t>
            </a:r>
            <a:r>
              <a:rPr lang="it-IT" dirty="0"/>
              <a:t> </a:t>
            </a:r>
            <a:r>
              <a:rPr lang="it-IT" dirty="0" err="1"/>
              <a:t>posameznih</a:t>
            </a:r>
            <a:r>
              <a:rPr lang="it-IT" dirty="0"/>
              <a:t> </a:t>
            </a:r>
            <a:r>
              <a:rPr lang="it-IT" dirty="0" err="1"/>
              <a:t>regij</a:t>
            </a:r>
            <a:r>
              <a:rPr lang="it-IT" dirty="0"/>
              <a:t>.)</a:t>
            </a:r>
            <a:endParaRPr lang="it-IT" dirty="0">
              <a:ea typeface="Calibri" panose="020F0502020204030204"/>
              <a:cs typeface="Calibri" panose="020F0502020204030204"/>
            </a:endParaRPr>
          </a:p>
          <a:p>
            <a:pPr marL="228600" indent="-228600">
              <a:lnSpc>
                <a:spcPct val="70000"/>
              </a:lnSpc>
              <a:spcBef>
                <a:spcPts val="1000"/>
              </a:spcBef>
              <a:buFontTx/>
              <a:buChar char="-"/>
            </a:pPr>
            <a:r>
              <a:rPr lang="sl-SI" sz="2000" dirty="0"/>
              <a:t>Geografsko območje: Zahodna in Vzhodna kohezijska regija</a:t>
            </a:r>
            <a:endParaRPr lang="sl-SI" sz="2000" dirty="0">
              <a:ea typeface="Calibri"/>
              <a:cs typeface="Calibri"/>
            </a:endParaRPr>
          </a:p>
          <a:p>
            <a:pPr marL="342900" indent="-342900">
              <a:lnSpc>
                <a:spcPct val="70000"/>
              </a:lnSpc>
              <a:spcBef>
                <a:spcPts val="1000"/>
              </a:spcBef>
              <a:buFont typeface="Calibri"/>
              <a:buChar char="-"/>
            </a:pPr>
            <a:r>
              <a:rPr lang="sl-SI" sz="2000" dirty="0"/>
              <a:t>Načrtovana sredstva: do 2.803.676,47 EUR</a:t>
            </a:r>
            <a:endParaRPr lang="sl-SI" sz="2000" dirty="0">
              <a:ea typeface="Calibri" panose="020F0502020204030204"/>
              <a:cs typeface="Calibri"/>
            </a:endParaRPr>
          </a:p>
          <a:p>
            <a:pPr marL="342900" indent="-342900">
              <a:lnSpc>
                <a:spcPct val="70000"/>
              </a:lnSpc>
              <a:spcBef>
                <a:spcPts val="1000"/>
              </a:spcBef>
              <a:buFont typeface="Calibri"/>
              <a:buChar char="-"/>
            </a:pPr>
            <a:r>
              <a:rPr lang="sl-SI" sz="2000" dirty="0"/>
              <a:t>Potencialni upravičenci: raziskovalne organizacije (javne in zasebne), univerze in samostojni visokošolski zavodi in podjetja,  ki izvajajo raziskovalno razvojno dejavnost </a:t>
            </a:r>
            <a:endParaRPr lang="sl-SI" sz="2000" dirty="0">
              <a:ea typeface="Calibri" panose="020F0502020204030204"/>
              <a:cs typeface="Calibri"/>
            </a:endParaRPr>
          </a:p>
          <a:p>
            <a:pPr marL="228600" indent="-228600">
              <a:lnSpc>
                <a:spcPct val="70000"/>
              </a:lnSpc>
              <a:spcBef>
                <a:spcPts val="1000"/>
              </a:spcBef>
              <a:buFontTx/>
              <a:buChar char="-"/>
            </a:pPr>
            <a:r>
              <a:rPr lang="sl-SI" sz="2000" dirty="0"/>
              <a:t>Načrtovana objava JR: januar 2024</a:t>
            </a:r>
            <a:endParaRPr lang="sl-SI" sz="2000" dirty="0">
              <a:ea typeface="Calibri"/>
              <a:cs typeface="Calibri"/>
            </a:endParaRPr>
          </a:p>
          <a:p>
            <a:pPr marL="228600" indent="-228600">
              <a:lnSpc>
                <a:spcPct val="70000"/>
              </a:lnSpc>
              <a:spcBef>
                <a:spcPts val="1000"/>
              </a:spcBef>
              <a:buFontTx/>
              <a:buChar char="-"/>
            </a:pPr>
            <a:endParaRPr lang="sl-SI" sz="2400" dirty="0"/>
          </a:p>
          <a:p>
            <a:pPr marL="228600" indent="-228600">
              <a:lnSpc>
                <a:spcPct val="70000"/>
              </a:lnSpc>
              <a:spcBef>
                <a:spcPts val="1000"/>
              </a:spcBef>
              <a:buFontTx/>
              <a:buChar char="-"/>
            </a:pPr>
            <a:endParaRPr lang="sl-SI" sz="2400" dirty="0"/>
          </a:p>
          <a:p>
            <a:pPr marL="228600" indent="-228600">
              <a:lnSpc>
                <a:spcPct val="70000"/>
              </a:lnSpc>
              <a:spcBef>
                <a:spcPts val="1000"/>
              </a:spcBef>
              <a:buFontTx/>
              <a:buChar char="-"/>
            </a:pPr>
            <a:endParaRPr lang="sl-SI" sz="2400" dirty="0"/>
          </a:p>
          <a:p>
            <a:pPr marL="228600" indent="-228600">
              <a:lnSpc>
                <a:spcPct val="70000"/>
              </a:lnSpc>
              <a:spcBef>
                <a:spcPts val="1000"/>
              </a:spcBef>
              <a:buFontTx/>
              <a:buChar char="-"/>
            </a:pPr>
            <a:endParaRPr lang="sl-SI" sz="2400" dirty="0"/>
          </a:p>
          <a:p>
            <a:pPr marL="228600" indent="-228600">
              <a:lnSpc>
                <a:spcPct val="70000"/>
              </a:lnSpc>
              <a:spcBef>
                <a:spcPts val="1000"/>
              </a:spcBef>
              <a:buFontTx/>
              <a:buChar char="-"/>
            </a:pPr>
            <a:endParaRPr lang="sl-SI" sz="2400" dirty="0"/>
          </a:p>
          <a:p>
            <a:pPr marL="228600" indent="-228600">
              <a:lnSpc>
                <a:spcPct val="70000"/>
              </a:lnSpc>
              <a:spcBef>
                <a:spcPts val="1000"/>
              </a:spcBef>
              <a:buFontTx/>
              <a:buChar char="-"/>
            </a:pPr>
            <a:endParaRPr lang="sl-SI" sz="2400" dirty="0"/>
          </a:p>
        </p:txBody>
      </p:sp>
    </p:spTree>
    <p:extLst>
      <p:ext uri="{BB962C8B-B14F-4D97-AF65-F5344CB8AC3E}">
        <p14:creationId xmlns:p14="http://schemas.microsoft.com/office/powerpoint/2010/main" val="20136661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7216" y="6033143"/>
            <a:ext cx="2689861" cy="564319"/>
          </a:xfrm>
          <a:prstGeom prst="rect">
            <a:avLst/>
          </a:prstGeom>
        </p:spPr>
      </p:pic>
      <p:pic>
        <p:nvPicPr>
          <p:cNvPr id="5" name="Picture 4" descr="Logo image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529" y="6081245"/>
            <a:ext cx="1050232" cy="51621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Kolenski povezovalnik 6"/>
          <p:cNvCxnSpPr/>
          <p:nvPr/>
        </p:nvCxnSpPr>
        <p:spPr>
          <a:xfrm flipV="1">
            <a:off x="245807" y="304566"/>
            <a:ext cx="3736258" cy="2637408"/>
          </a:xfrm>
          <a:prstGeom prst="bentConnector3">
            <a:avLst>
              <a:gd name="adj1" fmla="val 0"/>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 name="Kolenski povezovalnik 7"/>
          <p:cNvCxnSpPr/>
          <p:nvPr/>
        </p:nvCxnSpPr>
        <p:spPr>
          <a:xfrm flipV="1">
            <a:off x="8514735" y="4197949"/>
            <a:ext cx="3342968" cy="2408904"/>
          </a:xfrm>
          <a:prstGeom prst="bentConnector3">
            <a:avLst>
              <a:gd name="adj1" fmla="val 100294"/>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Pravokotnik 5"/>
          <p:cNvSpPr/>
          <p:nvPr/>
        </p:nvSpPr>
        <p:spPr>
          <a:xfrm>
            <a:off x="508529" y="428367"/>
            <a:ext cx="11349174" cy="8433271"/>
          </a:xfrm>
          <a:prstGeom prst="rect">
            <a:avLst/>
          </a:prstGeom>
        </p:spPr>
        <p:txBody>
          <a:bodyPr wrap="square" lIns="91440" tIns="45720" rIns="91440" bIns="45720" anchor="t">
            <a:spAutoFit/>
          </a:bodyPr>
          <a:lstStyle/>
          <a:p>
            <a:r>
              <a:rPr lang="sl-SI" sz="2400" b="1" u="sng" dirty="0">
                <a:latin typeface="Republika"/>
              </a:rPr>
              <a:t>Ministrstvo za </a:t>
            </a:r>
            <a:r>
              <a:rPr lang="nl-NL" sz="2400" b="1" u="sng" dirty="0" err="1">
                <a:latin typeface="Republika"/>
              </a:rPr>
              <a:t>visoko</a:t>
            </a:r>
            <a:r>
              <a:rPr lang="sl-SI" sz="2400" b="1" u="sng" dirty="0">
                <a:latin typeface="Republika"/>
              </a:rPr>
              <a:t> </a:t>
            </a:r>
            <a:r>
              <a:rPr lang="nl-NL" sz="2400" b="1" u="sng" dirty="0" err="1">
                <a:latin typeface="Republika"/>
              </a:rPr>
              <a:t>šolstvo</a:t>
            </a:r>
            <a:r>
              <a:rPr lang="nl-NL" sz="2400" b="1" u="sng" dirty="0">
                <a:latin typeface="Republika"/>
              </a:rPr>
              <a:t>, </a:t>
            </a:r>
            <a:r>
              <a:rPr lang="nl-NL" sz="2400" b="1" u="sng" dirty="0" err="1">
                <a:latin typeface="Republika"/>
              </a:rPr>
              <a:t>znanost</a:t>
            </a:r>
            <a:r>
              <a:rPr lang="nl-NL" sz="2400" b="1" u="sng" dirty="0">
                <a:latin typeface="Republika"/>
              </a:rPr>
              <a:t> in </a:t>
            </a:r>
            <a:r>
              <a:rPr lang="nl-NL" sz="2400" b="1" u="sng" dirty="0" err="1">
                <a:latin typeface="Republika"/>
              </a:rPr>
              <a:t>inovacije</a:t>
            </a:r>
            <a:r>
              <a:rPr lang="sl-SI" sz="2400" b="1" u="sng" dirty="0">
                <a:latin typeface="Republika"/>
              </a:rPr>
              <a:t>:</a:t>
            </a:r>
          </a:p>
          <a:p>
            <a:pPr algn="just">
              <a:lnSpc>
                <a:spcPct val="70000"/>
              </a:lnSpc>
              <a:spcBef>
                <a:spcPts val="1000"/>
              </a:spcBef>
            </a:pPr>
            <a:r>
              <a:rPr lang="sl-SI" sz="2000" dirty="0"/>
              <a:t>Ukrep: </a:t>
            </a:r>
            <a:r>
              <a:rPr lang="en-US" sz="2000" b="1" dirty="0"/>
              <a:t>MSCA COFUND – SMASH - </a:t>
            </a:r>
            <a:r>
              <a:rPr lang="en-US" sz="2000" b="1" dirty="0" err="1"/>
              <a:t>MAchine</a:t>
            </a:r>
            <a:r>
              <a:rPr lang="en-US" sz="2000" b="1" dirty="0"/>
              <a:t> learning for Sciences and Humanities</a:t>
            </a:r>
            <a:endParaRPr lang="sl-SI" sz="2000" b="1" dirty="0">
              <a:ea typeface="Calibri" panose="020F0502020204030204"/>
              <a:cs typeface="Calibri" panose="020F0502020204030204"/>
            </a:endParaRPr>
          </a:p>
          <a:p>
            <a:pPr marL="228600" indent="-228600" algn="just">
              <a:lnSpc>
                <a:spcPct val="70000"/>
              </a:lnSpc>
              <a:spcBef>
                <a:spcPts val="1000"/>
              </a:spcBef>
              <a:buFontTx/>
              <a:buChar char="-"/>
            </a:pPr>
            <a:r>
              <a:rPr lang="sl-SI" sz="2000" dirty="0"/>
              <a:t>Specifični cilj: </a:t>
            </a:r>
            <a:r>
              <a:rPr lang="pl-PL" sz="2000" dirty="0"/>
              <a:t>1.1</a:t>
            </a:r>
            <a:endParaRPr lang="pl-PL" sz="2000" dirty="0">
              <a:ea typeface="Calibri" panose="020F0502020204030204"/>
              <a:cs typeface="Calibri" panose="020F0502020204030204"/>
            </a:endParaRPr>
          </a:p>
          <a:p>
            <a:pPr marL="228600" indent="-228600" algn="just">
              <a:lnSpc>
                <a:spcPct val="70000"/>
              </a:lnSpc>
              <a:spcBef>
                <a:spcPts val="1000"/>
              </a:spcBef>
              <a:buFontTx/>
              <a:buChar char="-"/>
            </a:pPr>
            <a:r>
              <a:rPr lang="sl-SI" sz="2000" dirty="0"/>
              <a:t>Vsebina: Vzpostavitev mreže podoktorskih znanstvenikov ter njihovih mentorjev, ki se osredotočajo na uporabo najsodobnejše podatkovne znanosti za raziskovalno delo. V okviru projekta so predvidene aktivnosti s pomočjo slovenskega superračunalnika Vega ter raziskovanje na izjemno raznolikih področjih, ki pa jim je skupna uporaba strojnega učenja, podnebne spremembe, </a:t>
            </a:r>
            <a:r>
              <a:rPr lang="sl-SI" sz="2000" dirty="0" err="1"/>
              <a:t>personalizirana</a:t>
            </a:r>
            <a:r>
              <a:rPr lang="sl-SI" sz="2000" dirty="0"/>
              <a:t> medicina, astrofizika ter jezik in komunikacija. Predvideno je sofinanciranje 50 mednarodnih raziskovalcev.</a:t>
            </a:r>
            <a:endParaRPr lang="sl-SI" sz="2000" dirty="0">
              <a:ea typeface="Calibri" panose="020F0502020204030204"/>
              <a:cs typeface="Calibri" panose="020F0502020204030204"/>
            </a:endParaRPr>
          </a:p>
          <a:p>
            <a:pPr marL="228600" indent="-228600" algn="just">
              <a:lnSpc>
                <a:spcPct val="70000"/>
              </a:lnSpc>
              <a:spcBef>
                <a:spcPts val="1000"/>
              </a:spcBef>
              <a:buFontTx/>
              <a:buChar char="-"/>
            </a:pPr>
            <a:r>
              <a:rPr lang="sl-SI" sz="2000" dirty="0"/>
              <a:t>Namen in cilj: Krepitev dobre prakse na področju razvoja človeških virov na institucionalnem, regionalnem, nacionalnem in mednarodnem nivoju s poudarkom na usklajevanju praks sodelujočih institucij znotraj EU. </a:t>
            </a:r>
            <a:endParaRPr lang="sl-SI" sz="2000" dirty="0">
              <a:cs typeface="Calibri" panose="020F0502020204030204"/>
            </a:endParaRPr>
          </a:p>
          <a:p>
            <a:pPr marL="228600" indent="-228600" algn="just">
              <a:lnSpc>
                <a:spcPct val="70000"/>
              </a:lnSpc>
              <a:spcBef>
                <a:spcPts val="1000"/>
              </a:spcBef>
              <a:buFontTx/>
              <a:buChar char="-"/>
            </a:pPr>
            <a:r>
              <a:rPr lang="sl-SI" sz="2000" dirty="0"/>
              <a:t>Ključna merila: </a:t>
            </a:r>
            <a:r>
              <a:rPr lang="it-IT" sz="2000" dirty="0" err="1"/>
              <a:t>Evalvacija</a:t>
            </a:r>
            <a:r>
              <a:rPr lang="it-IT" sz="2000" dirty="0"/>
              <a:t> </a:t>
            </a:r>
            <a:r>
              <a:rPr lang="it-IT" sz="2000" dirty="0" err="1"/>
              <a:t>Obzorje</a:t>
            </a:r>
            <a:r>
              <a:rPr lang="it-IT" sz="2000" dirty="0"/>
              <a:t> </a:t>
            </a:r>
            <a:r>
              <a:rPr lang="it-IT" sz="2000" dirty="0" err="1"/>
              <a:t>Evropa</a:t>
            </a:r>
            <a:r>
              <a:rPr lang="it-IT" sz="2000" dirty="0"/>
              <a:t> + </a:t>
            </a:r>
            <a:r>
              <a:rPr lang="it-IT" sz="2000" dirty="0" err="1"/>
              <a:t>horizontalna</a:t>
            </a:r>
            <a:r>
              <a:rPr lang="it-IT" sz="2000" dirty="0"/>
              <a:t> </a:t>
            </a:r>
            <a:r>
              <a:rPr lang="it-IT" sz="2000" dirty="0" err="1"/>
              <a:t>načela</a:t>
            </a:r>
            <a:r>
              <a:rPr lang="it-IT" sz="2000" dirty="0"/>
              <a:t>, </a:t>
            </a:r>
            <a:r>
              <a:rPr lang="it-IT" sz="2000" dirty="0" err="1"/>
              <a:t>pogoji</a:t>
            </a:r>
            <a:r>
              <a:rPr lang="it-IT" sz="2000" dirty="0"/>
              <a:t> in </a:t>
            </a:r>
            <a:r>
              <a:rPr lang="it-IT" sz="2000" dirty="0" err="1"/>
              <a:t>merila</a:t>
            </a:r>
            <a:r>
              <a:rPr lang="it-IT" sz="2000" dirty="0"/>
              <a:t> SC 1.1 (</a:t>
            </a:r>
            <a:r>
              <a:rPr lang="it-IT" sz="2000" dirty="0" err="1"/>
              <a:t>interdisciplinarnost</a:t>
            </a:r>
            <a:r>
              <a:rPr lang="it-IT" sz="2000" dirty="0"/>
              <a:t> </a:t>
            </a:r>
            <a:r>
              <a:rPr lang="it-IT" sz="2000" dirty="0" err="1"/>
              <a:t>konzorcijskih</a:t>
            </a:r>
            <a:r>
              <a:rPr lang="it-IT" sz="2000" dirty="0"/>
              <a:t> </a:t>
            </a:r>
            <a:r>
              <a:rPr lang="it-IT" sz="2000" dirty="0" err="1"/>
              <a:t>partnerjev</a:t>
            </a:r>
            <a:r>
              <a:rPr lang="it-IT" sz="2000" dirty="0"/>
              <a:t> in </a:t>
            </a:r>
            <a:r>
              <a:rPr lang="it-IT" sz="2000" dirty="0" err="1"/>
              <a:t>izkazovanje</a:t>
            </a:r>
            <a:r>
              <a:rPr lang="it-IT" sz="2000" dirty="0"/>
              <a:t> </a:t>
            </a:r>
            <a:r>
              <a:rPr lang="it-IT" sz="2000" dirty="0" err="1"/>
              <a:t>širšega</a:t>
            </a:r>
            <a:r>
              <a:rPr lang="it-IT" sz="2000" dirty="0"/>
              <a:t> </a:t>
            </a:r>
            <a:r>
              <a:rPr lang="it-IT" sz="2000" dirty="0" err="1"/>
              <a:t>družbenega</a:t>
            </a:r>
            <a:r>
              <a:rPr lang="it-IT" sz="2000" dirty="0"/>
              <a:t> </a:t>
            </a:r>
            <a:r>
              <a:rPr lang="it-IT" sz="2000" dirty="0" err="1"/>
              <a:t>vpliva</a:t>
            </a:r>
            <a:r>
              <a:rPr lang="it-IT" sz="2000" dirty="0"/>
              <a:t> </a:t>
            </a:r>
            <a:r>
              <a:rPr lang="it-IT" sz="2000" dirty="0" err="1"/>
              <a:t>oziroma</a:t>
            </a:r>
            <a:r>
              <a:rPr lang="it-IT" sz="2000" dirty="0"/>
              <a:t> </a:t>
            </a:r>
            <a:r>
              <a:rPr lang="it-IT" sz="2000" dirty="0" err="1"/>
              <a:t>odgovarjanje</a:t>
            </a:r>
            <a:r>
              <a:rPr lang="it-IT" sz="2000" dirty="0"/>
              <a:t> </a:t>
            </a:r>
            <a:r>
              <a:rPr lang="it-IT" sz="2000" dirty="0" err="1"/>
              <a:t>na</a:t>
            </a:r>
            <a:r>
              <a:rPr lang="it-IT" sz="2000" dirty="0"/>
              <a:t> </a:t>
            </a:r>
            <a:r>
              <a:rPr lang="it-IT" sz="2000" dirty="0" err="1"/>
              <a:t>družbene</a:t>
            </a:r>
            <a:r>
              <a:rPr lang="it-IT" sz="2000" dirty="0"/>
              <a:t> </a:t>
            </a:r>
            <a:r>
              <a:rPr lang="it-IT" sz="2000" dirty="0" err="1"/>
              <a:t>izzive</a:t>
            </a:r>
            <a:r>
              <a:rPr lang="it-IT" sz="2000" dirty="0">
                <a:latin typeface="Calibri Light"/>
                <a:ea typeface="Calibri Light"/>
                <a:cs typeface="Calibri Light"/>
              </a:rPr>
              <a:t>)</a:t>
            </a:r>
            <a:endParaRPr lang="sl-SI" sz="2000" dirty="0">
              <a:latin typeface="Calibri Light"/>
              <a:ea typeface="Calibri Light"/>
              <a:cs typeface="Calibri Light"/>
            </a:endParaRPr>
          </a:p>
          <a:p>
            <a:pPr marL="228600" indent="-228600">
              <a:lnSpc>
                <a:spcPct val="70000"/>
              </a:lnSpc>
              <a:spcBef>
                <a:spcPts val="1000"/>
              </a:spcBef>
              <a:buFontTx/>
              <a:buChar char="-"/>
            </a:pPr>
            <a:r>
              <a:rPr lang="sl-SI" sz="2000" dirty="0"/>
              <a:t>Geografsko območje: Kohezijska regija Zahodna Slovenija</a:t>
            </a:r>
            <a:endParaRPr lang="sl-SI" sz="2000" dirty="0">
              <a:cs typeface="Calibri"/>
            </a:endParaRPr>
          </a:p>
          <a:p>
            <a:pPr marL="228600" indent="-228600">
              <a:lnSpc>
                <a:spcPct val="70000"/>
              </a:lnSpc>
              <a:spcBef>
                <a:spcPts val="1000"/>
              </a:spcBef>
              <a:buFontTx/>
              <a:buChar char="-"/>
            </a:pPr>
            <a:r>
              <a:rPr lang="sl-SI" sz="2000" dirty="0"/>
              <a:t>Načrtovana sredstva: 5.172.000 EUR- nacionalno so-financiranje institucionalnega vložka za podoktorski študij</a:t>
            </a:r>
            <a:endParaRPr lang="sl-SI" sz="2000" dirty="0">
              <a:cs typeface="Calibri"/>
            </a:endParaRPr>
          </a:p>
          <a:p>
            <a:pPr marL="228600" indent="-228600">
              <a:lnSpc>
                <a:spcPct val="70000"/>
              </a:lnSpc>
              <a:spcBef>
                <a:spcPts val="1000"/>
              </a:spcBef>
              <a:buFontTx/>
              <a:buChar char="-"/>
            </a:pPr>
            <a:r>
              <a:rPr lang="sl-SI" sz="2000" dirty="0"/>
              <a:t>Potencialni upravičenci: NPO Univerza v Novi Gorici, partnerji: Univerza v Ljubljani, Institut Jožef Stefan, Agencija RS za okolje ter Institut informacijskih znanosti.</a:t>
            </a:r>
            <a:endParaRPr lang="sl-SI" sz="2000" dirty="0">
              <a:cs typeface="Calibri"/>
            </a:endParaRPr>
          </a:p>
          <a:p>
            <a:pPr marL="228600" indent="-228600">
              <a:lnSpc>
                <a:spcPct val="70000"/>
              </a:lnSpc>
              <a:spcBef>
                <a:spcPts val="1000"/>
              </a:spcBef>
              <a:buFontTx/>
              <a:buChar char="-"/>
            </a:pPr>
            <a:r>
              <a:rPr lang="sl-SI" sz="2000" dirty="0"/>
              <a:t>Načrtovano posredovanje poziva za NPO na UNG: November 2023</a:t>
            </a:r>
            <a:endParaRPr lang="it-IT" sz="2000" dirty="0">
              <a:cs typeface="Calibri" panose="020F0502020204030204"/>
            </a:endParaRPr>
          </a:p>
          <a:p>
            <a:pPr marL="228600" indent="-228600" algn="just">
              <a:lnSpc>
                <a:spcPct val="70000"/>
              </a:lnSpc>
              <a:spcBef>
                <a:spcPts val="1000"/>
              </a:spcBef>
              <a:buFontTx/>
              <a:buChar char="-"/>
            </a:pPr>
            <a:endParaRPr lang="it-IT" sz="2400" dirty="0">
              <a:ea typeface="Calibri" panose="020F0502020204030204"/>
              <a:cs typeface="Calibri" panose="020F0502020204030204"/>
            </a:endParaRPr>
          </a:p>
          <a:p>
            <a:pPr algn="r">
              <a:lnSpc>
                <a:spcPct val="70000"/>
              </a:lnSpc>
              <a:spcBef>
                <a:spcPts val="1000"/>
              </a:spcBef>
            </a:pPr>
            <a:r>
              <a:rPr lang="sl-SI" sz="2400" dirty="0"/>
              <a:t>(1)</a:t>
            </a:r>
            <a:endParaRPr lang="sl-SI" sz="2400" dirty="0">
              <a:ea typeface="Calibri"/>
              <a:cs typeface="Calibri"/>
            </a:endParaRPr>
          </a:p>
          <a:p>
            <a:pPr marL="228600" indent="-228600">
              <a:lnSpc>
                <a:spcPct val="70000"/>
              </a:lnSpc>
              <a:spcBef>
                <a:spcPts val="1000"/>
              </a:spcBef>
              <a:buFontTx/>
              <a:buChar char="-"/>
            </a:pPr>
            <a:endParaRPr lang="sl-SI" sz="2400" dirty="0"/>
          </a:p>
          <a:p>
            <a:pPr marL="228600" indent="-228600">
              <a:lnSpc>
                <a:spcPct val="70000"/>
              </a:lnSpc>
              <a:spcBef>
                <a:spcPts val="1000"/>
              </a:spcBef>
              <a:buFontTx/>
              <a:buChar char="-"/>
            </a:pPr>
            <a:endParaRPr lang="sl-SI" sz="2400" dirty="0"/>
          </a:p>
          <a:p>
            <a:pPr marL="228600" indent="-228600">
              <a:lnSpc>
                <a:spcPct val="70000"/>
              </a:lnSpc>
              <a:spcBef>
                <a:spcPts val="1000"/>
              </a:spcBef>
              <a:buFontTx/>
              <a:buChar char="-"/>
            </a:pPr>
            <a:endParaRPr lang="sl-SI" sz="2400" dirty="0"/>
          </a:p>
          <a:p>
            <a:pPr marL="228600" indent="-228600">
              <a:lnSpc>
                <a:spcPct val="70000"/>
              </a:lnSpc>
              <a:spcBef>
                <a:spcPts val="1000"/>
              </a:spcBef>
              <a:buFontTx/>
              <a:buChar char="-"/>
            </a:pPr>
            <a:endParaRPr lang="sl-SI" sz="2400" dirty="0"/>
          </a:p>
          <a:p>
            <a:pPr marL="228600" indent="-228600">
              <a:lnSpc>
                <a:spcPct val="70000"/>
              </a:lnSpc>
              <a:spcBef>
                <a:spcPts val="1000"/>
              </a:spcBef>
              <a:buFontTx/>
              <a:buChar char="-"/>
            </a:pPr>
            <a:endParaRPr lang="sl-SI" sz="2400" dirty="0"/>
          </a:p>
        </p:txBody>
      </p:sp>
    </p:spTree>
    <p:extLst>
      <p:ext uri="{BB962C8B-B14F-4D97-AF65-F5344CB8AC3E}">
        <p14:creationId xmlns:p14="http://schemas.microsoft.com/office/powerpoint/2010/main" val="3886399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7216" y="6033143"/>
            <a:ext cx="2689861" cy="564319"/>
          </a:xfrm>
          <a:prstGeom prst="rect">
            <a:avLst/>
          </a:prstGeom>
        </p:spPr>
      </p:pic>
      <p:pic>
        <p:nvPicPr>
          <p:cNvPr id="5" name="Picture 4" descr="Logo image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529" y="6081245"/>
            <a:ext cx="1050232" cy="51621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Kolenski povezovalnik 6"/>
          <p:cNvCxnSpPr/>
          <p:nvPr/>
        </p:nvCxnSpPr>
        <p:spPr>
          <a:xfrm flipV="1">
            <a:off x="508878" y="250137"/>
            <a:ext cx="3736258" cy="2637408"/>
          </a:xfrm>
          <a:prstGeom prst="bentConnector3">
            <a:avLst>
              <a:gd name="adj1" fmla="val 0"/>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 name="Kolenski povezovalnik 7"/>
          <p:cNvCxnSpPr/>
          <p:nvPr/>
        </p:nvCxnSpPr>
        <p:spPr>
          <a:xfrm flipV="1">
            <a:off x="8514735" y="4197949"/>
            <a:ext cx="3342968" cy="2408904"/>
          </a:xfrm>
          <a:prstGeom prst="bentConnector3">
            <a:avLst>
              <a:gd name="adj1" fmla="val 100294"/>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Pravokotnik 5"/>
          <p:cNvSpPr/>
          <p:nvPr/>
        </p:nvSpPr>
        <p:spPr>
          <a:xfrm>
            <a:off x="508529" y="304566"/>
            <a:ext cx="11133767" cy="5483039"/>
          </a:xfrm>
          <a:prstGeom prst="rect">
            <a:avLst/>
          </a:prstGeom>
        </p:spPr>
        <p:txBody>
          <a:bodyPr wrap="square" lIns="91440" tIns="45720" rIns="91440" bIns="45720" anchor="t">
            <a:spAutoFit/>
          </a:bodyPr>
          <a:lstStyle/>
          <a:p>
            <a:pPr>
              <a:lnSpc>
                <a:spcPct val="70000"/>
              </a:lnSpc>
              <a:spcBef>
                <a:spcPts val="1000"/>
              </a:spcBef>
            </a:pPr>
            <a:r>
              <a:rPr lang="sl-SI" sz="2400" b="1" u="sng" dirty="0">
                <a:latin typeface="Republika"/>
                <a:ea typeface="Calibri"/>
                <a:cs typeface="Calibri"/>
              </a:rPr>
              <a:t>Ministrstvo za </a:t>
            </a:r>
            <a:r>
              <a:rPr lang="nl-NL" sz="2400" b="1" u="sng" dirty="0">
                <a:latin typeface="Republika"/>
                <a:ea typeface="Calibri"/>
                <a:cs typeface="Calibri"/>
              </a:rPr>
              <a:t>visoko</a:t>
            </a:r>
            <a:r>
              <a:rPr lang="sl-SI" sz="2400" b="1" u="sng" dirty="0">
                <a:latin typeface="Republika"/>
                <a:ea typeface="Calibri"/>
                <a:cs typeface="Calibri"/>
              </a:rPr>
              <a:t> </a:t>
            </a:r>
            <a:r>
              <a:rPr lang="nl-NL" sz="2400" b="1" u="sng" dirty="0">
                <a:latin typeface="Republika"/>
                <a:ea typeface="Calibri"/>
                <a:cs typeface="Calibri"/>
              </a:rPr>
              <a:t>šolstvo, znanost in inovacije</a:t>
            </a:r>
            <a:r>
              <a:rPr lang="sl-SI" sz="2400" b="1" u="sng" dirty="0">
                <a:latin typeface="Republika"/>
                <a:ea typeface="Calibri"/>
                <a:cs typeface="Calibri"/>
              </a:rPr>
              <a:t>:</a:t>
            </a:r>
            <a:endParaRPr lang="sl-SI" dirty="0"/>
          </a:p>
          <a:p>
            <a:pPr>
              <a:lnSpc>
                <a:spcPct val="70000"/>
              </a:lnSpc>
              <a:spcBef>
                <a:spcPts val="1000"/>
              </a:spcBef>
            </a:pPr>
            <a:r>
              <a:rPr lang="sl-SI" sz="2400" dirty="0">
                <a:ea typeface="Calibri"/>
                <a:cs typeface="Calibri"/>
              </a:rPr>
              <a:t>Ukrep</a:t>
            </a:r>
            <a:r>
              <a:rPr lang="sl-SI" sz="2400" dirty="0"/>
              <a:t>: </a:t>
            </a:r>
            <a:r>
              <a:rPr lang="sl-SI" sz="2400" b="1" dirty="0">
                <a:ea typeface="Calibri"/>
                <a:cs typeface="Calibri"/>
              </a:rPr>
              <a:t>Usposabljanje visokošolskih učiteljev in strokovnih sodelavcev za razvoj inovativnih učnih okolij</a:t>
            </a:r>
            <a:endParaRPr lang="pl-PL" sz="2400" b="1" dirty="0">
              <a:ea typeface="Calibri"/>
              <a:cs typeface="Calibri"/>
            </a:endParaRPr>
          </a:p>
          <a:p>
            <a:pPr marL="342900" indent="-342900">
              <a:lnSpc>
                <a:spcPct val="70000"/>
              </a:lnSpc>
              <a:spcBef>
                <a:spcPts val="1000"/>
              </a:spcBef>
              <a:buFont typeface="Calibri"/>
              <a:buChar char="-"/>
            </a:pPr>
            <a:r>
              <a:rPr lang="sl-SI" sz="2000" dirty="0"/>
              <a:t>Specifični cilj: ESO4.5. Izboljšanje kakovosti, vključenosti, učinkovitosti in ustreznosti sistemov izobraževanja in usposabljanja za potrebe trga dela, vključno z vrednotenjem neformalnega in priložnostnega učenja, da bi podprli pridobivanje ključnih kompetenc, tudi podjetniških in digitalnih veščin, ter s spodbujanjem uvedbe dualnih sistemov usposabljanja in vajeništev</a:t>
            </a:r>
            <a:endParaRPr lang="en-US" sz="2000" dirty="0"/>
          </a:p>
          <a:p>
            <a:pPr marL="342900" indent="-342900">
              <a:lnSpc>
                <a:spcPct val="70000"/>
              </a:lnSpc>
              <a:spcBef>
                <a:spcPts val="1000"/>
              </a:spcBef>
              <a:buFont typeface="Calibri"/>
              <a:buChar char="-"/>
            </a:pPr>
            <a:r>
              <a:rPr lang="sl-SI" sz="2000" dirty="0"/>
              <a:t>Vsebina: </a:t>
            </a:r>
            <a:r>
              <a:rPr lang="sl" sz="2000" dirty="0"/>
              <a:t>usposabljanje visokošolskih učiteljev in strokovnih sodelavcev za razvoj inovativnih učnih okolij, temelječih na novih informacijsko-komunikacijskih tehnologijah (IKT) ter za uvajanje novih pedagoških praks v poučevanje</a:t>
            </a:r>
            <a:endParaRPr lang="sl-SI" sz="2000" dirty="0"/>
          </a:p>
          <a:p>
            <a:pPr marL="342900" indent="-342900">
              <a:lnSpc>
                <a:spcPct val="70000"/>
              </a:lnSpc>
              <a:spcBef>
                <a:spcPts val="1000"/>
              </a:spcBef>
              <a:buFont typeface="Calibri"/>
              <a:buChar char="-"/>
            </a:pPr>
            <a:r>
              <a:rPr lang="sl-SI" sz="2000" dirty="0"/>
              <a:t>Namen in cilj: u</a:t>
            </a:r>
            <a:r>
              <a:rPr lang="sl" sz="2000" dirty="0"/>
              <a:t>sposobljenost visokošolskih učiteljev in sodelavcev za kakovostno rabo IKT za poučevanje in za uvajanje novih pedagoških praks</a:t>
            </a:r>
            <a:endParaRPr lang="it-IT" sz="2000" dirty="0"/>
          </a:p>
          <a:p>
            <a:pPr marL="342900" indent="-342900">
              <a:lnSpc>
                <a:spcPct val="70000"/>
              </a:lnSpc>
              <a:spcBef>
                <a:spcPts val="1000"/>
              </a:spcBef>
              <a:buFont typeface="Calibri"/>
              <a:buChar char="-"/>
            </a:pPr>
            <a:r>
              <a:rPr lang="sl-SI" sz="2000" dirty="0"/>
              <a:t>Ključna merila: izmenjava izkušenj, rezultatov in dobrih praks; prispevanje k krepitvi digitalnih kompetenc; prispevanje k doseganju ciljev/ukrepov Resolucije o Nacionalnem programu visokega šolstva do 2030</a:t>
            </a:r>
            <a:endParaRPr lang="it-IT" sz="2000" dirty="0">
              <a:cs typeface="Calibri" panose="020F0502020204030204"/>
            </a:endParaRPr>
          </a:p>
          <a:p>
            <a:pPr marL="342900" indent="-342900">
              <a:lnSpc>
                <a:spcPct val="70000"/>
              </a:lnSpc>
              <a:spcBef>
                <a:spcPts val="1000"/>
              </a:spcBef>
              <a:buFont typeface="Calibri"/>
              <a:buChar char="-"/>
            </a:pPr>
            <a:r>
              <a:rPr lang="sl-SI" sz="2000" dirty="0"/>
              <a:t>Geografsko območje: Zahodna in Vzhodna kohezijska regija</a:t>
            </a:r>
            <a:endParaRPr lang="sl-SI" sz="2000" dirty="0">
              <a:ea typeface="Calibri" panose="020F0502020204030204"/>
              <a:cs typeface="Calibri"/>
            </a:endParaRPr>
          </a:p>
          <a:p>
            <a:pPr marL="342900" indent="-342900">
              <a:lnSpc>
                <a:spcPct val="70000"/>
              </a:lnSpc>
              <a:spcBef>
                <a:spcPts val="1000"/>
              </a:spcBef>
              <a:buFont typeface="Calibri"/>
              <a:buChar char="-"/>
            </a:pPr>
            <a:r>
              <a:rPr lang="sl-SI" sz="2000" dirty="0"/>
              <a:t>Načrtovana sredstva: do 6.998.088 EUR</a:t>
            </a:r>
            <a:endParaRPr lang="sl-SI" sz="2000" dirty="0">
              <a:cs typeface="Calibri"/>
            </a:endParaRPr>
          </a:p>
          <a:p>
            <a:pPr marL="342900" indent="-342900">
              <a:lnSpc>
                <a:spcPct val="70000"/>
              </a:lnSpc>
              <a:spcBef>
                <a:spcPts val="1000"/>
              </a:spcBef>
              <a:buFont typeface="Calibri"/>
              <a:buChar char="-"/>
            </a:pPr>
            <a:r>
              <a:rPr lang="sl-SI" sz="2000" dirty="0"/>
              <a:t>Potencialni upravičenci: </a:t>
            </a:r>
            <a:r>
              <a:rPr lang="sl" sz="2000" dirty="0"/>
              <a:t>Javni visokošolski zavodi</a:t>
            </a:r>
            <a:endParaRPr lang="sl-SI" sz="2000" dirty="0"/>
          </a:p>
          <a:p>
            <a:pPr marL="342900" indent="-342900">
              <a:lnSpc>
                <a:spcPct val="70000"/>
              </a:lnSpc>
              <a:spcBef>
                <a:spcPts val="1000"/>
              </a:spcBef>
              <a:buFont typeface="Calibri"/>
              <a:buChar char="-"/>
            </a:pPr>
            <a:r>
              <a:rPr lang="sl-SI" sz="2000" dirty="0"/>
              <a:t>Objava javnega razpisa: Q1 2024</a:t>
            </a:r>
            <a:endParaRPr lang="sl-SI" sz="2000" dirty="0">
              <a:cs typeface="Calibri"/>
            </a:endParaRPr>
          </a:p>
        </p:txBody>
      </p:sp>
    </p:spTree>
    <p:extLst>
      <p:ext uri="{BB962C8B-B14F-4D97-AF65-F5344CB8AC3E}">
        <p14:creationId xmlns:p14="http://schemas.microsoft.com/office/powerpoint/2010/main" val="33701390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7216" y="6033143"/>
            <a:ext cx="2689861" cy="564319"/>
          </a:xfrm>
          <a:prstGeom prst="rect">
            <a:avLst/>
          </a:prstGeom>
        </p:spPr>
      </p:pic>
      <p:pic>
        <p:nvPicPr>
          <p:cNvPr id="5" name="Picture 4" descr="Logo image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529" y="6081245"/>
            <a:ext cx="1050232" cy="51621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Kolenski povezovalnik 6"/>
          <p:cNvCxnSpPr/>
          <p:nvPr/>
        </p:nvCxnSpPr>
        <p:spPr>
          <a:xfrm flipV="1">
            <a:off x="245807" y="304566"/>
            <a:ext cx="3736258" cy="2637408"/>
          </a:xfrm>
          <a:prstGeom prst="bentConnector3">
            <a:avLst>
              <a:gd name="adj1" fmla="val 0"/>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 name="Kolenski povezovalnik 7"/>
          <p:cNvCxnSpPr/>
          <p:nvPr/>
        </p:nvCxnSpPr>
        <p:spPr>
          <a:xfrm flipV="1">
            <a:off x="8514735" y="4197949"/>
            <a:ext cx="3342968" cy="2408904"/>
          </a:xfrm>
          <a:prstGeom prst="bentConnector3">
            <a:avLst>
              <a:gd name="adj1" fmla="val 100294"/>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Pravokotnik 5"/>
          <p:cNvSpPr/>
          <p:nvPr/>
        </p:nvSpPr>
        <p:spPr>
          <a:xfrm>
            <a:off x="508529" y="444844"/>
            <a:ext cx="10975017" cy="5382179"/>
          </a:xfrm>
          <a:prstGeom prst="rect">
            <a:avLst/>
          </a:prstGeom>
        </p:spPr>
        <p:txBody>
          <a:bodyPr wrap="square">
            <a:spAutoFit/>
          </a:bodyPr>
          <a:lstStyle/>
          <a:p>
            <a:r>
              <a:rPr lang="sl-SI" sz="2400" b="1" u="sng" dirty="0">
                <a:latin typeface="Republika" panose="02000506040000020004" pitchFamily="2" charset="-18"/>
              </a:rPr>
              <a:t>Ministrstvo za infrastrukturo:</a:t>
            </a:r>
          </a:p>
          <a:p>
            <a:pPr>
              <a:lnSpc>
                <a:spcPct val="70000"/>
              </a:lnSpc>
              <a:spcBef>
                <a:spcPts val="1000"/>
              </a:spcBef>
            </a:pPr>
            <a:r>
              <a:rPr lang="sl-SI" sz="2400" dirty="0"/>
              <a:t>Ukrep: </a:t>
            </a:r>
            <a:r>
              <a:rPr lang="sl-SI" sz="2400" b="1" dirty="0"/>
              <a:t>Nadgradnja železniške proge </a:t>
            </a:r>
            <a:r>
              <a:rPr lang="sl-SI" sz="2400" b="1" dirty="0" err="1"/>
              <a:t>d.m</a:t>
            </a:r>
            <a:r>
              <a:rPr lang="sl-SI" sz="2400" b="1" dirty="0"/>
              <a:t>.-Dobova-Zidani Most - 1. faza: Odsek </a:t>
            </a:r>
            <a:r>
              <a:rPr lang="sl-SI" sz="2400" b="1" dirty="0" err="1"/>
              <a:t>d.m</a:t>
            </a:r>
            <a:r>
              <a:rPr lang="sl-SI" sz="2400" b="1" dirty="0"/>
              <a:t>.-Dobova-Sevnica – Etapa 1: Nadgradnja železniške postaje Krško in Etapa 2: Nadgradnja železniške postaje Sevnica</a:t>
            </a:r>
          </a:p>
          <a:p>
            <a:pPr marL="228600" indent="-228600">
              <a:lnSpc>
                <a:spcPct val="70000"/>
              </a:lnSpc>
              <a:spcBef>
                <a:spcPts val="1000"/>
              </a:spcBef>
              <a:buFontTx/>
              <a:buChar char="-"/>
            </a:pPr>
            <a:r>
              <a:rPr lang="sl-SI" sz="2400" dirty="0"/>
              <a:t>Način izbora: Neposredna potrditev operacije</a:t>
            </a:r>
          </a:p>
          <a:p>
            <a:pPr marL="228600" indent="-228600">
              <a:lnSpc>
                <a:spcPct val="70000"/>
              </a:lnSpc>
              <a:spcBef>
                <a:spcPts val="1000"/>
              </a:spcBef>
              <a:buFontTx/>
              <a:buChar char="-"/>
            </a:pPr>
            <a:r>
              <a:rPr lang="sl-SI" sz="2400" dirty="0"/>
              <a:t>Specifični cilj: RSO 3.1 Razvoj pametnega, varnega, trajnostnega in </a:t>
            </a:r>
            <a:r>
              <a:rPr lang="sl-SI" sz="2400" dirty="0" err="1"/>
              <a:t>intermodalnega</a:t>
            </a:r>
            <a:r>
              <a:rPr lang="sl-SI" sz="2400" dirty="0"/>
              <a:t> omrežja TEN-T, odpornega proti podnebnim spremembam</a:t>
            </a:r>
          </a:p>
          <a:p>
            <a:pPr marL="228600" indent="-228600">
              <a:lnSpc>
                <a:spcPct val="70000"/>
              </a:lnSpc>
              <a:spcBef>
                <a:spcPts val="1000"/>
              </a:spcBef>
              <a:buFontTx/>
              <a:buChar char="-"/>
            </a:pPr>
            <a:r>
              <a:rPr lang="sl-SI" sz="2400" dirty="0"/>
              <a:t>Vsebina: Celovit projekt zajema nadgradnjo 33,7 km železniške proge </a:t>
            </a:r>
            <a:r>
              <a:rPr lang="sl-SI" sz="2400" dirty="0" err="1"/>
              <a:t>d.m</a:t>
            </a:r>
            <a:r>
              <a:rPr lang="sl-SI" sz="2400" dirty="0"/>
              <a:t>.-Dobova-Sevnica. Zaradi različne stopnje zrelosti projekta je bil razdeljen v 3 etape: (1) nadgradnja ŽP Krško, (2) nadgradnja ŽP Sevnica, (3) nadgradnja odseka </a:t>
            </a:r>
            <a:r>
              <a:rPr lang="sl-SI" sz="2400" dirty="0" err="1"/>
              <a:t>d.m</a:t>
            </a:r>
            <a:r>
              <a:rPr lang="sl-SI" sz="2400" dirty="0"/>
              <a:t>. Dobova-Sevnica ter ostalih železniških postaj in postajališč.</a:t>
            </a:r>
          </a:p>
          <a:p>
            <a:pPr marL="228600" indent="-228600">
              <a:lnSpc>
                <a:spcPct val="70000"/>
              </a:lnSpc>
              <a:spcBef>
                <a:spcPts val="1000"/>
              </a:spcBef>
              <a:buFontTx/>
              <a:buChar char="-"/>
            </a:pPr>
            <a:r>
              <a:rPr lang="sl-SI" sz="2400" dirty="0"/>
              <a:t>Namen in cilji: odprava ozkega grla, povečanje potovalne hitrosti vlakov in zmogljivosti proge, zagotovitev </a:t>
            </a:r>
            <a:r>
              <a:rPr lang="sl-SI" sz="2400" dirty="0" err="1"/>
              <a:t>interoperabilnosti</a:t>
            </a:r>
            <a:r>
              <a:rPr lang="sl-SI" sz="2400" dirty="0"/>
              <a:t>, povečanje prometne varnosti</a:t>
            </a:r>
          </a:p>
          <a:p>
            <a:pPr marL="228600" indent="-228600">
              <a:lnSpc>
                <a:spcPct val="70000"/>
              </a:lnSpc>
              <a:spcBef>
                <a:spcPts val="1000"/>
              </a:spcBef>
              <a:buFontTx/>
              <a:buChar char="-"/>
            </a:pPr>
            <a:r>
              <a:rPr lang="sl-SI" sz="2400" dirty="0"/>
              <a:t>Načrtovana EU sredstva: </a:t>
            </a:r>
            <a:r>
              <a:rPr lang="sl-SI" sz="2400" u="sng" dirty="0"/>
              <a:t>Etapa 1</a:t>
            </a:r>
            <a:r>
              <a:rPr lang="sl-SI" sz="2400" dirty="0"/>
              <a:t>: 29,4 mio EUR in </a:t>
            </a:r>
            <a:r>
              <a:rPr lang="sl-SI" sz="2400" u="sng" dirty="0"/>
              <a:t>Etapa 2</a:t>
            </a:r>
            <a:r>
              <a:rPr lang="sl-SI" sz="2400" dirty="0"/>
              <a:t>: 38,7 mio EUR</a:t>
            </a:r>
          </a:p>
          <a:p>
            <a:pPr marL="228600" indent="-228600">
              <a:lnSpc>
                <a:spcPct val="70000"/>
              </a:lnSpc>
              <a:spcBef>
                <a:spcPts val="1000"/>
              </a:spcBef>
              <a:buFontTx/>
              <a:buChar char="-"/>
            </a:pPr>
            <a:r>
              <a:rPr lang="sl-SI" sz="2400" dirty="0"/>
              <a:t>Geografsko območje: celotna SLO</a:t>
            </a:r>
          </a:p>
          <a:p>
            <a:pPr marL="228600" indent="-228600">
              <a:lnSpc>
                <a:spcPct val="70000"/>
              </a:lnSpc>
              <a:spcBef>
                <a:spcPts val="1000"/>
              </a:spcBef>
              <a:buFontTx/>
              <a:buChar char="-"/>
            </a:pPr>
            <a:r>
              <a:rPr lang="sl-SI" sz="2400" dirty="0"/>
              <a:t>Upravičenec: Direkcija RS za infrastrukturo</a:t>
            </a:r>
          </a:p>
        </p:txBody>
      </p:sp>
    </p:spTree>
    <p:extLst>
      <p:ext uri="{BB962C8B-B14F-4D97-AF65-F5344CB8AC3E}">
        <p14:creationId xmlns:p14="http://schemas.microsoft.com/office/powerpoint/2010/main" val="27512673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7216" y="6033143"/>
            <a:ext cx="2689861" cy="564319"/>
          </a:xfrm>
          <a:prstGeom prst="rect">
            <a:avLst/>
          </a:prstGeom>
        </p:spPr>
      </p:pic>
      <p:pic>
        <p:nvPicPr>
          <p:cNvPr id="5" name="Picture 4" descr="Logo image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529" y="6081245"/>
            <a:ext cx="1050232" cy="51621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Kolenski povezovalnik 6"/>
          <p:cNvCxnSpPr/>
          <p:nvPr/>
        </p:nvCxnSpPr>
        <p:spPr>
          <a:xfrm flipV="1">
            <a:off x="508878" y="250137"/>
            <a:ext cx="3736258" cy="2637408"/>
          </a:xfrm>
          <a:prstGeom prst="bentConnector3">
            <a:avLst>
              <a:gd name="adj1" fmla="val 0"/>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 name="Kolenski povezovalnik 7"/>
          <p:cNvCxnSpPr/>
          <p:nvPr/>
        </p:nvCxnSpPr>
        <p:spPr>
          <a:xfrm flipV="1">
            <a:off x="8514735" y="4197949"/>
            <a:ext cx="3342968" cy="2408904"/>
          </a:xfrm>
          <a:prstGeom prst="bentConnector3">
            <a:avLst>
              <a:gd name="adj1" fmla="val 100294"/>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Pravokotnik 5"/>
          <p:cNvSpPr/>
          <p:nvPr/>
        </p:nvSpPr>
        <p:spPr>
          <a:xfrm>
            <a:off x="508529" y="265820"/>
            <a:ext cx="11250183" cy="5913927"/>
          </a:xfrm>
          <a:prstGeom prst="rect">
            <a:avLst/>
          </a:prstGeom>
        </p:spPr>
        <p:txBody>
          <a:bodyPr wrap="square" lIns="91440" tIns="45720" rIns="91440" bIns="45720" anchor="t">
            <a:spAutoFit/>
          </a:bodyPr>
          <a:lstStyle/>
          <a:p>
            <a:pPr>
              <a:lnSpc>
                <a:spcPct val="70000"/>
              </a:lnSpc>
              <a:spcBef>
                <a:spcPts val="1000"/>
              </a:spcBef>
            </a:pPr>
            <a:r>
              <a:rPr lang="sl-SI" sz="2400" b="1" u="sng" dirty="0">
                <a:latin typeface="Republika"/>
                <a:ea typeface="Calibri"/>
                <a:cs typeface="Calibri"/>
              </a:rPr>
              <a:t>Ministrstvo za </a:t>
            </a:r>
            <a:r>
              <a:rPr lang="nl-NL" sz="2400" b="1" u="sng" dirty="0">
                <a:latin typeface="Republika"/>
                <a:ea typeface="Calibri"/>
                <a:cs typeface="Calibri"/>
              </a:rPr>
              <a:t>visoko</a:t>
            </a:r>
            <a:r>
              <a:rPr lang="sl-SI" sz="2400" b="1" u="sng" dirty="0">
                <a:latin typeface="Republika"/>
                <a:ea typeface="Calibri"/>
                <a:cs typeface="Calibri"/>
              </a:rPr>
              <a:t> </a:t>
            </a:r>
            <a:r>
              <a:rPr lang="nl-NL" sz="2400" b="1" u="sng" dirty="0">
                <a:latin typeface="Republika"/>
                <a:ea typeface="Calibri"/>
                <a:cs typeface="Calibri"/>
              </a:rPr>
              <a:t>šolstvo, znanost in inovacije</a:t>
            </a:r>
            <a:r>
              <a:rPr lang="sl-SI" sz="2400" b="1" u="sng" dirty="0">
                <a:latin typeface="Republika"/>
                <a:ea typeface="Calibri"/>
                <a:cs typeface="Calibri"/>
              </a:rPr>
              <a:t>:</a:t>
            </a:r>
            <a:endParaRPr lang="sl-SI" dirty="0"/>
          </a:p>
          <a:p>
            <a:pPr>
              <a:lnSpc>
                <a:spcPct val="70000"/>
              </a:lnSpc>
              <a:spcBef>
                <a:spcPts val="1000"/>
              </a:spcBef>
            </a:pPr>
            <a:r>
              <a:rPr lang="sl-SI" sz="2400" dirty="0">
                <a:ea typeface="Calibri"/>
                <a:cs typeface="Calibri"/>
              </a:rPr>
              <a:t>Ukrep</a:t>
            </a:r>
            <a:r>
              <a:rPr lang="sl-SI" sz="2400" dirty="0"/>
              <a:t>: </a:t>
            </a:r>
            <a:r>
              <a:rPr lang="sl-SI" sz="2400" b="1" dirty="0">
                <a:ea typeface="+mn-lt"/>
                <a:cs typeface="+mn-lt"/>
              </a:rPr>
              <a:t>Problemsko učenje v obliki projektnega dela z gospodarstvom, negospodarstvom, neprofitnim, nevladnim sektorjem itd.</a:t>
            </a:r>
            <a:endParaRPr lang="pl-PL" sz="2400" b="1" dirty="0">
              <a:ea typeface="Calibri"/>
              <a:cs typeface="Calibri"/>
            </a:endParaRPr>
          </a:p>
          <a:p>
            <a:pPr marL="342900" indent="-342900">
              <a:lnSpc>
                <a:spcPct val="70000"/>
              </a:lnSpc>
              <a:spcBef>
                <a:spcPts val="1000"/>
              </a:spcBef>
              <a:buFont typeface="Calibri"/>
              <a:buChar char="-"/>
            </a:pPr>
            <a:r>
              <a:rPr lang="sl-SI" sz="2000" dirty="0"/>
              <a:t>Specifični cilj: ESO4.5. Izboljšanje kakovosti, vključenosti, učinkovitosti in ustreznosti sistemov izobraževanja in usposabljanja za potrebe trga dela, vključno z vrednotenjem neformalnega in priložnostnega učenja, da bi podprli pridobivanje ključnih kompetenc, tudi podjetniških in digitalnih veščin, ter s spodbujanjem uvedbe dualnih sistemov usposabljanja in vajeništev</a:t>
            </a:r>
            <a:endParaRPr lang="en-US" sz="2000" dirty="0">
              <a:ea typeface="Calibri"/>
              <a:cs typeface="Calibri"/>
            </a:endParaRPr>
          </a:p>
          <a:p>
            <a:pPr marL="342900" indent="-342900">
              <a:lnSpc>
                <a:spcPct val="70000"/>
              </a:lnSpc>
              <a:spcBef>
                <a:spcPts val="1000"/>
              </a:spcBef>
              <a:buFont typeface="Calibri"/>
              <a:buChar char="-"/>
            </a:pPr>
            <a:r>
              <a:rPr lang="sl-SI" sz="2000" dirty="0"/>
              <a:t>Vsebina: v</a:t>
            </a:r>
            <a:r>
              <a:rPr lang="sl" sz="2000" dirty="0"/>
              <a:t>ključevanje delodajalcev in socialnih partnerjev v problemsko učenje v obliki projektnega dela, v katerega so vključeni visokošolski zavodi z vključenimi študenti, za izboljšanje povezanosti sistema izobraževanja s potrebami trga dela </a:t>
            </a:r>
            <a:endParaRPr lang="sl-SI" sz="2000" dirty="0"/>
          </a:p>
          <a:p>
            <a:pPr marL="342900" indent="-342900">
              <a:lnSpc>
                <a:spcPct val="70000"/>
              </a:lnSpc>
              <a:spcBef>
                <a:spcPts val="1000"/>
              </a:spcBef>
              <a:buFont typeface="Calibri"/>
              <a:buChar char="-"/>
            </a:pPr>
            <a:r>
              <a:rPr lang="sl-SI" sz="2000" dirty="0"/>
              <a:t>Namen in cilj: p</a:t>
            </a:r>
            <a:r>
              <a:rPr lang="sl" sz="2000" dirty="0"/>
              <a:t>ridobitev ustreznih znanj in kompetence študentov za potrebe trga dela ter p</a:t>
            </a:r>
            <a:r>
              <a:rPr lang="sl-SI" sz="2000" dirty="0" err="1"/>
              <a:t>ridobitev</a:t>
            </a:r>
            <a:r>
              <a:rPr lang="sl-SI" sz="2000" dirty="0"/>
              <a:t> podatkov glede relevantnosti in ustreznosti praktičnih znanj in kompetenc študentov pridobljenih s študijskimi programi in zagotavljanje skladnosti le-teh s potrebami trga dela</a:t>
            </a:r>
            <a:endParaRPr lang="sl-SI" sz="2000" dirty="0">
              <a:cs typeface="Calibri"/>
            </a:endParaRPr>
          </a:p>
          <a:p>
            <a:pPr marL="342900" indent="-342900">
              <a:lnSpc>
                <a:spcPct val="70000"/>
              </a:lnSpc>
              <a:spcBef>
                <a:spcPts val="1000"/>
              </a:spcBef>
              <a:buFont typeface="Calibri"/>
              <a:buChar char="-"/>
            </a:pPr>
            <a:r>
              <a:rPr lang="sl-SI" sz="2000" dirty="0"/>
              <a:t>Ključna merila: izmenjava izkušenj, rezultatov in dobrih praks; prednostno obravnavanje področij relevantnih za zeleno gospodarstvo in vključevanje širših ciljev trajnostnega razvoja in pametne specializacije; prispevanje k doseganju ciljev/ukrepov Resolucije o Nacionalnem programu visokega šolstva do 2030</a:t>
            </a:r>
            <a:endParaRPr lang="en-US" sz="2000" dirty="0">
              <a:ea typeface="Calibri" panose="020F0502020204030204"/>
              <a:cs typeface="Calibri" panose="020F0502020204030204"/>
            </a:endParaRPr>
          </a:p>
          <a:p>
            <a:pPr marL="342900" indent="-342900">
              <a:lnSpc>
                <a:spcPct val="70000"/>
              </a:lnSpc>
              <a:spcBef>
                <a:spcPts val="1000"/>
              </a:spcBef>
              <a:buFont typeface="Calibri"/>
              <a:buChar char="-"/>
            </a:pPr>
            <a:r>
              <a:rPr lang="sl-SI" sz="2000" dirty="0"/>
              <a:t>Geografsko območje: Zahodna in Vzhodna kohezijska regija</a:t>
            </a:r>
            <a:endParaRPr lang="sl-SI" sz="2000" dirty="0">
              <a:ea typeface="Calibri" panose="020F0502020204030204"/>
              <a:cs typeface="Calibri"/>
            </a:endParaRPr>
          </a:p>
          <a:p>
            <a:pPr marL="342900" indent="-342900">
              <a:lnSpc>
                <a:spcPct val="70000"/>
              </a:lnSpc>
              <a:spcBef>
                <a:spcPts val="1000"/>
              </a:spcBef>
              <a:buFont typeface="Calibri"/>
              <a:buChar char="-"/>
            </a:pPr>
            <a:r>
              <a:rPr lang="sl-SI" sz="2000" dirty="0"/>
              <a:t>Načrtovana sredstva: do 24.000.000 EUR</a:t>
            </a:r>
            <a:endParaRPr lang="sl-SI" sz="2000" dirty="0">
              <a:cs typeface="Calibri"/>
            </a:endParaRPr>
          </a:p>
          <a:p>
            <a:pPr marL="342900" indent="-342900">
              <a:lnSpc>
                <a:spcPct val="70000"/>
              </a:lnSpc>
              <a:spcBef>
                <a:spcPts val="1000"/>
              </a:spcBef>
              <a:buFont typeface="Calibri,Sans-Serif"/>
              <a:buChar char="-"/>
            </a:pPr>
            <a:r>
              <a:rPr lang="sl-SI" sz="2000" dirty="0">
                <a:cs typeface="Calibri"/>
              </a:rPr>
              <a:t>Potencialni upravičenci: </a:t>
            </a:r>
            <a:r>
              <a:rPr lang="sl" sz="2000" dirty="0">
                <a:cs typeface="Calibri"/>
              </a:rPr>
              <a:t>Visokošolski zavodi (javni in zasebni) </a:t>
            </a:r>
            <a:endParaRPr lang="sl-SI" sz="2000" dirty="0">
              <a:cs typeface="Calibri"/>
            </a:endParaRPr>
          </a:p>
          <a:p>
            <a:pPr marL="342900" indent="-342900">
              <a:lnSpc>
                <a:spcPct val="70000"/>
              </a:lnSpc>
              <a:spcBef>
                <a:spcPts val="1000"/>
              </a:spcBef>
              <a:buFont typeface="Calibri,Sans-Serif"/>
              <a:buChar char="-"/>
            </a:pPr>
            <a:r>
              <a:rPr lang="sl-SI" sz="2000" dirty="0">
                <a:cs typeface="Calibri"/>
              </a:rPr>
              <a:t>Objava javnega razpisa: Q2 2024</a:t>
            </a:r>
            <a:endParaRPr lang="sl-SI" sz="2000" dirty="0"/>
          </a:p>
        </p:txBody>
      </p:sp>
    </p:spTree>
    <p:extLst>
      <p:ext uri="{BB962C8B-B14F-4D97-AF65-F5344CB8AC3E}">
        <p14:creationId xmlns:p14="http://schemas.microsoft.com/office/powerpoint/2010/main" val="17756235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7216" y="6033143"/>
            <a:ext cx="2689861" cy="564319"/>
          </a:xfrm>
          <a:prstGeom prst="rect">
            <a:avLst/>
          </a:prstGeom>
        </p:spPr>
      </p:pic>
      <p:pic>
        <p:nvPicPr>
          <p:cNvPr id="5" name="Picture 4" descr="Logo image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529" y="6081245"/>
            <a:ext cx="1050232" cy="51621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Kolenski povezovalnik 6"/>
          <p:cNvCxnSpPr/>
          <p:nvPr/>
        </p:nvCxnSpPr>
        <p:spPr>
          <a:xfrm flipV="1">
            <a:off x="245807" y="304566"/>
            <a:ext cx="3736258" cy="2637408"/>
          </a:xfrm>
          <a:prstGeom prst="bentConnector3">
            <a:avLst>
              <a:gd name="adj1" fmla="val 0"/>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 name="Kolenski povezovalnik 7"/>
          <p:cNvCxnSpPr/>
          <p:nvPr/>
        </p:nvCxnSpPr>
        <p:spPr>
          <a:xfrm flipV="1">
            <a:off x="8514735" y="4197949"/>
            <a:ext cx="3342968" cy="2408904"/>
          </a:xfrm>
          <a:prstGeom prst="bentConnector3">
            <a:avLst>
              <a:gd name="adj1" fmla="val 100294"/>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Pravokotnik 5"/>
          <p:cNvSpPr/>
          <p:nvPr/>
        </p:nvSpPr>
        <p:spPr>
          <a:xfrm>
            <a:off x="508529" y="304566"/>
            <a:ext cx="10975017" cy="6394764"/>
          </a:xfrm>
          <a:prstGeom prst="rect">
            <a:avLst/>
          </a:prstGeom>
        </p:spPr>
        <p:txBody>
          <a:bodyPr wrap="square">
            <a:spAutoFit/>
          </a:bodyPr>
          <a:lstStyle/>
          <a:p>
            <a:r>
              <a:rPr lang="sl-SI" sz="2400" b="1" u="sng" dirty="0">
                <a:latin typeface="Republika" panose="02000506040000020004" pitchFamily="2" charset="-18"/>
              </a:rPr>
              <a:t>Ministrstvo za vzgojo in izobraževanje:</a:t>
            </a:r>
          </a:p>
          <a:p>
            <a:endParaRPr lang="sl-SI" sz="2400" b="1" u="sng" dirty="0">
              <a:latin typeface="Republika" panose="02000506040000020004" pitchFamily="2" charset="-18"/>
            </a:endParaRPr>
          </a:p>
          <a:p>
            <a:pPr marL="228600" indent="-228600">
              <a:lnSpc>
                <a:spcPct val="70000"/>
              </a:lnSpc>
              <a:spcBef>
                <a:spcPts val="1000"/>
              </a:spcBef>
              <a:buFontTx/>
              <a:buChar char="-"/>
            </a:pPr>
            <a:r>
              <a:rPr lang="sl-SI" sz="2400" dirty="0"/>
              <a:t>Ukrep: JAVNI RAZPIS </a:t>
            </a:r>
            <a:r>
              <a:rPr lang="pl-PL" sz="2400" b="1" dirty="0"/>
              <a:t>TEMELJNE KOMPETENCE (TPK 2023-2029)</a:t>
            </a:r>
            <a:r>
              <a:rPr lang="pl-PL" sz="2400" dirty="0"/>
              <a:t> </a:t>
            </a:r>
          </a:p>
          <a:p>
            <a:pPr marL="228600" indent="-228600">
              <a:lnSpc>
                <a:spcPct val="70000"/>
              </a:lnSpc>
              <a:spcBef>
                <a:spcPts val="1000"/>
              </a:spcBef>
              <a:buFontTx/>
              <a:buChar char="-"/>
            </a:pPr>
            <a:r>
              <a:rPr lang="sl-SI" sz="2400" dirty="0"/>
              <a:t>Specifični cilj: </a:t>
            </a:r>
            <a:r>
              <a:rPr lang="pl-PL" sz="2400" dirty="0"/>
              <a:t>ESO4.7: Spodbujanje vseživljenjskega učenja ...</a:t>
            </a:r>
          </a:p>
          <a:p>
            <a:pPr marL="228600" indent="-228600">
              <a:lnSpc>
                <a:spcPct val="70000"/>
              </a:lnSpc>
              <a:spcBef>
                <a:spcPts val="1000"/>
              </a:spcBef>
              <a:buFontTx/>
              <a:buChar char="-"/>
            </a:pPr>
            <a:r>
              <a:rPr lang="sl-SI" sz="2400" dirty="0"/>
              <a:t>Vsebina: </a:t>
            </a:r>
            <a:r>
              <a:rPr lang="sl-SI" sz="2400" dirty="0">
                <a:latin typeface="Repubilca"/>
              </a:rPr>
              <a:t>sofinanciranje izvajanja izobraževalnih programov za odrasle za pridobitev temeljnih kompetenc; v programe se udeleženci vključujejo na podlagi njihovih potreb in njihove trenutne življenjske situacije. </a:t>
            </a:r>
          </a:p>
          <a:p>
            <a:pPr marL="228600" indent="-228600">
              <a:lnSpc>
                <a:spcPct val="70000"/>
              </a:lnSpc>
              <a:spcBef>
                <a:spcPts val="1000"/>
              </a:spcBef>
              <a:buFontTx/>
              <a:buChar char="-"/>
            </a:pPr>
            <a:r>
              <a:rPr lang="sl-SI" sz="2400" dirty="0"/>
              <a:t>Namen: povečati vključenost odraslih v vseživljenjsko učenje ter izboljšati kompetence, ki jih odrasli potrebujejo zaradi potreb na trgu dela, večje zaposljivosti in mobilnosti ter osebnega razvoja za delovanje in odzivanje na tehnološke, demografske in podnebne spremembe v sodobni družbi.</a:t>
            </a:r>
          </a:p>
          <a:p>
            <a:pPr marL="228600" indent="-228600">
              <a:lnSpc>
                <a:spcPct val="70000"/>
              </a:lnSpc>
              <a:spcBef>
                <a:spcPts val="1000"/>
              </a:spcBef>
              <a:buFontTx/>
              <a:buChar char="-"/>
            </a:pPr>
            <a:r>
              <a:rPr lang="sl-SI" sz="2400" dirty="0"/>
              <a:t>Cilj: pridobitev in izboljšanje temeljnih kompetenc ter splošne izobraženosti odraslih.</a:t>
            </a:r>
          </a:p>
          <a:p>
            <a:pPr algn="r">
              <a:lnSpc>
                <a:spcPct val="70000"/>
              </a:lnSpc>
              <a:spcBef>
                <a:spcPts val="1000"/>
              </a:spcBef>
            </a:pPr>
            <a:r>
              <a:rPr lang="sl-SI" sz="2400" dirty="0"/>
              <a:t>(1)</a:t>
            </a:r>
          </a:p>
          <a:p>
            <a:pPr marL="228600" indent="-228600">
              <a:lnSpc>
                <a:spcPct val="70000"/>
              </a:lnSpc>
              <a:spcBef>
                <a:spcPts val="1000"/>
              </a:spcBef>
              <a:buFontTx/>
              <a:buChar char="-"/>
            </a:pPr>
            <a:endParaRPr lang="sl-SI" sz="2400" dirty="0"/>
          </a:p>
          <a:p>
            <a:pPr marL="228600" indent="-228600">
              <a:lnSpc>
                <a:spcPct val="70000"/>
              </a:lnSpc>
              <a:spcBef>
                <a:spcPts val="1000"/>
              </a:spcBef>
              <a:buFontTx/>
              <a:buChar char="-"/>
            </a:pPr>
            <a:endParaRPr lang="sl-SI" sz="2400" dirty="0"/>
          </a:p>
          <a:p>
            <a:pPr marL="228600" indent="-228600">
              <a:lnSpc>
                <a:spcPct val="70000"/>
              </a:lnSpc>
              <a:spcBef>
                <a:spcPts val="1000"/>
              </a:spcBef>
              <a:buFontTx/>
              <a:buChar char="-"/>
            </a:pPr>
            <a:endParaRPr lang="sl-SI" sz="2400" dirty="0"/>
          </a:p>
          <a:p>
            <a:pPr marL="228600" indent="-228600">
              <a:lnSpc>
                <a:spcPct val="70000"/>
              </a:lnSpc>
              <a:spcBef>
                <a:spcPts val="1000"/>
              </a:spcBef>
              <a:buFontTx/>
              <a:buChar char="-"/>
            </a:pPr>
            <a:endParaRPr lang="sl-SI" sz="2400" dirty="0"/>
          </a:p>
          <a:p>
            <a:pPr marL="228600" indent="-228600">
              <a:lnSpc>
                <a:spcPct val="70000"/>
              </a:lnSpc>
              <a:spcBef>
                <a:spcPts val="1000"/>
              </a:spcBef>
              <a:buFontTx/>
              <a:buChar char="-"/>
            </a:pPr>
            <a:endParaRPr lang="sl-SI" sz="2400" dirty="0"/>
          </a:p>
        </p:txBody>
      </p:sp>
      <p:pic>
        <p:nvPicPr>
          <p:cNvPr id="2" name="Slika 1">
            <a:extLst>
              <a:ext uri="{FF2B5EF4-FFF2-40B4-BE49-F238E27FC236}">
                <a16:creationId xmlns:a16="http://schemas.microsoft.com/office/drawing/2014/main" id="{838EACF4-3098-5A20-9DD7-3A5D9F0222BA}"/>
              </a:ext>
            </a:extLst>
          </p:cNvPr>
          <p:cNvPicPr>
            <a:picLocks noChangeAspect="1"/>
          </p:cNvPicPr>
          <p:nvPr/>
        </p:nvPicPr>
        <p:blipFill>
          <a:blip r:embed="rId4"/>
          <a:stretch>
            <a:fillRect/>
          </a:stretch>
        </p:blipFill>
        <p:spPr>
          <a:xfrm>
            <a:off x="8854954" y="581489"/>
            <a:ext cx="837554" cy="873105"/>
          </a:xfrm>
          <a:prstGeom prst="rect">
            <a:avLst/>
          </a:prstGeom>
        </p:spPr>
      </p:pic>
    </p:spTree>
    <p:extLst>
      <p:ext uri="{BB962C8B-B14F-4D97-AF65-F5344CB8AC3E}">
        <p14:creationId xmlns:p14="http://schemas.microsoft.com/office/powerpoint/2010/main" val="40171910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7216" y="6033143"/>
            <a:ext cx="2689861" cy="564319"/>
          </a:xfrm>
          <a:prstGeom prst="rect">
            <a:avLst/>
          </a:prstGeom>
        </p:spPr>
      </p:pic>
      <p:pic>
        <p:nvPicPr>
          <p:cNvPr id="5" name="Picture 4" descr="Logo image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529" y="6081245"/>
            <a:ext cx="1050232" cy="51621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Kolenski povezovalnik 6"/>
          <p:cNvCxnSpPr/>
          <p:nvPr/>
        </p:nvCxnSpPr>
        <p:spPr>
          <a:xfrm flipV="1">
            <a:off x="245807" y="304566"/>
            <a:ext cx="3736258" cy="2637408"/>
          </a:xfrm>
          <a:prstGeom prst="bentConnector3">
            <a:avLst>
              <a:gd name="adj1" fmla="val 0"/>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 name="Kolenski povezovalnik 7"/>
          <p:cNvCxnSpPr/>
          <p:nvPr/>
        </p:nvCxnSpPr>
        <p:spPr>
          <a:xfrm flipV="1">
            <a:off x="8514735" y="4197949"/>
            <a:ext cx="3342968" cy="2408904"/>
          </a:xfrm>
          <a:prstGeom prst="bentConnector3">
            <a:avLst>
              <a:gd name="adj1" fmla="val 100294"/>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Pravokotnik 5"/>
          <p:cNvSpPr/>
          <p:nvPr/>
        </p:nvSpPr>
        <p:spPr>
          <a:xfrm>
            <a:off x="508529" y="658793"/>
            <a:ext cx="10975017" cy="7632026"/>
          </a:xfrm>
          <a:prstGeom prst="rect">
            <a:avLst/>
          </a:prstGeom>
        </p:spPr>
        <p:txBody>
          <a:bodyPr wrap="square">
            <a:spAutoFit/>
          </a:bodyPr>
          <a:lstStyle/>
          <a:p>
            <a:pPr marL="228600" indent="-228600">
              <a:lnSpc>
                <a:spcPct val="70000"/>
              </a:lnSpc>
              <a:spcBef>
                <a:spcPts val="1000"/>
              </a:spcBef>
              <a:buFontTx/>
              <a:buChar char="-"/>
            </a:pPr>
            <a:r>
              <a:rPr lang="sl-SI" sz="2400" dirty="0"/>
              <a:t>Ključna merila: </a:t>
            </a:r>
          </a:p>
          <a:p>
            <a:pPr marL="685800" lvl="1" indent="-228600">
              <a:lnSpc>
                <a:spcPct val="70000"/>
              </a:lnSpc>
              <a:spcBef>
                <a:spcPts val="1000"/>
              </a:spcBef>
              <a:buFontTx/>
              <a:buChar char="-"/>
            </a:pPr>
            <a:r>
              <a:rPr lang="sl-SI" sz="2400" dirty="0"/>
              <a:t>kakovost operacije (</a:t>
            </a:r>
            <a:r>
              <a:rPr lang="sl-SI" sz="1600" dirty="0"/>
              <a:t>npr. ustreznost aktivnosti; opis dejanskega stanja in širših dejavnikov, relevantnih za posamezno regijo, opis izobrazbene, starostne in zaposlitvene strukture ciljne skupine v regiji, opis razvojnih usmeritev in posebnosti regije, opis vrzeli, ki izkazuje potrebo za potrebo projekta</a:t>
            </a:r>
            <a:r>
              <a:rPr lang="sl-SI" sz="2400" dirty="0"/>
              <a:t>),</a:t>
            </a:r>
          </a:p>
          <a:p>
            <a:pPr marL="685800" lvl="1" indent="-228600">
              <a:lnSpc>
                <a:spcPct val="70000"/>
              </a:lnSpc>
              <a:spcBef>
                <a:spcPts val="1000"/>
              </a:spcBef>
              <a:buFontTx/>
              <a:buChar char="-"/>
            </a:pPr>
            <a:r>
              <a:rPr lang="sl-SI" sz="2400" dirty="0">
                <a:solidFill>
                  <a:srgbClr val="00000A"/>
                </a:solidFill>
                <a:ea typeface="Times New Roman" panose="02020603050405020304" pitchFamily="18" charset="0"/>
              </a:rPr>
              <a:t>v</a:t>
            </a:r>
            <a:r>
              <a:rPr lang="sl-SI" sz="2400" dirty="0">
                <a:solidFill>
                  <a:srgbClr val="00000A"/>
                </a:solidFill>
                <a:effectLst/>
                <a:ea typeface="Times New Roman" panose="02020603050405020304" pitchFamily="18" charset="0"/>
              </a:rPr>
              <a:t>ključevanje ključnih deležnikov</a:t>
            </a:r>
            <a:r>
              <a:rPr lang="sl-SI" sz="2400" dirty="0"/>
              <a:t>,</a:t>
            </a:r>
          </a:p>
          <a:p>
            <a:pPr marL="685800" lvl="1" indent="-228600">
              <a:lnSpc>
                <a:spcPct val="70000"/>
              </a:lnSpc>
              <a:spcBef>
                <a:spcPts val="1000"/>
              </a:spcBef>
              <a:buFontTx/>
              <a:buChar char="-"/>
            </a:pPr>
            <a:r>
              <a:rPr lang="sl-SI" sz="2400" dirty="0"/>
              <a:t>prispevanje k doseganju ciljev področnih strategij, resolucij, nacionalnih programov ipd.,</a:t>
            </a:r>
          </a:p>
          <a:p>
            <a:pPr marL="685800" lvl="1" indent="-228600">
              <a:lnSpc>
                <a:spcPct val="70000"/>
              </a:lnSpc>
              <a:spcBef>
                <a:spcPts val="1000"/>
              </a:spcBef>
              <a:buFontTx/>
              <a:buChar char="-"/>
            </a:pPr>
            <a:r>
              <a:rPr lang="sl-SI" sz="2400" dirty="0">
                <a:solidFill>
                  <a:srgbClr val="00000A"/>
                </a:solidFill>
                <a:ea typeface="Times New Roman" panose="02020603050405020304" pitchFamily="18" charset="0"/>
              </a:rPr>
              <a:t>i</a:t>
            </a:r>
            <a:r>
              <a:rPr lang="sl-SI" sz="2400" dirty="0">
                <a:solidFill>
                  <a:srgbClr val="00000A"/>
                </a:solidFill>
                <a:effectLst/>
                <a:ea typeface="Times New Roman" panose="02020603050405020304" pitchFamily="18" charset="0"/>
              </a:rPr>
              <a:t>zmenjava izkušenj, rezultatov in dobrih praks. </a:t>
            </a:r>
          </a:p>
          <a:p>
            <a:pPr lvl="1">
              <a:lnSpc>
                <a:spcPct val="70000"/>
              </a:lnSpc>
              <a:spcBef>
                <a:spcPts val="1000"/>
              </a:spcBef>
            </a:pPr>
            <a:endParaRPr lang="sl-SI" sz="2400" dirty="0">
              <a:solidFill>
                <a:srgbClr val="00000A"/>
              </a:solidFill>
              <a:effectLst/>
              <a:ea typeface="Times New Roman" panose="02020603050405020304" pitchFamily="18" charset="0"/>
            </a:endParaRPr>
          </a:p>
          <a:p>
            <a:pPr marL="228600" indent="-228600">
              <a:lnSpc>
                <a:spcPct val="70000"/>
              </a:lnSpc>
              <a:spcBef>
                <a:spcPts val="1000"/>
              </a:spcBef>
              <a:buFontTx/>
              <a:buChar char="-"/>
            </a:pPr>
            <a:r>
              <a:rPr lang="sl-SI" sz="2400" dirty="0"/>
              <a:t>Geografsko območje: Zahodna in Vzhodna kohezijska regija</a:t>
            </a:r>
          </a:p>
          <a:p>
            <a:pPr marL="228600" indent="-228600">
              <a:lnSpc>
                <a:spcPct val="70000"/>
              </a:lnSpc>
              <a:spcBef>
                <a:spcPts val="1000"/>
              </a:spcBef>
              <a:buFontTx/>
              <a:buChar char="-"/>
            </a:pPr>
            <a:r>
              <a:rPr lang="sl-SI" sz="2400" dirty="0"/>
              <a:t>Načrtovana sredstva: 37.000.000,00 EUR (EU+SI)</a:t>
            </a:r>
          </a:p>
          <a:p>
            <a:pPr marL="228600" indent="-228600">
              <a:lnSpc>
                <a:spcPct val="70000"/>
              </a:lnSpc>
              <a:spcBef>
                <a:spcPts val="1000"/>
              </a:spcBef>
              <a:buFontTx/>
              <a:buChar char="-"/>
            </a:pPr>
            <a:r>
              <a:rPr lang="sl-SI" sz="2400" dirty="0"/>
              <a:t>Potencialni upravičenci: </a:t>
            </a:r>
            <a:r>
              <a:rPr lang="pl-PL" sz="2400" dirty="0"/>
              <a:t>Javne organizacije za izobraževanje odraslih</a:t>
            </a:r>
          </a:p>
          <a:p>
            <a:pPr marL="228600" indent="-228600">
              <a:lnSpc>
                <a:spcPct val="70000"/>
              </a:lnSpc>
              <a:spcBef>
                <a:spcPts val="1000"/>
              </a:spcBef>
              <a:buFontTx/>
              <a:buChar char="-"/>
            </a:pPr>
            <a:r>
              <a:rPr lang="sl-SI" sz="2400" dirty="0"/>
              <a:t>Javni razpis objavljen: </a:t>
            </a:r>
            <a:r>
              <a:rPr lang="pl-PL" sz="2400" dirty="0"/>
              <a:t>13. 10. 2023, rok za prijavo: 3. 11. 2023</a:t>
            </a:r>
          </a:p>
          <a:p>
            <a:pPr marL="228600" indent="-228600">
              <a:lnSpc>
                <a:spcPct val="70000"/>
              </a:lnSpc>
              <a:spcBef>
                <a:spcPts val="1000"/>
              </a:spcBef>
              <a:buFontTx/>
              <a:buChar char="-"/>
            </a:pPr>
            <a:r>
              <a:rPr lang="pl-PL" sz="2400" dirty="0"/>
              <a:t>Informativni dan za potencialne prijavitelje: 17. 10. 2023</a:t>
            </a:r>
          </a:p>
          <a:p>
            <a:pPr algn="r">
              <a:lnSpc>
                <a:spcPct val="70000"/>
              </a:lnSpc>
              <a:spcBef>
                <a:spcPts val="1000"/>
              </a:spcBef>
            </a:pPr>
            <a:r>
              <a:rPr lang="pl-PL" sz="2400" dirty="0"/>
              <a:t>(2)</a:t>
            </a:r>
            <a:endParaRPr lang="sl-SI" sz="2400" dirty="0"/>
          </a:p>
          <a:p>
            <a:pPr>
              <a:lnSpc>
                <a:spcPct val="70000"/>
              </a:lnSpc>
              <a:spcBef>
                <a:spcPts val="1000"/>
              </a:spcBef>
            </a:pPr>
            <a:endParaRPr lang="sl-SI" sz="2400" dirty="0"/>
          </a:p>
          <a:p>
            <a:pPr marL="228600" indent="-228600">
              <a:lnSpc>
                <a:spcPct val="70000"/>
              </a:lnSpc>
              <a:spcBef>
                <a:spcPts val="1000"/>
              </a:spcBef>
              <a:buFontTx/>
              <a:buChar char="-"/>
            </a:pPr>
            <a:endParaRPr lang="sl-SI" sz="2400" dirty="0"/>
          </a:p>
          <a:p>
            <a:pPr marL="228600" indent="-228600">
              <a:lnSpc>
                <a:spcPct val="70000"/>
              </a:lnSpc>
              <a:spcBef>
                <a:spcPts val="1000"/>
              </a:spcBef>
              <a:buFontTx/>
              <a:buChar char="-"/>
            </a:pPr>
            <a:endParaRPr lang="sl-SI" sz="2400" dirty="0"/>
          </a:p>
          <a:p>
            <a:pPr marL="228600" indent="-228600">
              <a:lnSpc>
                <a:spcPct val="70000"/>
              </a:lnSpc>
              <a:spcBef>
                <a:spcPts val="1000"/>
              </a:spcBef>
              <a:buFontTx/>
              <a:buChar char="-"/>
            </a:pPr>
            <a:endParaRPr lang="sl-SI" sz="2400" dirty="0"/>
          </a:p>
          <a:p>
            <a:pPr marL="228600" indent="-228600">
              <a:lnSpc>
                <a:spcPct val="70000"/>
              </a:lnSpc>
              <a:spcBef>
                <a:spcPts val="1000"/>
              </a:spcBef>
              <a:buFontTx/>
              <a:buChar char="-"/>
            </a:pPr>
            <a:endParaRPr lang="sl-SI" sz="2400" dirty="0"/>
          </a:p>
          <a:p>
            <a:pPr marL="228600" indent="-228600">
              <a:lnSpc>
                <a:spcPct val="70000"/>
              </a:lnSpc>
              <a:spcBef>
                <a:spcPts val="1000"/>
              </a:spcBef>
              <a:buFontTx/>
              <a:buChar char="-"/>
            </a:pPr>
            <a:endParaRPr lang="sl-SI" sz="2400" dirty="0"/>
          </a:p>
        </p:txBody>
      </p:sp>
    </p:spTree>
    <p:extLst>
      <p:ext uri="{BB962C8B-B14F-4D97-AF65-F5344CB8AC3E}">
        <p14:creationId xmlns:p14="http://schemas.microsoft.com/office/powerpoint/2010/main" val="13467580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7216" y="6033143"/>
            <a:ext cx="2689861" cy="564319"/>
          </a:xfrm>
          <a:prstGeom prst="rect">
            <a:avLst/>
          </a:prstGeom>
        </p:spPr>
      </p:pic>
      <p:pic>
        <p:nvPicPr>
          <p:cNvPr id="5" name="Picture 4" descr="Logo image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529" y="6081245"/>
            <a:ext cx="1050232" cy="51621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Kolenski povezovalnik 6"/>
          <p:cNvCxnSpPr/>
          <p:nvPr/>
        </p:nvCxnSpPr>
        <p:spPr>
          <a:xfrm flipV="1">
            <a:off x="245807" y="304566"/>
            <a:ext cx="3736258" cy="2637408"/>
          </a:xfrm>
          <a:prstGeom prst="bentConnector3">
            <a:avLst>
              <a:gd name="adj1" fmla="val 0"/>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 name="Kolenski povezovalnik 7"/>
          <p:cNvCxnSpPr/>
          <p:nvPr/>
        </p:nvCxnSpPr>
        <p:spPr>
          <a:xfrm flipV="1">
            <a:off x="8514735" y="4197949"/>
            <a:ext cx="3342968" cy="2408904"/>
          </a:xfrm>
          <a:prstGeom prst="bentConnector3">
            <a:avLst>
              <a:gd name="adj1" fmla="val 100294"/>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Pravokotnik 5"/>
          <p:cNvSpPr/>
          <p:nvPr/>
        </p:nvSpPr>
        <p:spPr>
          <a:xfrm>
            <a:off x="508529" y="304566"/>
            <a:ext cx="10975017" cy="7298601"/>
          </a:xfrm>
          <a:prstGeom prst="rect">
            <a:avLst/>
          </a:prstGeom>
        </p:spPr>
        <p:txBody>
          <a:bodyPr wrap="square">
            <a:spAutoFit/>
          </a:bodyPr>
          <a:lstStyle/>
          <a:p>
            <a:r>
              <a:rPr lang="sl-SI" sz="2400" b="1" u="sng" dirty="0">
                <a:latin typeface="Republika" panose="02000506040000020004" pitchFamily="2" charset="-18"/>
              </a:rPr>
              <a:t>Ministrstvo za vzgojo in izobraževanje:</a:t>
            </a:r>
          </a:p>
          <a:p>
            <a:endParaRPr lang="sl-SI" sz="2400" b="1" u="sng" dirty="0">
              <a:latin typeface="Republika" panose="02000506040000020004" pitchFamily="2" charset="-18"/>
            </a:endParaRPr>
          </a:p>
          <a:p>
            <a:pPr marL="228600" indent="-228600">
              <a:lnSpc>
                <a:spcPct val="70000"/>
              </a:lnSpc>
              <a:spcBef>
                <a:spcPts val="1000"/>
              </a:spcBef>
              <a:buFontTx/>
              <a:buChar char="-"/>
            </a:pPr>
            <a:r>
              <a:rPr lang="sl-SI" sz="2400" dirty="0"/>
              <a:t>Ukrep: </a:t>
            </a:r>
            <a:r>
              <a:rPr lang="pl-PL" sz="2400" dirty="0"/>
              <a:t>JAVNI RAZPIS </a:t>
            </a:r>
            <a:r>
              <a:rPr lang="pl-PL" sz="2400" b="1" dirty="0"/>
              <a:t>Z MLADINSKIM DELOM PROTI PREKARNOSTI MLADIH</a:t>
            </a:r>
          </a:p>
          <a:p>
            <a:pPr marL="228600" indent="-228600">
              <a:lnSpc>
                <a:spcPct val="70000"/>
              </a:lnSpc>
              <a:spcBef>
                <a:spcPts val="1000"/>
              </a:spcBef>
              <a:buFontTx/>
              <a:buChar char="-"/>
            </a:pPr>
            <a:r>
              <a:rPr lang="sl-SI" sz="2400" dirty="0"/>
              <a:t>Specifični cilj: </a:t>
            </a:r>
            <a:r>
              <a:rPr lang="pl-PL" sz="2400" dirty="0"/>
              <a:t>ESO4.1: Izboljšanje dostopa do zaposlitve ...</a:t>
            </a:r>
          </a:p>
          <a:p>
            <a:pPr marL="228600" indent="-228600">
              <a:lnSpc>
                <a:spcPct val="70000"/>
              </a:lnSpc>
              <a:spcBef>
                <a:spcPts val="1000"/>
              </a:spcBef>
              <a:buFontTx/>
              <a:buChar char="-"/>
            </a:pPr>
            <a:r>
              <a:rPr lang="sl-SI" sz="2400" dirty="0"/>
              <a:t>Vsebina: izvajanje programa usposabljanja za mladinske delavce s področja prekarnosti, aktivnosti informiranja in komuniciranja za namen obveščanja mladih, organizacij v mladinskem sektorju in splošne javnosti o problematiki prekarnosti med mladimi, izvajanje programa usposabljanja za mlade s področja prekarnosti, </a:t>
            </a:r>
            <a:r>
              <a:rPr lang="pl-PL" sz="2400" dirty="0"/>
              <a:t>svetovalna pomoč in podpora mladim</a:t>
            </a:r>
            <a:endParaRPr lang="sl-SI" sz="2400" dirty="0"/>
          </a:p>
          <a:p>
            <a:pPr marL="228600" indent="-228600">
              <a:lnSpc>
                <a:spcPct val="70000"/>
              </a:lnSpc>
              <a:spcBef>
                <a:spcPts val="1000"/>
              </a:spcBef>
              <a:buFontTx/>
              <a:buChar char="-"/>
            </a:pPr>
            <a:r>
              <a:rPr lang="sl-SI" sz="2400" dirty="0"/>
              <a:t>Namen: povečati varnost mladih, ki so ranljiva skupina na trgu dela, in sicer z </a:t>
            </a:r>
            <a:r>
              <a:rPr lang="sl-SI" sz="2400" dirty="0" err="1"/>
              <a:t>opolnomočenjem</a:t>
            </a:r>
            <a:r>
              <a:rPr lang="sl-SI" sz="2400" dirty="0"/>
              <a:t> in ozaveščanjem z znanji s področja prekarnosti tako mladinskih delavcev kot tudi mladih.</a:t>
            </a:r>
          </a:p>
          <a:p>
            <a:pPr marL="228600" indent="-228600">
              <a:lnSpc>
                <a:spcPct val="70000"/>
              </a:lnSpc>
              <a:spcBef>
                <a:spcPts val="1000"/>
              </a:spcBef>
              <a:buFontTx/>
              <a:buChar char="-"/>
            </a:pPr>
            <a:r>
              <a:rPr lang="sl-SI" sz="2400" dirty="0"/>
              <a:t>Cilj: usposobiti in opolnomočiti mlade in mladinske delavce o problematiki prekarnosti preko vzpostavljenega podpornega okolja v mladinskem sektorju. </a:t>
            </a:r>
          </a:p>
          <a:p>
            <a:pPr>
              <a:lnSpc>
                <a:spcPct val="70000"/>
              </a:lnSpc>
              <a:spcBef>
                <a:spcPts val="1000"/>
              </a:spcBef>
            </a:pPr>
            <a:endParaRPr lang="sl-SI" sz="2400" dirty="0"/>
          </a:p>
          <a:p>
            <a:pPr algn="r">
              <a:lnSpc>
                <a:spcPct val="70000"/>
              </a:lnSpc>
              <a:spcBef>
                <a:spcPts val="1000"/>
              </a:spcBef>
            </a:pPr>
            <a:r>
              <a:rPr lang="sl-SI" sz="2400" dirty="0"/>
              <a:t>(1)</a:t>
            </a:r>
          </a:p>
          <a:p>
            <a:pPr marL="228600" indent="-228600">
              <a:lnSpc>
                <a:spcPct val="70000"/>
              </a:lnSpc>
              <a:spcBef>
                <a:spcPts val="1000"/>
              </a:spcBef>
              <a:buFontTx/>
              <a:buChar char="-"/>
            </a:pPr>
            <a:endParaRPr lang="sl-SI" sz="2400" dirty="0"/>
          </a:p>
          <a:p>
            <a:pPr marL="228600" indent="-228600">
              <a:lnSpc>
                <a:spcPct val="70000"/>
              </a:lnSpc>
              <a:spcBef>
                <a:spcPts val="1000"/>
              </a:spcBef>
              <a:buFontTx/>
              <a:buChar char="-"/>
            </a:pPr>
            <a:endParaRPr lang="sl-SI" sz="2400" dirty="0"/>
          </a:p>
          <a:p>
            <a:pPr marL="228600" indent="-228600">
              <a:lnSpc>
                <a:spcPct val="70000"/>
              </a:lnSpc>
              <a:spcBef>
                <a:spcPts val="1000"/>
              </a:spcBef>
              <a:buFontTx/>
              <a:buChar char="-"/>
            </a:pPr>
            <a:endParaRPr lang="sl-SI" sz="2400" dirty="0"/>
          </a:p>
          <a:p>
            <a:pPr marL="228600" indent="-228600">
              <a:lnSpc>
                <a:spcPct val="70000"/>
              </a:lnSpc>
              <a:spcBef>
                <a:spcPts val="1000"/>
              </a:spcBef>
              <a:buFontTx/>
              <a:buChar char="-"/>
            </a:pPr>
            <a:endParaRPr lang="sl-SI" sz="2400" dirty="0"/>
          </a:p>
          <a:p>
            <a:pPr marL="228600" indent="-228600">
              <a:lnSpc>
                <a:spcPct val="70000"/>
              </a:lnSpc>
              <a:spcBef>
                <a:spcPts val="1000"/>
              </a:spcBef>
              <a:buFontTx/>
              <a:buChar char="-"/>
            </a:pPr>
            <a:endParaRPr lang="sl-SI" sz="2400" dirty="0"/>
          </a:p>
        </p:txBody>
      </p:sp>
    </p:spTree>
    <p:extLst>
      <p:ext uri="{BB962C8B-B14F-4D97-AF65-F5344CB8AC3E}">
        <p14:creationId xmlns:p14="http://schemas.microsoft.com/office/powerpoint/2010/main" val="18896835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7216" y="6033143"/>
            <a:ext cx="2689861" cy="564319"/>
          </a:xfrm>
          <a:prstGeom prst="rect">
            <a:avLst/>
          </a:prstGeom>
        </p:spPr>
      </p:pic>
      <p:pic>
        <p:nvPicPr>
          <p:cNvPr id="5" name="Picture 4" descr="Logo image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529" y="6081245"/>
            <a:ext cx="1050232" cy="51621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Kolenski povezovalnik 6"/>
          <p:cNvCxnSpPr/>
          <p:nvPr/>
        </p:nvCxnSpPr>
        <p:spPr>
          <a:xfrm flipV="1">
            <a:off x="245807" y="304566"/>
            <a:ext cx="3736258" cy="2637408"/>
          </a:xfrm>
          <a:prstGeom prst="bentConnector3">
            <a:avLst>
              <a:gd name="adj1" fmla="val 0"/>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 name="Kolenski povezovalnik 7"/>
          <p:cNvCxnSpPr/>
          <p:nvPr/>
        </p:nvCxnSpPr>
        <p:spPr>
          <a:xfrm flipV="1">
            <a:off x="8514735" y="4197949"/>
            <a:ext cx="3342968" cy="2408904"/>
          </a:xfrm>
          <a:prstGeom prst="bentConnector3">
            <a:avLst>
              <a:gd name="adj1" fmla="val 100294"/>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Pravokotnik 5"/>
          <p:cNvSpPr/>
          <p:nvPr/>
        </p:nvSpPr>
        <p:spPr>
          <a:xfrm>
            <a:off x="508529" y="658793"/>
            <a:ext cx="10975017" cy="7587911"/>
          </a:xfrm>
          <a:prstGeom prst="rect">
            <a:avLst/>
          </a:prstGeom>
        </p:spPr>
        <p:txBody>
          <a:bodyPr wrap="square">
            <a:spAutoFit/>
          </a:bodyPr>
          <a:lstStyle/>
          <a:p>
            <a:pPr marL="228600" indent="-228600">
              <a:lnSpc>
                <a:spcPct val="70000"/>
              </a:lnSpc>
              <a:spcBef>
                <a:spcPts val="1000"/>
              </a:spcBef>
              <a:buFontTx/>
              <a:buChar char="-"/>
            </a:pPr>
            <a:r>
              <a:rPr lang="sl-SI" sz="2400" dirty="0"/>
              <a:t>Ključna merila: </a:t>
            </a:r>
          </a:p>
          <a:p>
            <a:pPr marL="685800" lvl="1" indent="-228600">
              <a:lnSpc>
                <a:spcPct val="70000"/>
              </a:lnSpc>
              <a:spcBef>
                <a:spcPts val="1000"/>
              </a:spcBef>
              <a:buFontTx/>
              <a:buChar char="-"/>
            </a:pPr>
            <a:r>
              <a:rPr lang="sl-SI" sz="2400" dirty="0"/>
              <a:t>teritorialna pokritost operacije,</a:t>
            </a:r>
          </a:p>
          <a:p>
            <a:pPr marL="685800" lvl="1" indent="-228600">
              <a:lnSpc>
                <a:spcPct val="70000"/>
              </a:lnSpc>
              <a:spcBef>
                <a:spcPts val="1000"/>
              </a:spcBef>
              <a:buFontTx/>
              <a:buChar char="-"/>
            </a:pPr>
            <a:r>
              <a:rPr lang="sl-SI" sz="2400" dirty="0"/>
              <a:t>ustreznost in kakovost operacije,</a:t>
            </a:r>
          </a:p>
          <a:p>
            <a:pPr marL="685800" lvl="1" indent="-228600">
              <a:lnSpc>
                <a:spcPct val="70000"/>
              </a:lnSpc>
              <a:spcBef>
                <a:spcPts val="1000"/>
              </a:spcBef>
              <a:buFontTx/>
              <a:buChar char="-"/>
            </a:pPr>
            <a:r>
              <a:rPr lang="sl-SI" sz="2400" dirty="0"/>
              <a:t>načrt </a:t>
            </a:r>
            <a:r>
              <a:rPr lang="sl-SI" sz="2400" dirty="0" err="1"/>
              <a:t>evalviranja</a:t>
            </a:r>
            <a:r>
              <a:rPr lang="sl-SI" sz="2400" dirty="0"/>
              <a:t> projektnih aktivnosti,</a:t>
            </a:r>
          </a:p>
          <a:p>
            <a:pPr marL="685800" lvl="1" indent="-228600">
              <a:lnSpc>
                <a:spcPct val="70000"/>
              </a:lnSpc>
              <a:spcBef>
                <a:spcPts val="1000"/>
              </a:spcBef>
              <a:buFontTx/>
              <a:buChar char="-"/>
            </a:pPr>
            <a:r>
              <a:rPr lang="sl-SI" sz="2400" dirty="0"/>
              <a:t>načrt informiranja in komuniciranja,</a:t>
            </a:r>
          </a:p>
          <a:p>
            <a:pPr marL="685800" lvl="1" indent="-228600">
              <a:lnSpc>
                <a:spcPct val="70000"/>
              </a:lnSpc>
              <a:spcBef>
                <a:spcPts val="1000"/>
              </a:spcBef>
              <a:buFontTx/>
              <a:buChar char="-"/>
            </a:pPr>
            <a:r>
              <a:rPr lang="sl-SI" sz="2400" dirty="0"/>
              <a:t>finančni načrt projekta ipd.</a:t>
            </a:r>
          </a:p>
          <a:p>
            <a:pPr marL="685800" lvl="1" indent="-228600">
              <a:lnSpc>
                <a:spcPct val="70000"/>
              </a:lnSpc>
              <a:spcBef>
                <a:spcPts val="1000"/>
              </a:spcBef>
              <a:buFontTx/>
              <a:buChar char="-"/>
            </a:pPr>
            <a:endParaRPr lang="sl-SI" sz="2400" dirty="0"/>
          </a:p>
          <a:p>
            <a:pPr marL="228600" indent="-228600">
              <a:lnSpc>
                <a:spcPct val="70000"/>
              </a:lnSpc>
              <a:spcBef>
                <a:spcPts val="1000"/>
              </a:spcBef>
              <a:buFontTx/>
              <a:buChar char="-"/>
            </a:pPr>
            <a:r>
              <a:rPr lang="sl-SI" sz="2400" dirty="0"/>
              <a:t>Geografsko območje: Zahodna in Vzhodna kohezijska regija</a:t>
            </a:r>
          </a:p>
          <a:p>
            <a:pPr marL="228600" indent="-228600">
              <a:lnSpc>
                <a:spcPct val="70000"/>
              </a:lnSpc>
              <a:spcBef>
                <a:spcPts val="1000"/>
              </a:spcBef>
              <a:buFontTx/>
              <a:buChar char="-"/>
            </a:pPr>
            <a:r>
              <a:rPr lang="sl-SI" sz="2400" dirty="0"/>
              <a:t>Načrtovana sredstva: 5.187.968,00 EUR (EU+SI)</a:t>
            </a:r>
          </a:p>
          <a:p>
            <a:pPr marL="228600" indent="-228600">
              <a:lnSpc>
                <a:spcPct val="70000"/>
              </a:lnSpc>
              <a:spcBef>
                <a:spcPts val="1000"/>
              </a:spcBef>
              <a:buFontTx/>
              <a:buChar char="-"/>
            </a:pPr>
            <a:r>
              <a:rPr lang="sl-SI" sz="2400" dirty="0"/>
              <a:t>Upravičenci: </a:t>
            </a:r>
            <a:r>
              <a:rPr lang="pl-PL" sz="2400" dirty="0"/>
              <a:t>Organizacije s statusom organizacije v javnem interesu v mladinskem sektorju, javni zavod, ki deluje v mladinskem sektorju, mladinski sveti</a:t>
            </a:r>
          </a:p>
          <a:p>
            <a:pPr marL="228600" indent="-228600">
              <a:lnSpc>
                <a:spcPct val="70000"/>
              </a:lnSpc>
              <a:spcBef>
                <a:spcPts val="1000"/>
              </a:spcBef>
              <a:buFontTx/>
              <a:buChar char="-"/>
            </a:pPr>
            <a:r>
              <a:rPr lang="sl-SI" sz="2400" dirty="0"/>
              <a:t>Načrtovana objava: </a:t>
            </a:r>
            <a:r>
              <a:rPr lang="pl-PL" sz="2400" dirty="0"/>
              <a:t>november 2023 (v potrjevanju na OU)</a:t>
            </a:r>
          </a:p>
          <a:p>
            <a:pPr>
              <a:lnSpc>
                <a:spcPct val="70000"/>
              </a:lnSpc>
              <a:spcBef>
                <a:spcPts val="1000"/>
              </a:spcBef>
            </a:pPr>
            <a:endParaRPr lang="pl-PL" sz="2400" dirty="0"/>
          </a:p>
          <a:p>
            <a:pPr algn="r">
              <a:lnSpc>
                <a:spcPct val="70000"/>
              </a:lnSpc>
              <a:spcBef>
                <a:spcPts val="1000"/>
              </a:spcBef>
            </a:pPr>
            <a:r>
              <a:rPr lang="pl-PL" sz="2400" dirty="0"/>
              <a:t>(2)</a:t>
            </a:r>
            <a:endParaRPr lang="sl-SI" sz="2400" dirty="0"/>
          </a:p>
          <a:p>
            <a:pPr marL="228600" indent="-228600">
              <a:lnSpc>
                <a:spcPct val="70000"/>
              </a:lnSpc>
              <a:spcBef>
                <a:spcPts val="1000"/>
              </a:spcBef>
              <a:buFontTx/>
              <a:buChar char="-"/>
            </a:pPr>
            <a:endParaRPr lang="sl-SI" sz="2400" dirty="0"/>
          </a:p>
          <a:p>
            <a:pPr marL="228600" indent="-228600">
              <a:lnSpc>
                <a:spcPct val="70000"/>
              </a:lnSpc>
              <a:spcBef>
                <a:spcPts val="1000"/>
              </a:spcBef>
              <a:buFontTx/>
              <a:buChar char="-"/>
            </a:pPr>
            <a:endParaRPr lang="sl-SI" sz="2400" dirty="0"/>
          </a:p>
          <a:p>
            <a:pPr marL="228600" indent="-228600">
              <a:lnSpc>
                <a:spcPct val="70000"/>
              </a:lnSpc>
              <a:spcBef>
                <a:spcPts val="1000"/>
              </a:spcBef>
              <a:buFontTx/>
              <a:buChar char="-"/>
            </a:pPr>
            <a:endParaRPr lang="sl-SI" sz="2400" dirty="0"/>
          </a:p>
          <a:p>
            <a:pPr marL="228600" indent="-228600">
              <a:lnSpc>
                <a:spcPct val="70000"/>
              </a:lnSpc>
              <a:spcBef>
                <a:spcPts val="1000"/>
              </a:spcBef>
              <a:buFontTx/>
              <a:buChar char="-"/>
            </a:pPr>
            <a:endParaRPr lang="sl-SI" sz="2400" dirty="0"/>
          </a:p>
          <a:p>
            <a:pPr marL="228600" indent="-228600">
              <a:lnSpc>
                <a:spcPct val="70000"/>
              </a:lnSpc>
              <a:spcBef>
                <a:spcPts val="1000"/>
              </a:spcBef>
              <a:buFontTx/>
              <a:buChar char="-"/>
            </a:pPr>
            <a:endParaRPr lang="sl-SI" sz="2400" dirty="0"/>
          </a:p>
          <a:p>
            <a:pPr marL="228600" indent="-228600">
              <a:lnSpc>
                <a:spcPct val="70000"/>
              </a:lnSpc>
              <a:spcBef>
                <a:spcPts val="1000"/>
              </a:spcBef>
              <a:buFontTx/>
              <a:buChar char="-"/>
            </a:pPr>
            <a:endParaRPr lang="sl-SI" sz="2400" dirty="0"/>
          </a:p>
        </p:txBody>
      </p:sp>
    </p:spTree>
    <p:extLst>
      <p:ext uri="{BB962C8B-B14F-4D97-AF65-F5344CB8AC3E}">
        <p14:creationId xmlns:p14="http://schemas.microsoft.com/office/powerpoint/2010/main" val="2807070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7216" y="6033143"/>
            <a:ext cx="2689861" cy="564319"/>
          </a:xfrm>
          <a:prstGeom prst="rect">
            <a:avLst/>
          </a:prstGeom>
        </p:spPr>
      </p:pic>
      <p:pic>
        <p:nvPicPr>
          <p:cNvPr id="5" name="Picture 4" descr="Logo image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529" y="6081245"/>
            <a:ext cx="1050232" cy="51621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Kolenski povezovalnik 6"/>
          <p:cNvCxnSpPr/>
          <p:nvPr/>
        </p:nvCxnSpPr>
        <p:spPr>
          <a:xfrm flipV="1">
            <a:off x="245807" y="304566"/>
            <a:ext cx="3736258" cy="2637408"/>
          </a:xfrm>
          <a:prstGeom prst="bentConnector3">
            <a:avLst>
              <a:gd name="adj1" fmla="val 0"/>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 name="Kolenski povezovalnik 7"/>
          <p:cNvCxnSpPr/>
          <p:nvPr/>
        </p:nvCxnSpPr>
        <p:spPr>
          <a:xfrm flipV="1">
            <a:off x="8514735" y="4197949"/>
            <a:ext cx="3342968" cy="2408904"/>
          </a:xfrm>
          <a:prstGeom prst="bentConnector3">
            <a:avLst>
              <a:gd name="adj1" fmla="val 100294"/>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Pravokotnik 5"/>
          <p:cNvSpPr/>
          <p:nvPr/>
        </p:nvSpPr>
        <p:spPr>
          <a:xfrm>
            <a:off x="508529" y="304566"/>
            <a:ext cx="10975017" cy="8074198"/>
          </a:xfrm>
          <a:prstGeom prst="rect">
            <a:avLst/>
          </a:prstGeom>
        </p:spPr>
        <p:txBody>
          <a:bodyPr wrap="square">
            <a:spAutoFit/>
          </a:bodyPr>
          <a:lstStyle/>
          <a:p>
            <a:r>
              <a:rPr lang="sl-SI" sz="2400" b="1" u="sng" dirty="0">
                <a:latin typeface="Republika" panose="02000506040000020004" pitchFamily="2" charset="-18"/>
              </a:rPr>
              <a:t>Ministrstvo za vzgojo in izobraževanje:</a:t>
            </a:r>
          </a:p>
          <a:p>
            <a:endParaRPr lang="sl-SI" sz="2400" b="1" u="sng" dirty="0">
              <a:latin typeface="Republika" panose="02000506040000020004" pitchFamily="2" charset="-18"/>
            </a:endParaRPr>
          </a:p>
          <a:p>
            <a:pPr>
              <a:lnSpc>
                <a:spcPct val="70000"/>
              </a:lnSpc>
              <a:spcBef>
                <a:spcPts val="1000"/>
              </a:spcBef>
            </a:pPr>
            <a:r>
              <a:rPr lang="sl-SI" sz="2400" dirty="0"/>
              <a:t>Ukrep: NPO program </a:t>
            </a:r>
            <a:r>
              <a:rPr lang="sl-SI" sz="1800" b="1" dirty="0">
                <a:effectLst/>
                <a:latin typeface="Arial" panose="020B0604020202020204" pitchFamily="34" charset="0"/>
                <a:ea typeface="Times New Roman" panose="02020603050405020304" pitchFamily="18" charset="0"/>
              </a:rPr>
              <a:t>»</a:t>
            </a:r>
            <a:r>
              <a:rPr lang="sl-SI" sz="2400" b="1" dirty="0" err="1">
                <a:effectLst/>
                <a:latin typeface="Arial" panose="020B0604020202020204" pitchFamily="34" charset="0"/>
                <a:ea typeface="Times New Roman" panose="02020603050405020304" pitchFamily="18" charset="0"/>
              </a:rPr>
              <a:t>z</a:t>
            </a:r>
            <a:r>
              <a:rPr lang="sl-SI" sz="2400" b="1" dirty="0" err="1"/>
              <a:t>MIGAJ</a:t>
            </a:r>
            <a:r>
              <a:rPr lang="sl-SI" sz="2400" b="1" dirty="0"/>
              <a:t>!: IZVAJANJE ŠPORTNO-REKREACIJSKIH AKTIVNOSTI ZA KREPITEV ZDRAVJA«</a:t>
            </a:r>
          </a:p>
          <a:p>
            <a:pPr marL="228600" indent="-228600">
              <a:lnSpc>
                <a:spcPct val="70000"/>
              </a:lnSpc>
              <a:spcBef>
                <a:spcPts val="1000"/>
              </a:spcBef>
              <a:buFontTx/>
              <a:buChar char="-"/>
            </a:pPr>
            <a:r>
              <a:rPr lang="sl-SI" sz="2400" dirty="0"/>
              <a:t>Specifični cilj: </a:t>
            </a:r>
            <a:r>
              <a:rPr lang="pl-PL" sz="2400" dirty="0"/>
              <a:t>ESO4.11: krepitev enakopravnega in pravočasnega dostopa do kakovostnih, vzdržnih in cenovno ugodnih storitev,... </a:t>
            </a:r>
          </a:p>
          <a:p>
            <a:pPr marL="228600" indent="-228600">
              <a:lnSpc>
                <a:spcPct val="70000"/>
              </a:lnSpc>
              <a:spcBef>
                <a:spcPts val="1000"/>
              </a:spcBef>
              <a:buFontTx/>
              <a:buChar char="-"/>
            </a:pPr>
            <a:r>
              <a:rPr lang="sl-SI" sz="2400" dirty="0"/>
              <a:t>Vsebina: priprava inovativnih gibalnih programov in izvedba inovativnih gibalnih programov za mlade, dijake srednjih poklicnih oziroma strokovnih šol, gimnazij oziroma dijaških domov ter izvedba gibalnih programov za promocijo zdravega življenjskega sloga za zaposlene na izbranih srednjih šolah oziroma dijaških domovih.</a:t>
            </a:r>
          </a:p>
          <a:p>
            <a:pPr marL="228600" indent="-228600">
              <a:lnSpc>
                <a:spcPct val="70000"/>
              </a:lnSpc>
              <a:spcBef>
                <a:spcPts val="1000"/>
              </a:spcBef>
              <a:buFontTx/>
              <a:buChar char="-"/>
            </a:pPr>
            <a:r>
              <a:rPr lang="sl-SI" sz="2400" dirty="0"/>
              <a:t>Namen: krepitev dostopa do kakovostnih, trajnostnih storitev na področju preventivnih programov za krepitev zdravja.</a:t>
            </a:r>
          </a:p>
          <a:p>
            <a:pPr marL="228600" indent="-228600">
              <a:lnSpc>
                <a:spcPct val="70000"/>
              </a:lnSpc>
              <a:spcBef>
                <a:spcPts val="1000"/>
              </a:spcBef>
              <a:buFontTx/>
              <a:buChar char="-"/>
            </a:pPr>
            <a:r>
              <a:rPr lang="sl-SI" sz="2400" dirty="0"/>
              <a:t>Cilj: izpeljava inovativnih gibalnih programov in predstavitev učinkov redne celostne gibalne vadbe (razbremenitev, izboljšanje delovnih sposobnosti in preventiva pred delovnimi poškodbami) ter vpliv le te na njihovo zdravje, počutje in gibalno zmogljivost. </a:t>
            </a:r>
          </a:p>
          <a:p>
            <a:pPr marL="228600" indent="-228600">
              <a:lnSpc>
                <a:spcPct val="70000"/>
              </a:lnSpc>
              <a:spcBef>
                <a:spcPts val="1000"/>
              </a:spcBef>
              <a:buFontTx/>
              <a:buChar char="-"/>
            </a:pPr>
            <a:endParaRPr lang="sl-SI" sz="2400" dirty="0"/>
          </a:p>
          <a:p>
            <a:pPr algn="r">
              <a:lnSpc>
                <a:spcPct val="70000"/>
              </a:lnSpc>
              <a:spcBef>
                <a:spcPts val="1000"/>
              </a:spcBef>
            </a:pPr>
            <a:r>
              <a:rPr lang="sl-SI" sz="2400" dirty="0"/>
              <a:t>(1)</a:t>
            </a:r>
          </a:p>
          <a:p>
            <a:pPr marL="228600" indent="-228600">
              <a:lnSpc>
                <a:spcPct val="70000"/>
              </a:lnSpc>
              <a:spcBef>
                <a:spcPts val="1000"/>
              </a:spcBef>
              <a:buFontTx/>
              <a:buChar char="-"/>
            </a:pPr>
            <a:endParaRPr lang="sl-SI" sz="2400" dirty="0"/>
          </a:p>
          <a:p>
            <a:pPr marL="228600" indent="-228600">
              <a:lnSpc>
                <a:spcPct val="70000"/>
              </a:lnSpc>
              <a:spcBef>
                <a:spcPts val="1000"/>
              </a:spcBef>
              <a:buFontTx/>
              <a:buChar char="-"/>
            </a:pPr>
            <a:endParaRPr lang="sl-SI" sz="2400" dirty="0"/>
          </a:p>
          <a:p>
            <a:pPr marL="228600" indent="-228600">
              <a:lnSpc>
                <a:spcPct val="70000"/>
              </a:lnSpc>
              <a:spcBef>
                <a:spcPts val="1000"/>
              </a:spcBef>
              <a:buFontTx/>
              <a:buChar char="-"/>
            </a:pPr>
            <a:endParaRPr lang="sl-SI" sz="2400" dirty="0"/>
          </a:p>
          <a:p>
            <a:pPr marL="228600" indent="-228600">
              <a:lnSpc>
                <a:spcPct val="70000"/>
              </a:lnSpc>
              <a:spcBef>
                <a:spcPts val="1000"/>
              </a:spcBef>
              <a:buFontTx/>
              <a:buChar char="-"/>
            </a:pPr>
            <a:endParaRPr lang="sl-SI" sz="2400" dirty="0"/>
          </a:p>
          <a:p>
            <a:pPr marL="228600" indent="-228600">
              <a:lnSpc>
                <a:spcPct val="70000"/>
              </a:lnSpc>
              <a:spcBef>
                <a:spcPts val="1000"/>
              </a:spcBef>
              <a:buFontTx/>
              <a:buChar char="-"/>
            </a:pPr>
            <a:endParaRPr lang="sl-SI" sz="2400" dirty="0"/>
          </a:p>
        </p:txBody>
      </p:sp>
    </p:spTree>
    <p:extLst>
      <p:ext uri="{BB962C8B-B14F-4D97-AF65-F5344CB8AC3E}">
        <p14:creationId xmlns:p14="http://schemas.microsoft.com/office/powerpoint/2010/main" val="41547310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7216" y="6033143"/>
            <a:ext cx="2689861" cy="564319"/>
          </a:xfrm>
          <a:prstGeom prst="rect">
            <a:avLst/>
          </a:prstGeom>
        </p:spPr>
      </p:pic>
      <p:pic>
        <p:nvPicPr>
          <p:cNvPr id="5" name="Picture 4" descr="Logo image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529" y="6081245"/>
            <a:ext cx="1050232" cy="51621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Kolenski povezovalnik 6"/>
          <p:cNvCxnSpPr/>
          <p:nvPr/>
        </p:nvCxnSpPr>
        <p:spPr>
          <a:xfrm flipV="1">
            <a:off x="245807" y="304566"/>
            <a:ext cx="3736258" cy="2637408"/>
          </a:xfrm>
          <a:prstGeom prst="bentConnector3">
            <a:avLst>
              <a:gd name="adj1" fmla="val 0"/>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 name="Kolenski povezovalnik 7"/>
          <p:cNvCxnSpPr/>
          <p:nvPr/>
        </p:nvCxnSpPr>
        <p:spPr>
          <a:xfrm flipV="1">
            <a:off x="8514735" y="4197949"/>
            <a:ext cx="3342968" cy="2408904"/>
          </a:xfrm>
          <a:prstGeom prst="bentConnector3">
            <a:avLst>
              <a:gd name="adj1" fmla="val 100294"/>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Pravokotnik 5"/>
          <p:cNvSpPr/>
          <p:nvPr/>
        </p:nvSpPr>
        <p:spPr>
          <a:xfrm>
            <a:off x="508529" y="658793"/>
            <a:ext cx="10975017" cy="7459671"/>
          </a:xfrm>
          <a:prstGeom prst="rect">
            <a:avLst/>
          </a:prstGeom>
        </p:spPr>
        <p:txBody>
          <a:bodyPr wrap="square">
            <a:spAutoFit/>
          </a:bodyPr>
          <a:lstStyle/>
          <a:p>
            <a:pPr marL="228600" indent="-228600">
              <a:lnSpc>
                <a:spcPct val="70000"/>
              </a:lnSpc>
              <a:spcBef>
                <a:spcPts val="1000"/>
              </a:spcBef>
              <a:buFontTx/>
              <a:buChar char="-"/>
            </a:pPr>
            <a:r>
              <a:rPr lang="sl-SI" sz="2400" dirty="0"/>
              <a:t>Ključna merila: </a:t>
            </a:r>
          </a:p>
          <a:p>
            <a:pPr lvl="1">
              <a:lnSpc>
                <a:spcPct val="70000"/>
              </a:lnSpc>
              <a:spcBef>
                <a:spcPts val="1000"/>
              </a:spcBef>
            </a:pPr>
            <a:r>
              <a:rPr lang="sl-SI" sz="2400" dirty="0"/>
              <a:t>-   ustreznost in kakovost operacije,</a:t>
            </a:r>
          </a:p>
          <a:p>
            <a:pPr marL="800100" lvl="1" indent="-342900">
              <a:lnSpc>
                <a:spcPct val="70000"/>
              </a:lnSpc>
              <a:spcBef>
                <a:spcPts val="1000"/>
              </a:spcBef>
              <a:buFontTx/>
              <a:buChar char="-"/>
            </a:pPr>
            <a:r>
              <a:rPr lang="sl-SI" sz="2400" dirty="0"/>
              <a:t>prispevanje k izmenjavi izkušenj, rezultatov in dobrih praks,</a:t>
            </a:r>
          </a:p>
          <a:p>
            <a:pPr marL="800100" lvl="1" indent="-342900">
              <a:lnSpc>
                <a:spcPct val="70000"/>
              </a:lnSpc>
              <a:spcBef>
                <a:spcPts val="1000"/>
              </a:spcBef>
              <a:buFontTx/>
              <a:buChar char="-"/>
            </a:pPr>
            <a:r>
              <a:rPr lang="sl-SI" sz="2400" dirty="0"/>
              <a:t>prispevanje k preventivi in podpora zdravega načina življenja,</a:t>
            </a:r>
          </a:p>
          <a:p>
            <a:pPr marL="800100" lvl="1" indent="-342900">
              <a:lnSpc>
                <a:spcPct val="70000"/>
              </a:lnSpc>
              <a:spcBef>
                <a:spcPts val="1000"/>
              </a:spcBef>
              <a:buFontTx/>
              <a:buChar char="-"/>
            </a:pPr>
            <a:r>
              <a:rPr lang="sl-SI" sz="2400" dirty="0"/>
              <a:t>vključevanje ključnih deležnikov.</a:t>
            </a:r>
          </a:p>
          <a:p>
            <a:pPr lvl="1">
              <a:lnSpc>
                <a:spcPct val="70000"/>
              </a:lnSpc>
              <a:spcBef>
                <a:spcPts val="1000"/>
              </a:spcBef>
            </a:pPr>
            <a:endParaRPr lang="sl-SI" sz="2400" dirty="0"/>
          </a:p>
          <a:p>
            <a:pPr marL="228600" indent="-228600">
              <a:lnSpc>
                <a:spcPct val="70000"/>
              </a:lnSpc>
              <a:spcBef>
                <a:spcPts val="1000"/>
              </a:spcBef>
              <a:buFontTx/>
              <a:buChar char="-"/>
            </a:pPr>
            <a:r>
              <a:rPr lang="sl-SI" sz="2400" dirty="0"/>
              <a:t>Geografsko območje: Zahodna in Vzhodna kohezijska regija</a:t>
            </a:r>
          </a:p>
          <a:p>
            <a:pPr marL="228600" indent="-228600">
              <a:lnSpc>
                <a:spcPct val="70000"/>
              </a:lnSpc>
              <a:spcBef>
                <a:spcPts val="1000"/>
              </a:spcBef>
              <a:buFontTx/>
              <a:buChar char="-"/>
            </a:pPr>
            <a:r>
              <a:rPr lang="sl-SI" sz="2400" dirty="0"/>
              <a:t>Načrtovana sredstva: 4.441.765,00 EUR (EU+SI)</a:t>
            </a:r>
          </a:p>
          <a:p>
            <a:pPr marL="228600" indent="-228600">
              <a:lnSpc>
                <a:spcPct val="70000"/>
              </a:lnSpc>
              <a:spcBef>
                <a:spcPts val="1000"/>
              </a:spcBef>
              <a:buFontTx/>
              <a:buChar char="-"/>
            </a:pPr>
            <a:r>
              <a:rPr lang="sl-SI" sz="2400" dirty="0"/>
              <a:t>Upravičenci: Zavod za šport RS Planica</a:t>
            </a:r>
            <a:endParaRPr lang="pl-PL" sz="2400" dirty="0"/>
          </a:p>
          <a:p>
            <a:pPr marL="228600" indent="-228600">
              <a:lnSpc>
                <a:spcPct val="70000"/>
              </a:lnSpc>
              <a:spcBef>
                <a:spcPts val="1000"/>
              </a:spcBef>
              <a:buFontTx/>
              <a:buChar char="-"/>
            </a:pPr>
            <a:r>
              <a:rPr lang="sl-SI" sz="2400" dirty="0"/>
              <a:t>Posredovanje poziva: oktober 2023</a:t>
            </a:r>
          </a:p>
          <a:p>
            <a:pPr marL="228600" indent="-228600">
              <a:lnSpc>
                <a:spcPct val="70000"/>
              </a:lnSpc>
              <a:spcBef>
                <a:spcPts val="1000"/>
              </a:spcBef>
              <a:buFontTx/>
              <a:buChar char="-"/>
            </a:pPr>
            <a:r>
              <a:rPr lang="pl-PL" sz="2400" dirty="0"/>
              <a:t>Pravna podlaga: 9. člen Zakona o Nordijskem centru Planica (Uradni list RS, št. 86/10), 44. člen Zakona o športu (Uradni list RS, št. 29/17, 21/18 – ZNOrg, 82/20 in 3/22 – ZDeb) in Sklepi o ustanovitvi javnega zavoda ZŠRS Planica, ki jih je sprejela Vlada RS.</a:t>
            </a:r>
          </a:p>
          <a:p>
            <a:pPr marL="228600" indent="-228600">
              <a:lnSpc>
                <a:spcPct val="70000"/>
              </a:lnSpc>
              <a:spcBef>
                <a:spcPts val="1000"/>
              </a:spcBef>
              <a:buFontTx/>
              <a:buChar char="-"/>
            </a:pPr>
            <a:endParaRPr lang="sl-SI" sz="2400" dirty="0"/>
          </a:p>
          <a:p>
            <a:pPr marL="228600" indent="-228600">
              <a:lnSpc>
                <a:spcPct val="70000"/>
              </a:lnSpc>
              <a:spcBef>
                <a:spcPts val="1000"/>
              </a:spcBef>
              <a:buFontTx/>
              <a:buChar char="-"/>
            </a:pPr>
            <a:endParaRPr lang="sl-SI" sz="2400" dirty="0"/>
          </a:p>
          <a:p>
            <a:pPr marL="228600" indent="-228600">
              <a:lnSpc>
                <a:spcPct val="70000"/>
              </a:lnSpc>
              <a:spcBef>
                <a:spcPts val="1000"/>
              </a:spcBef>
              <a:buFontTx/>
              <a:buChar char="-"/>
            </a:pPr>
            <a:endParaRPr lang="sl-SI" sz="2400" dirty="0"/>
          </a:p>
          <a:p>
            <a:pPr marL="228600" indent="-228600">
              <a:lnSpc>
                <a:spcPct val="70000"/>
              </a:lnSpc>
              <a:spcBef>
                <a:spcPts val="1000"/>
              </a:spcBef>
              <a:buFontTx/>
              <a:buChar char="-"/>
            </a:pPr>
            <a:endParaRPr lang="sl-SI" sz="2400" dirty="0"/>
          </a:p>
          <a:p>
            <a:pPr marL="228600" indent="-228600">
              <a:lnSpc>
                <a:spcPct val="70000"/>
              </a:lnSpc>
              <a:spcBef>
                <a:spcPts val="1000"/>
              </a:spcBef>
              <a:buFontTx/>
              <a:buChar char="-"/>
            </a:pPr>
            <a:endParaRPr lang="sl-SI" sz="2400" dirty="0"/>
          </a:p>
          <a:p>
            <a:pPr marL="228600" indent="-228600">
              <a:lnSpc>
                <a:spcPct val="70000"/>
              </a:lnSpc>
              <a:spcBef>
                <a:spcPts val="1000"/>
              </a:spcBef>
              <a:buFontTx/>
              <a:buChar char="-"/>
            </a:pPr>
            <a:endParaRPr lang="sl-SI" sz="2400" dirty="0"/>
          </a:p>
          <a:p>
            <a:pPr marL="228600" indent="-228600">
              <a:lnSpc>
                <a:spcPct val="70000"/>
              </a:lnSpc>
              <a:spcBef>
                <a:spcPts val="1000"/>
              </a:spcBef>
              <a:buFontTx/>
              <a:buChar char="-"/>
            </a:pPr>
            <a:endParaRPr lang="sl-SI" sz="2400" dirty="0"/>
          </a:p>
        </p:txBody>
      </p:sp>
    </p:spTree>
    <p:extLst>
      <p:ext uri="{BB962C8B-B14F-4D97-AF65-F5344CB8AC3E}">
        <p14:creationId xmlns:p14="http://schemas.microsoft.com/office/powerpoint/2010/main" val="35887517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7216" y="6033143"/>
            <a:ext cx="2689861" cy="564319"/>
          </a:xfrm>
          <a:prstGeom prst="rect">
            <a:avLst/>
          </a:prstGeom>
        </p:spPr>
      </p:pic>
      <p:pic>
        <p:nvPicPr>
          <p:cNvPr id="5" name="Picture 4" descr="Logo image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529" y="6081245"/>
            <a:ext cx="1050232" cy="51621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Kolenski povezovalnik 6"/>
          <p:cNvCxnSpPr/>
          <p:nvPr/>
        </p:nvCxnSpPr>
        <p:spPr>
          <a:xfrm flipV="1">
            <a:off x="245807" y="304566"/>
            <a:ext cx="3736258" cy="2637408"/>
          </a:xfrm>
          <a:prstGeom prst="bentConnector3">
            <a:avLst>
              <a:gd name="adj1" fmla="val 0"/>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 name="Kolenski povezovalnik 7"/>
          <p:cNvCxnSpPr/>
          <p:nvPr/>
        </p:nvCxnSpPr>
        <p:spPr>
          <a:xfrm flipV="1">
            <a:off x="8514735" y="4197949"/>
            <a:ext cx="3342968" cy="2408904"/>
          </a:xfrm>
          <a:prstGeom prst="bentConnector3">
            <a:avLst>
              <a:gd name="adj1" fmla="val 100294"/>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Pravokotnik 5"/>
          <p:cNvSpPr/>
          <p:nvPr/>
        </p:nvSpPr>
        <p:spPr>
          <a:xfrm>
            <a:off x="508529" y="397322"/>
            <a:ext cx="10975017" cy="6818470"/>
          </a:xfrm>
          <a:prstGeom prst="rect">
            <a:avLst/>
          </a:prstGeom>
        </p:spPr>
        <p:txBody>
          <a:bodyPr wrap="square">
            <a:spAutoFit/>
          </a:bodyPr>
          <a:lstStyle/>
          <a:p>
            <a:pPr>
              <a:lnSpc>
                <a:spcPct val="70000"/>
              </a:lnSpc>
              <a:spcBef>
                <a:spcPts val="1000"/>
              </a:spcBef>
            </a:pPr>
            <a:r>
              <a:rPr lang="sl-SI" sz="2400" b="1" u="sng" dirty="0">
                <a:latin typeface="Republika" panose="02000506040000020004" pitchFamily="2" charset="-18"/>
              </a:rPr>
              <a:t>Ministrstvo za vzgojo in izobraževanje:</a:t>
            </a:r>
          </a:p>
          <a:p>
            <a:pPr>
              <a:lnSpc>
                <a:spcPct val="70000"/>
              </a:lnSpc>
              <a:spcBef>
                <a:spcPts val="1000"/>
              </a:spcBef>
            </a:pPr>
            <a:endParaRPr lang="sl-SI" sz="2400" dirty="0"/>
          </a:p>
          <a:p>
            <a:pPr>
              <a:lnSpc>
                <a:spcPct val="70000"/>
              </a:lnSpc>
              <a:spcBef>
                <a:spcPts val="1000"/>
              </a:spcBef>
            </a:pPr>
            <a:r>
              <a:rPr lang="sl-SI" sz="2400" dirty="0"/>
              <a:t>Ukrep: NPO</a:t>
            </a:r>
            <a:r>
              <a:rPr lang="sl-SI" sz="2400" b="1" dirty="0"/>
              <a:t> OZAVEŠČANJE, OBVEŠČANJE RAZLIČNIH JAVNOSTI IN SPODBUJANJE K VEČJI VKLJUČENOSTI V VSEŽIVLJENJSKO UČENJE </a:t>
            </a:r>
          </a:p>
          <a:p>
            <a:pPr>
              <a:lnSpc>
                <a:spcPct val="70000"/>
              </a:lnSpc>
              <a:spcBef>
                <a:spcPts val="1000"/>
              </a:spcBef>
            </a:pPr>
            <a:r>
              <a:rPr lang="sl-SI" sz="2400" dirty="0"/>
              <a:t>Specifični cilj: ESO4.7: </a:t>
            </a:r>
            <a:r>
              <a:rPr lang="pl-PL" sz="2400" dirty="0"/>
              <a:t>Spodbujanje vseživljenjskega učenja ...</a:t>
            </a:r>
            <a:endParaRPr lang="sl-SI" sz="2400" dirty="0"/>
          </a:p>
          <a:p>
            <a:pPr>
              <a:lnSpc>
                <a:spcPct val="70000"/>
              </a:lnSpc>
              <a:spcBef>
                <a:spcPts val="1000"/>
              </a:spcBef>
            </a:pPr>
            <a:r>
              <a:rPr lang="sl-SI" sz="2400" dirty="0"/>
              <a:t>Vsebina: ozaveščanje o pomenu udeležbe v VŽU za vstop oziroma konkurenčnost na trgu dela, osebni razvoj in sodelovanje v skupnosti.</a:t>
            </a:r>
          </a:p>
          <a:p>
            <a:pPr>
              <a:lnSpc>
                <a:spcPct val="70000"/>
              </a:lnSpc>
              <a:spcBef>
                <a:spcPts val="1000"/>
              </a:spcBef>
            </a:pPr>
            <a:r>
              <a:rPr lang="sl-SI" sz="2400" dirty="0"/>
              <a:t>Namen: dvigniti splošno zavedanje o pomenu učenja in tako prispevati k povečevanju  vključenosti odraslih v vseživljenjsko učenje, izboljšanju kompetenc za njihovo delovanje v družbi in odzivanje na tehnološke, demografske in podnebne spremembe v sodobni družbi; okrepiti pozitiven odnos do VŽU v širši družbi.</a:t>
            </a:r>
          </a:p>
          <a:p>
            <a:pPr>
              <a:lnSpc>
                <a:spcPct val="70000"/>
              </a:lnSpc>
              <a:spcBef>
                <a:spcPts val="1000"/>
              </a:spcBef>
            </a:pPr>
            <a:r>
              <a:rPr lang="sl-SI" sz="2400" dirty="0"/>
              <a:t>Cilj: uveljavitev novih oblik koordiniranih dogodkov in načinov ozaveščanja, informirana ter spodbujanja odraslih za vključevanje v VŽU za dvig prepoznavnosti, pomena in ugleda VŽU. </a:t>
            </a:r>
          </a:p>
          <a:p>
            <a:pPr>
              <a:lnSpc>
                <a:spcPct val="70000"/>
              </a:lnSpc>
              <a:spcBef>
                <a:spcPts val="1000"/>
              </a:spcBef>
            </a:pPr>
            <a:endParaRPr lang="sl-SI" sz="2400" dirty="0"/>
          </a:p>
          <a:p>
            <a:pPr marL="228600" indent="-228600">
              <a:lnSpc>
                <a:spcPct val="70000"/>
              </a:lnSpc>
              <a:spcBef>
                <a:spcPts val="1000"/>
              </a:spcBef>
              <a:buFontTx/>
              <a:buChar char="-"/>
            </a:pPr>
            <a:endParaRPr lang="sl-SI" sz="2400" dirty="0"/>
          </a:p>
          <a:p>
            <a:pPr marL="228600" indent="-228600">
              <a:lnSpc>
                <a:spcPct val="70000"/>
              </a:lnSpc>
              <a:spcBef>
                <a:spcPts val="1000"/>
              </a:spcBef>
              <a:buFontTx/>
              <a:buChar char="-"/>
            </a:pPr>
            <a:endParaRPr lang="sl-SI" sz="2400" dirty="0"/>
          </a:p>
          <a:p>
            <a:pPr marL="228600" indent="-228600">
              <a:lnSpc>
                <a:spcPct val="70000"/>
              </a:lnSpc>
              <a:spcBef>
                <a:spcPts val="1000"/>
              </a:spcBef>
              <a:buFontTx/>
              <a:buChar char="-"/>
            </a:pPr>
            <a:endParaRPr lang="sl-SI" sz="2400" dirty="0"/>
          </a:p>
          <a:p>
            <a:pPr marL="228600" indent="-228600">
              <a:lnSpc>
                <a:spcPct val="70000"/>
              </a:lnSpc>
              <a:spcBef>
                <a:spcPts val="1000"/>
              </a:spcBef>
              <a:buFontTx/>
              <a:buChar char="-"/>
            </a:pPr>
            <a:endParaRPr lang="sl-SI" sz="2400" dirty="0"/>
          </a:p>
          <a:p>
            <a:pPr marL="228600" indent="-228600">
              <a:lnSpc>
                <a:spcPct val="70000"/>
              </a:lnSpc>
              <a:spcBef>
                <a:spcPts val="1000"/>
              </a:spcBef>
              <a:buFontTx/>
              <a:buChar char="-"/>
            </a:pPr>
            <a:endParaRPr lang="sl-SI" sz="2400" dirty="0"/>
          </a:p>
        </p:txBody>
      </p:sp>
    </p:spTree>
    <p:extLst>
      <p:ext uri="{BB962C8B-B14F-4D97-AF65-F5344CB8AC3E}">
        <p14:creationId xmlns:p14="http://schemas.microsoft.com/office/powerpoint/2010/main" val="17958500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7216" y="6033143"/>
            <a:ext cx="2689861" cy="564319"/>
          </a:xfrm>
          <a:prstGeom prst="rect">
            <a:avLst/>
          </a:prstGeom>
        </p:spPr>
      </p:pic>
      <p:pic>
        <p:nvPicPr>
          <p:cNvPr id="5" name="Picture 4" descr="Logo image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529" y="6081245"/>
            <a:ext cx="1050232" cy="51621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Kolenski povezovalnik 6"/>
          <p:cNvCxnSpPr/>
          <p:nvPr/>
        </p:nvCxnSpPr>
        <p:spPr>
          <a:xfrm flipV="1">
            <a:off x="245807" y="304566"/>
            <a:ext cx="3736258" cy="2637408"/>
          </a:xfrm>
          <a:prstGeom prst="bentConnector3">
            <a:avLst>
              <a:gd name="adj1" fmla="val 0"/>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 name="Kolenski povezovalnik 7"/>
          <p:cNvCxnSpPr/>
          <p:nvPr/>
        </p:nvCxnSpPr>
        <p:spPr>
          <a:xfrm flipV="1">
            <a:off x="8514735" y="4197949"/>
            <a:ext cx="3342968" cy="2408904"/>
          </a:xfrm>
          <a:prstGeom prst="bentConnector3">
            <a:avLst>
              <a:gd name="adj1" fmla="val 100294"/>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Pravokotnik 5"/>
          <p:cNvSpPr/>
          <p:nvPr/>
        </p:nvSpPr>
        <p:spPr>
          <a:xfrm>
            <a:off x="508529" y="658793"/>
            <a:ext cx="10975017" cy="8104976"/>
          </a:xfrm>
          <a:prstGeom prst="rect">
            <a:avLst/>
          </a:prstGeom>
        </p:spPr>
        <p:txBody>
          <a:bodyPr wrap="square">
            <a:spAutoFit/>
          </a:bodyPr>
          <a:lstStyle/>
          <a:p>
            <a:pPr marL="228600" indent="-228600">
              <a:lnSpc>
                <a:spcPct val="70000"/>
              </a:lnSpc>
              <a:spcBef>
                <a:spcPts val="1000"/>
              </a:spcBef>
              <a:buFontTx/>
              <a:buChar char="-"/>
            </a:pPr>
            <a:r>
              <a:rPr lang="sl-SI" sz="2400" dirty="0"/>
              <a:t>Ključna merila:</a:t>
            </a:r>
          </a:p>
          <a:p>
            <a:pPr marL="685800" lvl="1" indent="-228600">
              <a:lnSpc>
                <a:spcPct val="70000"/>
              </a:lnSpc>
              <a:spcBef>
                <a:spcPts val="1000"/>
              </a:spcBef>
              <a:buFontTx/>
              <a:buChar char="-"/>
            </a:pPr>
            <a:r>
              <a:rPr lang="sl-SI" sz="2400" dirty="0"/>
              <a:t>vključevanje ključnih deležnikov,</a:t>
            </a:r>
          </a:p>
          <a:p>
            <a:pPr marL="685800" lvl="1" indent="-228600">
              <a:lnSpc>
                <a:spcPct val="70000"/>
              </a:lnSpc>
              <a:spcBef>
                <a:spcPts val="1000"/>
              </a:spcBef>
              <a:buFontTx/>
              <a:buChar char="-"/>
            </a:pPr>
            <a:r>
              <a:rPr lang="sl-SI" sz="2400" dirty="0"/>
              <a:t>prispevanje k doseganju ciljev področnih strategij, resolucij, nacionalnih programov ipd.,</a:t>
            </a:r>
          </a:p>
          <a:p>
            <a:pPr marL="685800" lvl="1" indent="-228600">
              <a:lnSpc>
                <a:spcPct val="70000"/>
              </a:lnSpc>
              <a:spcBef>
                <a:spcPts val="1000"/>
              </a:spcBef>
              <a:buFontTx/>
              <a:buChar char="-"/>
            </a:pPr>
            <a:r>
              <a:rPr lang="sl-SI" sz="2400" dirty="0"/>
              <a:t>izmenjava izkušenj, rezultatov in dobrih praks ali vpetost v mednarodno okolje/primerljivost,</a:t>
            </a:r>
          </a:p>
          <a:p>
            <a:pPr marL="685800" lvl="1" indent="-228600">
              <a:lnSpc>
                <a:spcPct val="70000"/>
              </a:lnSpc>
              <a:spcBef>
                <a:spcPts val="1000"/>
              </a:spcBef>
              <a:buFontTx/>
              <a:buChar char="-"/>
            </a:pPr>
            <a:r>
              <a:rPr lang="sl-SI" sz="2400" dirty="0"/>
              <a:t>inovativnost oziroma nadgrajevanje obstoječih ukrepov.</a:t>
            </a:r>
          </a:p>
          <a:p>
            <a:pPr marL="228600" indent="-228600">
              <a:lnSpc>
                <a:spcPct val="70000"/>
              </a:lnSpc>
              <a:spcBef>
                <a:spcPts val="1000"/>
              </a:spcBef>
              <a:buFontTx/>
              <a:buChar char="-"/>
            </a:pPr>
            <a:endParaRPr lang="sl-SI" sz="2400" dirty="0"/>
          </a:p>
          <a:p>
            <a:pPr marL="228600" indent="-228600">
              <a:lnSpc>
                <a:spcPct val="70000"/>
              </a:lnSpc>
              <a:spcBef>
                <a:spcPts val="1000"/>
              </a:spcBef>
              <a:buFontTx/>
              <a:buChar char="-"/>
            </a:pPr>
            <a:r>
              <a:rPr lang="sl-SI" sz="2400" dirty="0"/>
              <a:t>Geografsko območje: Zahodna in Vzhodna kohezijska regija</a:t>
            </a:r>
          </a:p>
          <a:p>
            <a:pPr marL="228600" indent="-228600">
              <a:lnSpc>
                <a:spcPct val="70000"/>
              </a:lnSpc>
              <a:spcBef>
                <a:spcPts val="1000"/>
              </a:spcBef>
              <a:buFontTx/>
              <a:buChar char="-"/>
            </a:pPr>
            <a:r>
              <a:rPr lang="sl-SI" sz="2400" dirty="0"/>
              <a:t>Načrtovana sredstva: 5.732.500,00 EUR (EU+SI)</a:t>
            </a:r>
          </a:p>
          <a:p>
            <a:pPr marL="228600" indent="-228600">
              <a:lnSpc>
                <a:spcPct val="70000"/>
              </a:lnSpc>
              <a:spcBef>
                <a:spcPts val="1000"/>
              </a:spcBef>
              <a:buFontTx/>
              <a:buChar char="-"/>
            </a:pPr>
            <a:r>
              <a:rPr lang="sl-SI" sz="2400" dirty="0"/>
              <a:t>Upravičenec: Javni zavod Andragoški center RS</a:t>
            </a:r>
          </a:p>
          <a:p>
            <a:pPr marL="228600" indent="-228600">
              <a:lnSpc>
                <a:spcPct val="70000"/>
              </a:lnSpc>
              <a:spcBef>
                <a:spcPts val="1000"/>
              </a:spcBef>
              <a:buFontTx/>
              <a:buChar char="-"/>
            </a:pPr>
            <a:r>
              <a:rPr lang="sl-SI" sz="2400" dirty="0"/>
              <a:t>Posredovanje poziva: oktober 2023</a:t>
            </a:r>
            <a:endParaRPr lang="pl-PL" sz="2400" dirty="0"/>
          </a:p>
          <a:p>
            <a:pPr marL="228600" indent="-228600">
              <a:lnSpc>
                <a:spcPct val="70000"/>
              </a:lnSpc>
              <a:spcBef>
                <a:spcPts val="1000"/>
              </a:spcBef>
              <a:buFontTx/>
              <a:buChar char="-"/>
            </a:pPr>
            <a:r>
              <a:rPr lang="pl-PL" sz="2400" dirty="0"/>
              <a:t>Pravna podlaga: 1. odstavek 28. člena ZOFVI in 3. člen Odloka o ustanovitvi Andragoškega centra Republike Slovenije (Uradni list RS, št. 18/91-I, 12/99 in 76/08).</a:t>
            </a:r>
          </a:p>
          <a:p>
            <a:pPr>
              <a:lnSpc>
                <a:spcPct val="70000"/>
              </a:lnSpc>
              <a:spcBef>
                <a:spcPts val="1000"/>
              </a:spcBef>
            </a:pPr>
            <a:endParaRPr lang="pl-PL" sz="2400" dirty="0"/>
          </a:p>
          <a:p>
            <a:pPr algn="r">
              <a:lnSpc>
                <a:spcPct val="70000"/>
              </a:lnSpc>
              <a:spcBef>
                <a:spcPts val="1000"/>
              </a:spcBef>
            </a:pPr>
            <a:r>
              <a:rPr lang="pl-PL" sz="2400" dirty="0"/>
              <a:t>(2)</a:t>
            </a:r>
            <a:endParaRPr lang="sl-SI" sz="2400" dirty="0"/>
          </a:p>
          <a:p>
            <a:pPr marL="228600" indent="-228600">
              <a:lnSpc>
                <a:spcPct val="70000"/>
              </a:lnSpc>
              <a:spcBef>
                <a:spcPts val="1000"/>
              </a:spcBef>
              <a:buFontTx/>
              <a:buChar char="-"/>
            </a:pPr>
            <a:endParaRPr lang="sl-SI" sz="2400" dirty="0"/>
          </a:p>
          <a:p>
            <a:pPr marL="228600" indent="-228600">
              <a:lnSpc>
                <a:spcPct val="70000"/>
              </a:lnSpc>
              <a:spcBef>
                <a:spcPts val="1000"/>
              </a:spcBef>
              <a:buFontTx/>
              <a:buChar char="-"/>
            </a:pPr>
            <a:endParaRPr lang="sl-SI" sz="2400" dirty="0"/>
          </a:p>
          <a:p>
            <a:pPr marL="228600" indent="-228600">
              <a:lnSpc>
                <a:spcPct val="70000"/>
              </a:lnSpc>
              <a:spcBef>
                <a:spcPts val="1000"/>
              </a:spcBef>
              <a:buFontTx/>
              <a:buChar char="-"/>
            </a:pPr>
            <a:endParaRPr lang="sl-SI" sz="2400" dirty="0"/>
          </a:p>
          <a:p>
            <a:pPr marL="228600" indent="-228600">
              <a:lnSpc>
                <a:spcPct val="70000"/>
              </a:lnSpc>
              <a:spcBef>
                <a:spcPts val="1000"/>
              </a:spcBef>
              <a:buFontTx/>
              <a:buChar char="-"/>
            </a:pPr>
            <a:endParaRPr lang="sl-SI" sz="2400" dirty="0"/>
          </a:p>
          <a:p>
            <a:pPr marL="228600" indent="-228600">
              <a:lnSpc>
                <a:spcPct val="70000"/>
              </a:lnSpc>
              <a:spcBef>
                <a:spcPts val="1000"/>
              </a:spcBef>
              <a:buFontTx/>
              <a:buChar char="-"/>
            </a:pPr>
            <a:endParaRPr lang="sl-SI" sz="2400" dirty="0"/>
          </a:p>
          <a:p>
            <a:pPr marL="228600" indent="-228600">
              <a:lnSpc>
                <a:spcPct val="70000"/>
              </a:lnSpc>
              <a:spcBef>
                <a:spcPts val="1000"/>
              </a:spcBef>
              <a:buFontTx/>
              <a:buChar char="-"/>
            </a:pPr>
            <a:endParaRPr lang="sl-SI" sz="2400" dirty="0"/>
          </a:p>
        </p:txBody>
      </p:sp>
    </p:spTree>
    <p:extLst>
      <p:ext uri="{BB962C8B-B14F-4D97-AF65-F5344CB8AC3E}">
        <p14:creationId xmlns:p14="http://schemas.microsoft.com/office/powerpoint/2010/main" val="10532451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05249" y="2111547"/>
            <a:ext cx="10515600" cy="1325563"/>
          </a:xfrm>
        </p:spPr>
        <p:txBody>
          <a:bodyPr/>
          <a:lstStyle/>
          <a:p>
            <a:pPr algn="ctr"/>
            <a:r>
              <a:rPr lang="sl-SI" b="1" dirty="0">
                <a:effectLst>
                  <a:outerShdw blurRad="38100" dist="38100" dir="2700000" algn="tl">
                    <a:srgbClr val="000000">
                      <a:alpha val="43137"/>
                    </a:srgbClr>
                  </a:outerShdw>
                </a:effectLst>
              </a:rPr>
              <a:t>Ukrepi MDDSZ, ki se že izvajajo</a:t>
            </a:r>
          </a:p>
        </p:txBody>
      </p:sp>
      <p:pic>
        <p:nvPicPr>
          <p:cNvPr id="4" name="Slik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7216" y="6033143"/>
            <a:ext cx="2689861" cy="564319"/>
          </a:xfrm>
          <a:prstGeom prst="rect">
            <a:avLst/>
          </a:prstGeom>
        </p:spPr>
      </p:pic>
      <p:pic>
        <p:nvPicPr>
          <p:cNvPr id="5" name="Picture 4" descr="Logo image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529" y="6081245"/>
            <a:ext cx="1050232" cy="51621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Kolenski povezovalnik 6"/>
          <p:cNvCxnSpPr/>
          <p:nvPr/>
        </p:nvCxnSpPr>
        <p:spPr>
          <a:xfrm flipV="1">
            <a:off x="245807" y="304566"/>
            <a:ext cx="3736258" cy="2637408"/>
          </a:xfrm>
          <a:prstGeom prst="bentConnector3">
            <a:avLst>
              <a:gd name="adj1" fmla="val 0"/>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 name="Kolenski povezovalnik 7"/>
          <p:cNvCxnSpPr/>
          <p:nvPr/>
        </p:nvCxnSpPr>
        <p:spPr>
          <a:xfrm flipV="1">
            <a:off x="8514735" y="4197949"/>
            <a:ext cx="3342968" cy="2408904"/>
          </a:xfrm>
          <a:prstGeom prst="bentConnector3">
            <a:avLst>
              <a:gd name="adj1" fmla="val 100294"/>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6782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7216" y="6033143"/>
            <a:ext cx="2689861" cy="564319"/>
          </a:xfrm>
          <a:prstGeom prst="rect">
            <a:avLst/>
          </a:prstGeom>
        </p:spPr>
      </p:pic>
      <p:pic>
        <p:nvPicPr>
          <p:cNvPr id="5" name="Picture 4" descr="Logo image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529" y="6081245"/>
            <a:ext cx="1050232" cy="51621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Kolenski povezovalnik 6"/>
          <p:cNvCxnSpPr/>
          <p:nvPr/>
        </p:nvCxnSpPr>
        <p:spPr>
          <a:xfrm flipV="1">
            <a:off x="245807" y="304566"/>
            <a:ext cx="3736258" cy="2637408"/>
          </a:xfrm>
          <a:prstGeom prst="bentConnector3">
            <a:avLst>
              <a:gd name="adj1" fmla="val 0"/>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 name="Kolenski povezovalnik 7"/>
          <p:cNvCxnSpPr/>
          <p:nvPr/>
        </p:nvCxnSpPr>
        <p:spPr>
          <a:xfrm flipV="1">
            <a:off x="8514735" y="4197949"/>
            <a:ext cx="3342968" cy="2408904"/>
          </a:xfrm>
          <a:prstGeom prst="bentConnector3">
            <a:avLst>
              <a:gd name="adj1" fmla="val 100294"/>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Pravokotnik 5"/>
          <p:cNvSpPr/>
          <p:nvPr/>
        </p:nvSpPr>
        <p:spPr>
          <a:xfrm>
            <a:off x="508529" y="444844"/>
            <a:ext cx="10975017" cy="830997"/>
          </a:xfrm>
          <a:prstGeom prst="rect">
            <a:avLst/>
          </a:prstGeom>
        </p:spPr>
        <p:txBody>
          <a:bodyPr wrap="square">
            <a:spAutoFit/>
          </a:bodyPr>
          <a:lstStyle/>
          <a:p>
            <a:r>
              <a:rPr lang="sl-SI" sz="2400" b="1" u="sng" dirty="0">
                <a:latin typeface="Republika" panose="02000506040000020004" pitchFamily="2" charset="-18"/>
              </a:rPr>
              <a:t>Ministrstvo za infrastrukturo:</a:t>
            </a:r>
          </a:p>
          <a:p>
            <a:endParaRPr lang="sl-SI" sz="2400" b="1" u="sng" dirty="0">
              <a:latin typeface="Republika" panose="02000506040000020004" pitchFamily="2" charset="-18"/>
            </a:endParaRPr>
          </a:p>
        </p:txBody>
      </p:sp>
      <p:pic>
        <p:nvPicPr>
          <p:cNvPr id="2" name="Slika 1"/>
          <p:cNvPicPr>
            <a:picLocks noChangeAspect="1"/>
          </p:cNvPicPr>
          <p:nvPr/>
        </p:nvPicPr>
        <p:blipFill>
          <a:blip r:embed="rId4"/>
          <a:stretch>
            <a:fillRect/>
          </a:stretch>
        </p:blipFill>
        <p:spPr>
          <a:xfrm>
            <a:off x="2529290" y="1006966"/>
            <a:ext cx="7037074" cy="4905741"/>
          </a:xfrm>
          <a:prstGeom prst="rect">
            <a:avLst/>
          </a:prstGeom>
        </p:spPr>
      </p:pic>
    </p:spTree>
    <p:extLst>
      <p:ext uri="{BB962C8B-B14F-4D97-AF65-F5344CB8AC3E}">
        <p14:creationId xmlns:p14="http://schemas.microsoft.com/office/powerpoint/2010/main" val="30849832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7216" y="6033143"/>
            <a:ext cx="2689861" cy="564319"/>
          </a:xfrm>
          <a:prstGeom prst="rect">
            <a:avLst/>
          </a:prstGeom>
        </p:spPr>
      </p:pic>
      <p:pic>
        <p:nvPicPr>
          <p:cNvPr id="5" name="Picture 4" descr="Logo image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529" y="6081245"/>
            <a:ext cx="1050232" cy="51621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Kolenski povezovalnik 6"/>
          <p:cNvCxnSpPr/>
          <p:nvPr/>
        </p:nvCxnSpPr>
        <p:spPr>
          <a:xfrm flipV="1">
            <a:off x="245807" y="304566"/>
            <a:ext cx="3736258" cy="2637408"/>
          </a:xfrm>
          <a:prstGeom prst="bentConnector3">
            <a:avLst>
              <a:gd name="adj1" fmla="val 0"/>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 name="Kolenski povezovalnik 7"/>
          <p:cNvCxnSpPr/>
          <p:nvPr/>
        </p:nvCxnSpPr>
        <p:spPr>
          <a:xfrm flipV="1">
            <a:off x="8514735" y="4197949"/>
            <a:ext cx="3342968" cy="2408904"/>
          </a:xfrm>
          <a:prstGeom prst="bentConnector3">
            <a:avLst>
              <a:gd name="adj1" fmla="val 100294"/>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Pravokotnik 5"/>
          <p:cNvSpPr/>
          <p:nvPr/>
        </p:nvSpPr>
        <p:spPr>
          <a:xfrm>
            <a:off x="608491" y="591217"/>
            <a:ext cx="10975017" cy="6154698"/>
          </a:xfrm>
          <a:prstGeom prst="rect">
            <a:avLst/>
          </a:prstGeom>
        </p:spPr>
        <p:txBody>
          <a:bodyPr wrap="square">
            <a:spAutoFit/>
          </a:bodyPr>
          <a:lstStyle/>
          <a:p>
            <a:r>
              <a:rPr lang="sl-SI" sz="2400" b="1" u="sng" dirty="0">
                <a:latin typeface="Republika" panose="02000506040000020004" pitchFamily="2" charset="-18"/>
              </a:rPr>
              <a:t>Ministrstvo za delo, družino, socialne zadeve in enake možnosti:</a:t>
            </a:r>
          </a:p>
          <a:p>
            <a:pPr marL="228600" indent="-228600">
              <a:lnSpc>
                <a:spcPct val="70000"/>
              </a:lnSpc>
              <a:spcBef>
                <a:spcPts val="1000"/>
              </a:spcBef>
              <a:buFontTx/>
              <a:buChar char="-"/>
            </a:pPr>
            <a:r>
              <a:rPr lang="sl-SI" sz="2400" dirty="0"/>
              <a:t>Specifični cilj: </a:t>
            </a:r>
            <a:r>
              <a:rPr lang="pl-PL" sz="2400" dirty="0"/>
              <a:t>ESO 4.8</a:t>
            </a:r>
          </a:p>
          <a:p>
            <a:pPr>
              <a:lnSpc>
                <a:spcPct val="70000"/>
              </a:lnSpc>
              <a:spcBef>
                <a:spcPts val="1000"/>
              </a:spcBef>
            </a:pPr>
            <a:endParaRPr lang="pl-PL" sz="1200" dirty="0"/>
          </a:p>
          <a:p>
            <a:pPr marL="228600" indent="-228600">
              <a:lnSpc>
                <a:spcPct val="70000"/>
              </a:lnSpc>
              <a:spcBef>
                <a:spcPts val="1000"/>
              </a:spcBef>
              <a:buFontTx/>
              <a:buChar char="-"/>
            </a:pPr>
            <a:r>
              <a:rPr lang="sl-SI" sz="2400" dirty="0"/>
              <a:t>Ukrep in sredstva: spodbujanje socialnega vključevanja oseb, izpostavljenih tveganju revščine ali socialne izključenosti z identificiranimi ovirami pri vstopanju na trg dela, operacija </a:t>
            </a:r>
            <a:r>
              <a:rPr lang="pl-PL" sz="2400" b="1" dirty="0"/>
              <a:t>Projektno učenje za mlajše odrasle (PUM-O+) – 13 mio EUR (EUR+SI)</a:t>
            </a:r>
          </a:p>
          <a:p>
            <a:pPr marL="228600" indent="-228600">
              <a:lnSpc>
                <a:spcPct val="70000"/>
              </a:lnSpc>
              <a:spcBef>
                <a:spcPts val="1000"/>
              </a:spcBef>
              <a:buFontTx/>
              <a:buChar char="-"/>
            </a:pPr>
            <a:endParaRPr lang="sl-SI" sz="1200" dirty="0"/>
          </a:p>
          <a:p>
            <a:pPr marL="228600" indent="-228600">
              <a:lnSpc>
                <a:spcPct val="70000"/>
              </a:lnSpc>
              <a:spcBef>
                <a:spcPts val="1000"/>
              </a:spcBef>
              <a:buFontTx/>
              <a:buChar char="-"/>
            </a:pPr>
            <a:r>
              <a:rPr lang="sl-SI" sz="2400" dirty="0"/>
              <a:t>Namen: Program je namenjen mladim od 15. do 29. leta starosti, ki niso zaposleni in se ne šolajo ali pa jim zaradi različnih ovir grozi osip iz izobraževalnega sistema. Z različnimi aktivnostmi jih želimo motivirati za nadaljnje izobraževanje ali vstop na trg dela. Posvetili se bomo iskanju tehnik in načinov za doseganje neaktivnih oz. »nevidnih« NEET, ob sodelovanju vseh relevantnih deležnikov s tega področja. </a:t>
            </a:r>
          </a:p>
          <a:p>
            <a:pPr marL="228600" indent="-228600">
              <a:lnSpc>
                <a:spcPct val="70000"/>
              </a:lnSpc>
              <a:spcBef>
                <a:spcPts val="1000"/>
              </a:spcBef>
              <a:buFontTx/>
              <a:buChar char="-"/>
            </a:pPr>
            <a:endParaRPr lang="sl-SI" sz="1200" dirty="0"/>
          </a:p>
          <a:p>
            <a:pPr marL="228600" indent="-228600">
              <a:lnSpc>
                <a:spcPct val="70000"/>
              </a:lnSpc>
              <a:spcBef>
                <a:spcPts val="1000"/>
              </a:spcBef>
              <a:buFontTx/>
              <a:buChar char="-"/>
            </a:pPr>
            <a:r>
              <a:rPr lang="sl-SI" sz="2400" dirty="0"/>
              <a:t>Cilj: Vključiti 1.800 mladih iz ciljnih skupin v pridobivanje kompetenc, kar bo prispevalo k povečevanju njihove zaposljivosti ter doseganju enakih možnosti.</a:t>
            </a:r>
          </a:p>
          <a:p>
            <a:pPr marL="228600" indent="-228600">
              <a:lnSpc>
                <a:spcPct val="70000"/>
              </a:lnSpc>
              <a:spcBef>
                <a:spcPts val="1000"/>
              </a:spcBef>
              <a:buFontTx/>
              <a:buChar char="-"/>
            </a:pPr>
            <a:endParaRPr lang="sl-SI" sz="2400" dirty="0"/>
          </a:p>
          <a:p>
            <a:pPr marL="228600" indent="-228600">
              <a:lnSpc>
                <a:spcPct val="70000"/>
              </a:lnSpc>
              <a:spcBef>
                <a:spcPts val="1000"/>
              </a:spcBef>
              <a:buFontTx/>
              <a:buChar char="-"/>
            </a:pPr>
            <a:r>
              <a:rPr lang="sl-SI" sz="2400" dirty="0"/>
              <a:t>Upravičenec: ZRSZ</a:t>
            </a:r>
          </a:p>
          <a:p>
            <a:pPr algn="r">
              <a:lnSpc>
                <a:spcPct val="70000"/>
              </a:lnSpc>
              <a:spcBef>
                <a:spcPts val="1000"/>
              </a:spcBef>
            </a:pPr>
            <a:endParaRPr lang="sl-SI" sz="2400" dirty="0"/>
          </a:p>
          <a:p>
            <a:pPr algn="r">
              <a:lnSpc>
                <a:spcPct val="70000"/>
              </a:lnSpc>
              <a:spcBef>
                <a:spcPts val="1000"/>
              </a:spcBef>
            </a:pPr>
            <a:r>
              <a:rPr lang="sl-SI" sz="2400" dirty="0"/>
              <a:t>(1)</a:t>
            </a:r>
          </a:p>
        </p:txBody>
      </p:sp>
    </p:spTree>
    <p:extLst>
      <p:ext uri="{BB962C8B-B14F-4D97-AF65-F5344CB8AC3E}">
        <p14:creationId xmlns:p14="http://schemas.microsoft.com/office/powerpoint/2010/main" val="36137398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7216" y="6033143"/>
            <a:ext cx="2689861" cy="564319"/>
          </a:xfrm>
          <a:prstGeom prst="rect">
            <a:avLst/>
          </a:prstGeom>
        </p:spPr>
      </p:pic>
      <p:pic>
        <p:nvPicPr>
          <p:cNvPr id="5" name="Picture 4" descr="Logo image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529" y="6081245"/>
            <a:ext cx="1050232" cy="51621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Kolenski povezovalnik 6"/>
          <p:cNvCxnSpPr/>
          <p:nvPr/>
        </p:nvCxnSpPr>
        <p:spPr>
          <a:xfrm flipV="1">
            <a:off x="245807" y="304566"/>
            <a:ext cx="3736258" cy="2637408"/>
          </a:xfrm>
          <a:prstGeom prst="bentConnector3">
            <a:avLst>
              <a:gd name="adj1" fmla="val 0"/>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 name="Kolenski povezovalnik 7"/>
          <p:cNvCxnSpPr/>
          <p:nvPr/>
        </p:nvCxnSpPr>
        <p:spPr>
          <a:xfrm flipV="1">
            <a:off x="8514735" y="4197949"/>
            <a:ext cx="3342968" cy="2408904"/>
          </a:xfrm>
          <a:prstGeom prst="bentConnector3">
            <a:avLst>
              <a:gd name="adj1" fmla="val 100294"/>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Pravokotnik 5"/>
          <p:cNvSpPr/>
          <p:nvPr/>
        </p:nvSpPr>
        <p:spPr>
          <a:xfrm>
            <a:off x="508529" y="650964"/>
            <a:ext cx="10975017" cy="6027484"/>
          </a:xfrm>
          <a:prstGeom prst="rect">
            <a:avLst/>
          </a:prstGeom>
        </p:spPr>
        <p:txBody>
          <a:bodyPr wrap="square">
            <a:spAutoFit/>
          </a:bodyPr>
          <a:lstStyle/>
          <a:p>
            <a:r>
              <a:rPr lang="sl-SI" sz="2400" b="1" u="sng" dirty="0">
                <a:latin typeface="Republika" panose="02000506040000020004" pitchFamily="2" charset="-18"/>
              </a:rPr>
              <a:t>Ministrstvo za delo, družino, socialne zadeve in enake možnosti:</a:t>
            </a:r>
          </a:p>
          <a:p>
            <a:pPr marL="228600" indent="-228600">
              <a:lnSpc>
                <a:spcPct val="70000"/>
              </a:lnSpc>
              <a:spcBef>
                <a:spcPts val="1000"/>
              </a:spcBef>
              <a:buFontTx/>
              <a:buChar char="-"/>
            </a:pPr>
            <a:r>
              <a:rPr lang="sl-SI" sz="2400" dirty="0"/>
              <a:t>Specifični cilj: </a:t>
            </a:r>
            <a:r>
              <a:rPr lang="pl-PL" sz="2400" dirty="0"/>
              <a:t>ESO 4.2</a:t>
            </a:r>
          </a:p>
          <a:p>
            <a:pPr>
              <a:lnSpc>
                <a:spcPct val="70000"/>
              </a:lnSpc>
              <a:spcBef>
                <a:spcPts val="1000"/>
              </a:spcBef>
            </a:pPr>
            <a:endParaRPr lang="pl-PL" sz="1200" dirty="0"/>
          </a:p>
          <a:p>
            <a:pPr marL="228600" indent="-228600">
              <a:lnSpc>
                <a:spcPct val="70000"/>
              </a:lnSpc>
              <a:spcBef>
                <a:spcPts val="1000"/>
              </a:spcBef>
              <a:buFontTx/>
              <a:buChar char="-"/>
            </a:pPr>
            <a:r>
              <a:rPr lang="sl-SI" sz="2400" dirty="0"/>
              <a:t>Ukrep in sredstva: Razvoj in nadgradnja platforme trga dela za dolgoročno napovedovanje kompetenc oz. znanj in spretnosti,</a:t>
            </a:r>
            <a:r>
              <a:rPr lang="pl-PL" sz="2400" dirty="0"/>
              <a:t> operacija </a:t>
            </a:r>
            <a:r>
              <a:rPr lang="pl-PL" sz="2400" b="1" dirty="0"/>
              <a:t>Platforma trga dela - </a:t>
            </a:r>
            <a:r>
              <a:rPr lang="sl-SI" sz="2400" b="1" dirty="0"/>
              <a:t>6 MIO EUR (EU+SI)</a:t>
            </a:r>
          </a:p>
          <a:p>
            <a:pPr marL="228600" indent="-228600">
              <a:lnSpc>
                <a:spcPct val="70000"/>
              </a:lnSpc>
              <a:spcBef>
                <a:spcPts val="1000"/>
              </a:spcBef>
              <a:buFontTx/>
              <a:buChar char="-"/>
            </a:pPr>
            <a:endParaRPr lang="sl-SI" sz="1200" dirty="0"/>
          </a:p>
          <a:p>
            <a:pPr marL="228600" indent="-228600">
              <a:lnSpc>
                <a:spcPct val="70000"/>
              </a:lnSpc>
              <a:spcBef>
                <a:spcPts val="1000"/>
              </a:spcBef>
              <a:buFontTx/>
              <a:buChar char="-"/>
            </a:pPr>
            <a:r>
              <a:rPr lang="sl-SI" sz="2400" dirty="0"/>
              <a:t>Namen in cilj: Ukrep je namenjen vzpostavitvi celovitega in sistemskega orodja za napovedovanje kompetenc za posamezne poklice. Cilj je izgradnja spletne platforme.</a:t>
            </a:r>
          </a:p>
          <a:p>
            <a:pPr marL="216000">
              <a:lnSpc>
                <a:spcPct val="70000"/>
              </a:lnSpc>
              <a:spcBef>
                <a:spcPts val="1000"/>
              </a:spcBef>
            </a:pPr>
            <a:r>
              <a:rPr lang="sl-SI" sz="2400" dirty="0"/>
              <a:t>Platforma trga dela za napovedovanje kompetenc bo s sodobno tehnologijo in metodologijo podprto orodje za tri ključna področja razvoja kadrov: (i) srednjeročno/dolgoročno napovedovanje potreb po poklicih in kompetencah, (</a:t>
            </a:r>
            <a:r>
              <a:rPr lang="sl-SI" sz="2400" dirty="0" err="1"/>
              <a:t>ii</a:t>
            </a:r>
            <a:r>
              <a:rPr lang="sl-SI" sz="2400" dirty="0"/>
              <a:t>) ugotavljanje vrzeli v poklicih in kompetencah glede na napovedi in neskladja v realnem času ter (</a:t>
            </a:r>
            <a:r>
              <a:rPr lang="sl-SI" sz="2400" dirty="0" err="1"/>
              <a:t>iii</a:t>
            </a:r>
            <a:r>
              <a:rPr lang="sl-SI" sz="2400" dirty="0"/>
              <a:t>) predlog umestitve relevantnih kompetenc v obstoječe in morebitne nove programe izobraževanja/usposabljanja glede na potrebe trga dela/ugotovljene vrzeli v poklicih in kompetencah. </a:t>
            </a:r>
          </a:p>
          <a:p>
            <a:pPr marL="216000">
              <a:lnSpc>
                <a:spcPct val="70000"/>
              </a:lnSpc>
              <a:spcBef>
                <a:spcPts val="1000"/>
              </a:spcBef>
            </a:pPr>
            <a:r>
              <a:rPr lang="sl-SI" sz="2400" dirty="0"/>
              <a:t>- Upravičenec: MDDSZ in partner ZRSZ</a:t>
            </a:r>
          </a:p>
          <a:p>
            <a:pPr>
              <a:lnSpc>
                <a:spcPct val="70000"/>
              </a:lnSpc>
              <a:spcBef>
                <a:spcPts val="1000"/>
              </a:spcBef>
            </a:pPr>
            <a:endParaRPr lang="sl-SI" sz="2400" dirty="0"/>
          </a:p>
          <a:p>
            <a:pPr algn="r">
              <a:lnSpc>
                <a:spcPct val="70000"/>
              </a:lnSpc>
              <a:spcBef>
                <a:spcPts val="1000"/>
              </a:spcBef>
            </a:pPr>
            <a:r>
              <a:rPr lang="sl-SI" sz="2400" dirty="0"/>
              <a:t>(1)</a:t>
            </a:r>
          </a:p>
        </p:txBody>
      </p:sp>
    </p:spTree>
    <p:extLst>
      <p:ext uri="{BB962C8B-B14F-4D97-AF65-F5344CB8AC3E}">
        <p14:creationId xmlns:p14="http://schemas.microsoft.com/office/powerpoint/2010/main" val="22698133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05249" y="2111547"/>
            <a:ext cx="10515600" cy="1325563"/>
          </a:xfrm>
        </p:spPr>
        <p:txBody>
          <a:bodyPr/>
          <a:lstStyle/>
          <a:p>
            <a:pPr algn="ctr"/>
            <a:r>
              <a:rPr lang="sl-SI" b="1" dirty="0">
                <a:effectLst>
                  <a:outerShdw blurRad="38100" dist="38100" dir="2700000" algn="tl">
                    <a:srgbClr val="000000">
                      <a:alpha val="43137"/>
                    </a:srgbClr>
                  </a:outerShdw>
                </a:effectLst>
              </a:rPr>
              <a:t>Načrtovani ukrepi MDDSZ do konca 2023</a:t>
            </a:r>
          </a:p>
        </p:txBody>
      </p:sp>
      <p:pic>
        <p:nvPicPr>
          <p:cNvPr id="4" name="Slik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7216" y="6033143"/>
            <a:ext cx="2689861" cy="564319"/>
          </a:xfrm>
          <a:prstGeom prst="rect">
            <a:avLst/>
          </a:prstGeom>
        </p:spPr>
      </p:pic>
      <p:pic>
        <p:nvPicPr>
          <p:cNvPr id="5" name="Picture 4" descr="Logo image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529" y="6081245"/>
            <a:ext cx="1050232" cy="51621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Kolenski povezovalnik 6"/>
          <p:cNvCxnSpPr/>
          <p:nvPr/>
        </p:nvCxnSpPr>
        <p:spPr>
          <a:xfrm flipV="1">
            <a:off x="245807" y="304566"/>
            <a:ext cx="3736258" cy="2637408"/>
          </a:xfrm>
          <a:prstGeom prst="bentConnector3">
            <a:avLst>
              <a:gd name="adj1" fmla="val 0"/>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 name="Kolenski povezovalnik 7"/>
          <p:cNvCxnSpPr/>
          <p:nvPr/>
        </p:nvCxnSpPr>
        <p:spPr>
          <a:xfrm flipV="1">
            <a:off x="8514735" y="4197949"/>
            <a:ext cx="3342968" cy="2408904"/>
          </a:xfrm>
          <a:prstGeom prst="bentConnector3">
            <a:avLst>
              <a:gd name="adj1" fmla="val 100294"/>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97734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7216" y="6033143"/>
            <a:ext cx="2689861" cy="564319"/>
          </a:xfrm>
          <a:prstGeom prst="rect">
            <a:avLst/>
          </a:prstGeom>
        </p:spPr>
      </p:pic>
      <p:pic>
        <p:nvPicPr>
          <p:cNvPr id="5" name="Picture 4" descr="Logo image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529" y="6081245"/>
            <a:ext cx="1050232" cy="51621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Kolenski povezovalnik 6"/>
          <p:cNvCxnSpPr/>
          <p:nvPr/>
        </p:nvCxnSpPr>
        <p:spPr>
          <a:xfrm flipV="1">
            <a:off x="245807" y="304566"/>
            <a:ext cx="3736258" cy="2637408"/>
          </a:xfrm>
          <a:prstGeom prst="bentConnector3">
            <a:avLst>
              <a:gd name="adj1" fmla="val 0"/>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 name="Kolenski povezovalnik 7"/>
          <p:cNvCxnSpPr/>
          <p:nvPr/>
        </p:nvCxnSpPr>
        <p:spPr>
          <a:xfrm flipV="1">
            <a:off x="8514735" y="4197949"/>
            <a:ext cx="3342968" cy="2408904"/>
          </a:xfrm>
          <a:prstGeom prst="bentConnector3">
            <a:avLst>
              <a:gd name="adj1" fmla="val 100294"/>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Pravokotnik 5"/>
          <p:cNvSpPr/>
          <p:nvPr/>
        </p:nvSpPr>
        <p:spPr>
          <a:xfrm>
            <a:off x="508529" y="645529"/>
            <a:ext cx="10975017" cy="6308586"/>
          </a:xfrm>
          <a:prstGeom prst="rect">
            <a:avLst/>
          </a:prstGeom>
        </p:spPr>
        <p:txBody>
          <a:bodyPr wrap="square">
            <a:spAutoFit/>
          </a:bodyPr>
          <a:lstStyle/>
          <a:p>
            <a:r>
              <a:rPr lang="sl-SI" sz="2400" b="1" u="sng" dirty="0">
                <a:latin typeface="Republika" panose="02000506040000020004" pitchFamily="2" charset="-18"/>
              </a:rPr>
              <a:t>Ministrstvo za delo, družino, socialne zadeve in enake možnosti:</a:t>
            </a:r>
          </a:p>
          <a:p>
            <a:endParaRPr lang="sl-SI" sz="2400" b="1" u="sng" dirty="0">
              <a:latin typeface="Republika" panose="02000506040000020004" pitchFamily="2" charset="-18"/>
            </a:endParaRPr>
          </a:p>
          <a:p>
            <a:pPr marL="228600" indent="-228600">
              <a:lnSpc>
                <a:spcPct val="70000"/>
              </a:lnSpc>
              <a:spcBef>
                <a:spcPts val="1000"/>
              </a:spcBef>
              <a:buFontTx/>
              <a:buChar char="-"/>
            </a:pPr>
            <a:r>
              <a:rPr lang="sl-SI" sz="2400" dirty="0"/>
              <a:t>Specifični cilj: </a:t>
            </a:r>
            <a:r>
              <a:rPr lang="pl-PL" sz="2400" dirty="0"/>
              <a:t>ESO 4.2</a:t>
            </a:r>
          </a:p>
          <a:p>
            <a:pPr marL="228600" indent="-228600">
              <a:lnSpc>
                <a:spcPct val="70000"/>
              </a:lnSpc>
              <a:spcBef>
                <a:spcPts val="1000"/>
              </a:spcBef>
              <a:buFontTx/>
              <a:buChar char="-"/>
            </a:pPr>
            <a:endParaRPr lang="sl-SI" sz="1200" dirty="0"/>
          </a:p>
          <a:p>
            <a:pPr marL="228600" indent="-228600">
              <a:lnSpc>
                <a:spcPct val="70000"/>
              </a:lnSpc>
              <a:spcBef>
                <a:spcPts val="1000"/>
              </a:spcBef>
              <a:buFontTx/>
              <a:buChar char="-"/>
            </a:pPr>
            <a:r>
              <a:rPr lang="sl-SI" sz="2400" dirty="0"/>
              <a:t>Ukrep in sredstva: nadaljnje delovanje mreže EURES nacionalnih uradov za usklajevanje, operacija </a:t>
            </a:r>
            <a:r>
              <a:rPr lang="sl-SI" sz="2400" b="1" dirty="0"/>
              <a:t>Izvajanje mreže </a:t>
            </a:r>
            <a:r>
              <a:rPr lang="pl-PL" sz="2400" b="1" dirty="0"/>
              <a:t>EURES in iniciative ALMA - </a:t>
            </a:r>
            <a:r>
              <a:rPr lang="sl-SI" sz="2400" b="1" dirty="0"/>
              <a:t>6 MIO EUR (EU+SI) – v potrjevanju na OU</a:t>
            </a:r>
          </a:p>
          <a:p>
            <a:pPr marL="228600" indent="-228600">
              <a:lnSpc>
                <a:spcPct val="70000"/>
              </a:lnSpc>
              <a:spcBef>
                <a:spcPts val="1000"/>
              </a:spcBef>
              <a:buFontTx/>
              <a:buChar char="-"/>
            </a:pPr>
            <a:endParaRPr lang="sl-SI" sz="1400" dirty="0"/>
          </a:p>
          <a:p>
            <a:pPr marL="228600" indent="-228600">
              <a:lnSpc>
                <a:spcPct val="70000"/>
              </a:lnSpc>
              <a:spcBef>
                <a:spcPts val="1000"/>
              </a:spcBef>
              <a:buFontTx/>
              <a:buChar char="-"/>
            </a:pPr>
            <a:r>
              <a:rPr lang="sl-SI" sz="2400" dirty="0"/>
              <a:t>Namen: Projekt bo prispeval k uspešnemu izvajanju storitev v okviru mreže EURES ter širil zaposlitvene možnosti iskalcev zaposlitve. Z izvedbo iniciative ALMA bo podprta mobilnost NEET, starih od 18 do 35 let, med katerimi bo posebna pozornost pri vključevanju namenjena dolgotrajno brezposelnim osebam. </a:t>
            </a:r>
          </a:p>
          <a:p>
            <a:pPr marL="228600" indent="-228600">
              <a:lnSpc>
                <a:spcPct val="70000"/>
              </a:lnSpc>
              <a:spcBef>
                <a:spcPts val="1000"/>
              </a:spcBef>
              <a:buFontTx/>
              <a:buChar char="-"/>
            </a:pPr>
            <a:endParaRPr lang="sl-SI" sz="1400" dirty="0"/>
          </a:p>
          <a:p>
            <a:pPr marL="228600" indent="-228600">
              <a:lnSpc>
                <a:spcPct val="70000"/>
              </a:lnSpc>
              <a:spcBef>
                <a:spcPts val="1000"/>
              </a:spcBef>
              <a:buFontTx/>
              <a:buChar char="-"/>
            </a:pPr>
            <a:r>
              <a:rPr lang="sl-SI" sz="2400" dirty="0"/>
              <a:t>Cilj: S projektom želimo podpreti delovanje EURES, nadgraditi vsebine in storitve, usposobiti strokovne sodelavce ter vključiti 130 mladih v iniciativo ALMA. </a:t>
            </a:r>
          </a:p>
          <a:p>
            <a:pPr>
              <a:lnSpc>
                <a:spcPct val="70000"/>
              </a:lnSpc>
              <a:spcBef>
                <a:spcPts val="1000"/>
              </a:spcBef>
            </a:pPr>
            <a:endParaRPr lang="sl-SI" sz="2400" dirty="0"/>
          </a:p>
          <a:p>
            <a:pPr marL="228600" indent="-228600">
              <a:lnSpc>
                <a:spcPct val="70000"/>
              </a:lnSpc>
              <a:spcBef>
                <a:spcPts val="1000"/>
              </a:spcBef>
              <a:buFontTx/>
              <a:buChar char="-"/>
            </a:pPr>
            <a:r>
              <a:rPr lang="sl-SI" sz="2400" dirty="0"/>
              <a:t>Upravičenec: ZRSZ</a:t>
            </a:r>
          </a:p>
          <a:p>
            <a:pPr algn="r">
              <a:lnSpc>
                <a:spcPct val="70000"/>
              </a:lnSpc>
              <a:spcBef>
                <a:spcPts val="1000"/>
              </a:spcBef>
            </a:pPr>
            <a:endParaRPr lang="sl-SI" sz="2400" dirty="0"/>
          </a:p>
          <a:p>
            <a:pPr algn="r">
              <a:lnSpc>
                <a:spcPct val="70000"/>
              </a:lnSpc>
              <a:spcBef>
                <a:spcPts val="1000"/>
              </a:spcBef>
            </a:pPr>
            <a:r>
              <a:rPr lang="sl-SI" sz="2400" dirty="0"/>
              <a:t>(1)</a:t>
            </a:r>
          </a:p>
        </p:txBody>
      </p:sp>
    </p:spTree>
    <p:extLst>
      <p:ext uri="{BB962C8B-B14F-4D97-AF65-F5344CB8AC3E}">
        <p14:creationId xmlns:p14="http://schemas.microsoft.com/office/powerpoint/2010/main" val="17036165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7216" y="6033143"/>
            <a:ext cx="2689861" cy="564319"/>
          </a:xfrm>
          <a:prstGeom prst="rect">
            <a:avLst/>
          </a:prstGeom>
        </p:spPr>
      </p:pic>
      <p:pic>
        <p:nvPicPr>
          <p:cNvPr id="5" name="Picture 4" descr="Logo image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529" y="6081245"/>
            <a:ext cx="1050232" cy="51621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Kolenski povezovalnik 6"/>
          <p:cNvCxnSpPr/>
          <p:nvPr/>
        </p:nvCxnSpPr>
        <p:spPr>
          <a:xfrm flipV="1">
            <a:off x="245807" y="304566"/>
            <a:ext cx="3736258" cy="2637408"/>
          </a:xfrm>
          <a:prstGeom prst="bentConnector3">
            <a:avLst>
              <a:gd name="adj1" fmla="val 0"/>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 name="Kolenski povezovalnik 7"/>
          <p:cNvCxnSpPr/>
          <p:nvPr/>
        </p:nvCxnSpPr>
        <p:spPr>
          <a:xfrm flipV="1">
            <a:off x="8514735" y="4197949"/>
            <a:ext cx="3342968" cy="2408904"/>
          </a:xfrm>
          <a:prstGeom prst="bentConnector3">
            <a:avLst>
              <a:gd name="adj1" fmla="val 100294"/>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Pravokotnik 5"/>
          <p:cNvSpPr/>
          <p:nvPr/>
        </p:nvSpPr>
        <p:spPr>
          <a:xfrm>
            <a:off x="508529" y="498295"/>
            <a:ext cx="10975017" cy="6695359"/>
          </a:xfrm>
          <a:prstGeom prst="rect">
            <a:avLst/>
          </a:prstGeom>
        </p:spPr>
        <p:txBody>
          <a:bodyPr wrap="square">
            <a:spAutoFit/>
          </a:bodyPr>
          <a:lstStyle/>
          <a:p>
            <a:r>
              <a:rPr lang="sl-SI" sz="2400" b="1" u="sng" dirty="0">
                <a:latin typeface="Republika" panose="02000506040000020004" pitchFamily="2" charset="-18"/>
              </a:rPr>
              <a:t>Ministrstvo za delo, družino, socialne zadeve in enake možnosti:</a:t>
            </a:r>
          </a:p>
          <a:p>
            <a:endParaRPr lang="sl-SI" sz="2400" b="1" u="sng" dirty="0">
              <a:latin typeface="Republika" panose="02000506040000020004" pitchFamily="2" charset="-18"/>
            </a:endParaRPr>
          </a:p>
          <a:p>
            <a:pPr marL="228600" indent="-228600">
              <a:lnSpc>
                <a:spcPct val="70000"/>
              </a:lnSpc>
              <a:spcBef>
                <a:spcPts val="1000"/>
              </a:spcBef>
              <a:buFontTx/>
              <a:buChar char="-"/>
            </a:pPr>
            <a:r>
              <a:rPr lang="sl-SI" sz="2400" dirty="0"/>
              <a:t>Specifični cilj: </a:t>
            </a:r>
            <a:r>
              <a:rPr lang="pl-PL" sz="2400" dirty="0"/>
              <a:t>ESO 4.1</a:t>
            </a:r>
          </a:p>
          <a:p>
            <a:pPr marL="228600" indent="-228600">
              <a:lnSpc>
                <a:spcPct val="70000"/>
              </a:lnSpc>
              <a:spcBef>
                <a:spcPts val="1000"/>
              </a:spcBef>
              <a:buFontTx/>
              <a:buChar char="-"/>
            </a:pPr>
            <a:endParaRPr lang="sl-SI" sz="1200" dirty="0"/>
          </a:p>
          <a:p>
            <a:pPr marL="228600" indent="-228600">
              <a:lnSpc>
                <a:spcPct val="70000"/>
              </a:lnSpc>
              <a:spcBef>
                <a:spcPts val="1000"/>
              </a:spcBef>
              <a:buFontTx/>
              <a:buChar char="-"/>
            </a:pPr>
            <a:r>
              <a:rPr lang="sl-SI" sz="2400" dirty="0"/>
              <a:t>Ukrep in sredstva: spodbujanje dostopa do zaposlitve za ciljne skupine starejših, nižje izobraženih, invalidov in neaktivnih, operacija </a:t>
            </a:r>
            <a:r>
              <a:rPr lang="pl-PL" sz="2400" b="1" dirty="0"/>
              <a:t>Zaposli.me plus - </a:t>
            </a:r>
            <a:r>
              <a:rPr lang="sl-SI" sz="2400" b="1" dirty="0"/>
              <a:t>120.9 MIO EUR (EU+SI) – posredovanje na OU v kratkem</a:t>
            </a:r>
          </a:p>
          <a:p>
            <a:pPr>
              <a:lnSpc>
                <a:spcPct val="70000"/>
              </a:lnSpc>
              <a:spcBef>
                <a:spcPts val="1000"/>
              </a:spcBef>
            </a:pPr>
            <a:endParaRPr lang="sl-SI" sz="1400" dirty="0"/>
          </a:p>
          <a:p>
            <a:pPr marL="228600" indent="-228600">
              <a:lnSpc>
                <a:spcPct val="70000"/>
              </a:lnSpc>
              <a:spcBef>
                <a:spcPts val="1000"/>
              </a:spcBef>
              <a:buFontTx/>
              <a:buChar char="-"/>
            </a:pPr>
            <a:r>
              <a:rPr lang="sl-SI" sz="2400" dirty="0"/>
              <a:t>Namen: Program je namenjen zaposlovanju brezposelnih oseb, ki najtežje dobijo zaposlitev. Aktivnosti bodo usmerjene v ponovno delovno integracijo oseb iz ciljne skupine, zmanjševanje njihove socialne izključenosti in revščine ter izboljšanje zaposlitvenih možnosti.  </a:t>
            </a:r>
          </a:p>
          <a:p>
            <a:pPr marL="228600" indent="-228600">
              <a:lnSpc>
                <a:spcPct val="70000"/>
              </a:lnSpc>
              <a:spcBef>
                <a:spcPts val="1000"/>
              </a:spcBef>
              <a:buFontTx/>
              <a:buChar char="-"/>
            </a:pPr>
            <a:endParaRPr lang="sl-SI" sz="1400" dirty="0"/>
          </a:p>
          <a:p>
            <a:pPr marL="228600" indent="-228600">
              <a:lnSpc>
                <a:spcPct val="70000"/>
              </a:lnSpc>
              <a:spcBef>
                <a:spcPts val="1000"/>
              </a:spcBef>
              <a:buFontTx/>
              <a:buChar char="-"/>
            </a:pPr>
            <a:r>
              <a:rPr lang="sl-SI" sz="2400" dirty="0"/>
              <a:t>Cilj: S spodbudo za zaposlitev želimo zaposliti 17.280 brezposelnih oseb, ki na trgu dela zaradi osebnih okoliščin ne dobijo priložnosti zaposlitve. </a:t>
            </a:r>
          </a:p>
          <a:p>
            <a:pPr marL="228600" indent="-228600">
              <a:lnSpc>
                <a:spcPct val="70000"/>
              </a:lnSpc>
              <a:spcBef>
                <a:spcPts val="1000"/>
              </a:spcBef>
              <a:buFontTx/>
              <a:buChar char="-"/>
            </a:pPr>
            <a:endParaRPr lang="sl-SI" sz="2400" dirty="0"/>
          </a:p>
          <a:p>
            <a:pPr marL="228600" indent="-228600">
              <a:lnSpc>
                <a:spcPct val="70000"/>
              </a:lnSpc>
              <a:spcBef>
                <a:spcPts val="1000"/>
              </a:spcBef>
              <a:buFontTx/>
              <a:buChar char="-"/>
            </a:pPr>
            <a:r>
              <a:rPr lang="sl-SI" sz="2400" dirty="0"/>
              <a:t>Upravičenec: ZRSZ</a:t>
            </a:r>
          </a:p>
          <a:p>
            <a:pPr algn="r">
              <a:lnSpc>
                <a:spcPct val="70000"/>
              </a:lnSpc>
              <a:spcBef>
                <a:spcPts val="1000"/>
              </a:spcBef>
            </a:pPr>
            <a:endParaRPr lang="sl-SI" sz="2400" dirty="0"/>
          </a:p>
          <a:p>
            <a:pPr algn="r">
              <a:lnSpc>
                <a:spcPct val="70000"/>
              </a:lnSpc>
              <a:spcBef>
                <a:spcPts val="1000"/>
              </a:spcBef>
            </a:pPr>
            <a:endParaRPr lang="sl-SI" sz="2400" dirty="0"/>
          </a:p>
          <a:p>
            <a:pPr algn="r">
              <a:lnSpc>
                <a:spcPct val="70000"/>
              </a:lnSpc>
              <a:spcBef>
                <a:spcPts val="1000"/>
              </a:spcBef>
            </a:pPr>
            <a:r>
              <a:rPr lang="sl-SI" sz="2400" dirty="0"/>
              <a:t>(1)</a:t>
            </a:r>
          </a:p>
        </p:txBody>
      </p:sp>
    </p:spTree>
    <p:extLst>
      <p:ext uri="{BB962C8B-B14F-4D97-AF65-F5344CB8AC3E}">
        <p14:creationId xmlns:p14="http://schemas.microsoft.com/office/powerpoint/2010/main" val="207983084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7216" y="6033143"/>
            <a:ext cx="2689861" cy="564319"/>
          </a:xfrm>
          <a:prstGeom prst="rect">
            <a:avLst/>
          </a:prstGeom>
        </p:spPr>
      </p:pic>
      <p:pic>
        <p:nvPicPr>
          <p:cNvPr id="5" name="Picture 4" descr="Logo image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529" y="6081245"/>
            <a:ext cx="1050232" cy="51621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Kolenski povezovalnik 6"/>
          <p:cNvCxnSpPr/>
          <p:nvPr/>
        </p:nvCxnSpPr>
        <p:spPr>
          <a:xfrm flipV="1">
            <a:off x="245807" y="304566"/>
            <a:ext cx="3736258" cy="2637408"/>
          </a:xfrm>
          <a:prstGeom prst="bentConnector3">
            <a:avLst>
              <a:gd name="adj1" fmla="val 0"/>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 name="Kolenski povezovalnik 7"/>
          <p:cNvCxnSpPr/>
          <p:nvPr/>
        </p:nvCxnSpPr>
        <p:spPr>
          <a:xfrm flipV="1">
            <a:off x="8514735" y="4197949"/>
            <a:ext cx="3342968" cy="2408904"/>
          </a:xfrm>
          <a:prstGeom prst="bentConnector3">
            <a:avLst>
              <a:gd name="adj1" fmla="val 100294"/>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Pravokotnik 5"/>
          <p:cNvSpPr/>
          <p:nvPr/>
        </p:nvSpPr>
        <p:spPr>
          <a:xfrm>
            <a:off x="508529" y="498102"/>
            <a:ext cx="10975017" cy="5535041"/>
          </a:xfrm>
          <a:prstGeom prst="rect">
            <a:avLst/>
          </a:prstGeom>
        </p:spPr>
        <p:txBody>
          <a:bodyPr wrap="square">
            <a:spAutoFit/>
          </a:bodyPr>
          <a:lstStyle/>
          <a:p>
            <a:r>
              <a:rPr lang="sl-SI" sz="2400" b="1" u="sng" dirty="0">
                <a:latin typeface="Republika" panose="02000506040000020004" pitchFamily="2" charset="-18"/>
              </a:rPr>
              <a:t>Ministrstvo za delo, družino, socialne zadeve in enake možnosti:</a:t>
            </a:r>
          </a:p>
          <a:p>
            <a:endParaRPr lang="sl-SI" sz="2400" b="1" u="sng" dirty="0">
              <a:latin typeface="Republika" panose="02000506040000020004" pitchFamily="2" charset="-18"/>
            </a:endParaRPr>
          </a:p>
          <a:p>
            <a:pPr marL="228600" indent="-228600">
              <a:lnSpc>
                <a:spcPct val="70000"/>
              </a:lnSpc>
              <a:spcBef>
                <a:spcPts val="1000"/>
              </a:spcBef>
              <a:buFontTx/>
              <a:buChar char="-"/>
            </a:pPr>
            <a:r>
              <a:rPr lang="sl-SI" sz="2400" dirty="0"/>
              <a:t>Specifični cilj: </a:t>
            </a:r>
            <a:r>
              <a:rPr lang="pl-PL" sz="2400" dirty="0"/>
              <a:t>ESO 4.1</a:t>
            </a:r>
          </a:p>
          <a:p>
            <a:pPr marL="228600" indent="-228600">
              <a:lnSpc>
                <a:spcPct val="70000"/>
              </a:lnSpc>
              <a:spcBef>
                <a:spcPts val="1000"/>
              </a:spcBef>
              <a:buFontTx/>
              <a:buChar char="-"/>
            </a:pPr>
            <a:endParaRPr lang="sl-SI" sz="1200" dirty="0"/>
          </a:p>
          <a:p>
            <a:pPr marL="228600" indent="-228600">
              <a:lnSpc>
                <a:spcPct val="70000"/>
              </a:lnSpc>
              <a:spcBef>
                <a:spcPts val="1000"/>
              </a:spcBef>
              <a:buFontTx/>
              <a:buChar char="-"/>
            </a:pPr>
            <a:r>
              <a:rPr lang="sl-SI" sz="2400" dirty="0"/>
              <a:t>Ukrep in sredstva: spodbujanje dostopa do zaposlitve za ciljne skupine starejših, nižje izobraženih, invalidov in neaktivnih, operacija </a:t>
            </a:r>
            <a:r>
              <a:rPr lang="pl-PL" sz="2400" b="1" dirty="0"/>
              <a:t>Neformalno izobraževanje in usposabljanje plus - </a:t>
            </a:r>
            <a:r>
              <a:rPr lang="sl-SI" sz="2400" b="1" dirty="0"/>
              <a:t>8,8 MIO EUR (EU+SI) – posredovanje na OU v kratkem</a:t>
            </a:r>
          </a:p>
          <a:p>
            <a:pPr marL="228600" indent="-228600">
              <a:lnSpc>
                <a:spcPct val="70000"/>
              </a:lnSpc>
              <a:spcBef>
                <a:spcPts val="1000"/>
              </a:spcBef>
              <a:buFontTx/>
              <a:buChar char="-"/>
            </a:pPr>
            <a:endParaRPr lang="sl-SI" sz="1400" dirty="0"/>
          </a:p>
          <a:p>
            <a:pPr marL="228600" indent="-228600">
              <a:lnSpc>
                <a:spcPct val="70000"/>
              </a:lnSpc>
              <a:spcBef>
                <a:spcPts val="1000"/>
              </a:spcBef>
              <a:buFontTx/>
              <a:buChar char="-"/>
            </a:pPr>
            <a:r>
              <a:rPr lang="sl-SI" sz="2400" dirty="0"/>
              <a:t>Namen: Program je namenjen brezposelnim osebam, ki se bodo vključevale v programe usposabljanja in izobraževanja. Z novimi znanji in kompetencami bodo vključene osebe imele večje možnosti za pridobitev in ohranitev zaposlitve. </a:t>
            </a:r>
          </a:p>
          <a:p>
            <a:pPr marL="228600" indent="-228600">
              <a:lnSpc>
                <a:spcPct val="70000"/>
              </a:lnSpc>
              <a:spcBef>
                <a:spcPts val="1000"/>
              </a:spcBef>
              <a:buFontTx/>
              <a:buChar char="-"/>
            </a:pPr>
            <a:endParaRPr lang="sl-SI" sz="1400" dirty="0"/>
          </a:p>
          <a:p>
            <a:pPr marL="228600" indent="-228600">
              <a:lnSpc>
                <a:spcPct val="70000"/>
              </a:lnSpc>
              <a:spcBef>
                <a:spcPts val="1000"/>
              </a:spcBef>
              <a:buFontTx/>
              <a:buChar char="-"/>
            </a:pPr>
            <a:r>
              <a:rPr lang="sl-SI" sz="2400" dirty="0"/>
              <a:t>Cilj: V program želimo vključiti 7.620 brezposelnih oseb, ter tako prispevati k izboljšanju usposobljenosti, pridobivanju novih znanj in kompetenc, po katerih povprašujejo delodajalci. </a:t>
            </a:r>
          </a:p>
          <a:p>
            <a:pPr algn="r">
              <a:lnSpc>
                <a:spcPct val="70000"/>
              </a:lnSpc>
              <a:spcBef>
                <a:spcPts val="1000"/>
              </a:spcBef>
            </a:pPr>
            <a:endParaRPr lang="sl-SI" sz="2400" dirty="0"/>
          </a:p>
          <a:p>
            <a:pPr algn="r">
              <a:lnSpc>
                <a:spcPct val="70000"/>
              </a:lnSpc>
              <a:spcBef>
                <a:spcPts val="1000"/>
              </a:spcBef>
            </a:pPr>
            <a:r>
              <a:rPr lang="sl-SI" sz="2400" dirty="0"/>
              <a:t>(1)</a:t>
            </a:r>
          </a:p>
        </p:txBody>
      </p:sp>
    </p:spTree>
    <p:extLst>
      <p:ext uri="{BB962C8B-B14F-4D97-AF65-F5344CB8AC3E}">
        <p14:creationId xmlns:p14="http://schemas.microsoft.com/office/powerpoint/2010/main" val="5557805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7216" y="6033143"/>
            <a:ext cx="2689861" cy="564319"/>
          </a:xfrm>
          <a:prstGeom prst="rect">
            <a:avLst/>
          </a:prstGeom>
        </p:spPr>
      </p:pic>
      <p:pic>
        <p:nvPicPr>
          <p:cNvPr id="5" name="Picture 4" descr="Logo image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529" y="6081245"/>
            <a:ext cx="1050232" cy="51621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Kolenski povezovalnik 6"/>
          <p:cNvCxnSpPr/>
          <p:nvPr/>
        </p:nvCxnSpPr>
        <p:spPr>
          <a:xfrm flipV="1">
            <a:off x="245807" y="304566"/>
            <a:ext cx="3736258" cy="2637408"/>
          </a:xfrm>
          <a:prstGeom prst="bentConnector3">
            <a:avLst>
              <a:gd name="adj1" fmla="val 0"/>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 name="Kolenski povezovalnik 7"/>
          <p:cNvCxnSpPr/>
          <p:nvPr/>
        </p:nvCxnSpPr>
        <p:spPr>
          <a:xfrm flipV="1">
            <a:off x="8514735" y="4197949"/>
            <a:ext cx="3342968" cy="2408904"/>
          </a:xfrm>
          <a:prstGeom prst="bentConnector3">
            <a:avLst>
              <a:gd name="adj1" fmla="val 100294"/>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Pravokotnik 5"/>
          <p:cNvSpPr/>
          <p:nvPr/>
        </p:nvSpPr>
        <p:spPr>
          <a:xfrm>
            <a:off x="438787" y="695109"/>
            <a:ext cx="10975017" cy="6006965"/>
          </a:xfrm>
          <a:prstGeom prst="rect">
            <a:avLst/>
          </a:prstGeom>
        </p:spPr>
        <p:txBody>
          <a:bodyPr wrap="square">
            <a:spAutoFit/>
          </a:bodyPr>
          <a:lstStyle/>
          <a:p>
            <a:r>
              <a:rPr lang="sl-SI" sz="2400" b="1" u="sng" dirty="0">
                <a:latin typeface="Republika" panose="02000506040000020004" pitchFamily="2" charset="-18"/>
              </a:rPr>
              <a:t>Ministrstvo za delo, družino, socialne zadeve in enake možnosti:</a:t>
            </a:r>
          </a:p>
          <a:p>
            <a:endParaRPr lang="sl-SI" sz="2400" b="1" u="sng" dirty="0">
              <a:latin typeface="Republika" panose="02000506040000020004" pitchFamily="2" charset="-18"/>
            </a:endParaRPr>
          </a:p>
          <a:p>
            <a:pPr marL="228600" indent="-228600">
              <a:lnSpc>
                <a:spcPct val="70000"/>
              </a:lnSpc>
              <a:spcBef>
                <a:spcPts val="1000"/>
              </a:spcBef>
              <a:buFontTx/>
              <a:buChar char="-"/>
            </a:pPr>
            <a:r>
              <a:rPr lang="sl-SI" sz="2400" dirty="0"/>
              <a:t>Specifični cilj: </a:t>
            </a:r>
            <a:r>
              <a:rPr lang="pl-PL" sz="2400" dirty="0"/>
              <a:t>ESO 4.1</a:t>
            </a:r>
          </a:p>
          <a:p>
            <a:pPr marL="228600" indent="-228600">
              <a:lnSpc>
                <a:spcPct val="70000"/>
              </a:lnSpc>
              <a:spcBef>
                <a:spcPts val="1000"/>
              </a:spcBef>
              <a:buFontTx/>
              <a:buChar char="-"/>
            </a:pPr>
            <a:endParaRPr lang="sl-SI" sz="1200" dirty="0"/>
          </a:p>
          <a:p>
            <a:pPr marL="228600" indent="-228600">
              <a:lnSpc>
                <a:spcPct val="70000"/>
              </a:lnSpc>
              <a:spcBef>
                <a:spcPts val="1000"/>
              </a:spcBef>
              <a:buFontTx/>
              <a:buChar char="-"/>
            </a:pPr>
            <a:r>
              <a:rPr lang="sl-SI" sz="2400" dirty="0"/>
              <a:t>Ukrep in sredstva: spodbujanje dostopa do zaposlitve za ciljne skupine starejših, nižje izobraženih, invalidov in neaktivnih, operacija </a:t>
            </a:r>
            <a:r>
              <a:rPr lang="sl-SI" sz="2400" b="1" dirty="0"/>
              <a:t>Usposabljanje na delovnem mestu plus (UDM+) - 21,3 MIO EUR (EU+SI) – posredovano na OU v kratkem</a:t>
            </a:r>
          </a:p>
          <a:p>
            <a:pPr marL="228600" indent="-228600">
              <a:lnSpc>
                <a:spcPct val="70000"/>
              </a:lnSpc>
              <a:spcBef>
                <a:spcPts val="1000"/>
              </a:spcBef>
              <a:buFontTx/>
              <a:buChar char="-"/>
            </a:pPr>
            <a:endParaRPr lang="sl-SI" sz="1200" dirty="0"/>
          </a:p>
          <a:p>
            <a:pPr marL="228600" indent="-228600">
              <a:lnSpc>
                <a:spcPct val="70000"/>
              </a:lnSpc>
              <a:spcBef>
                <a:spcPts val="1000"/>
              </a:spcBef>
              <a:buFontTx/>
              <a:buChar char="-"/>
            </a:pPr>
            <a:r>
              <a:rPr lang="sl-SI" sz="2400" dirty="0"/>
              <a:t>Namen: Program je namenjen brezposelnim osebam, ki se bodo usposabljali pri delodajalcih na konkretnem delovnem mestu. </a:t>
            </a:r>
          </a:p>
          <a:p>
            <a:pPr marL="228600" indent="-228600">
              <a:lnSpc>
                <a:spcPct val="70000"/>
              </a:lnSpc>
              <a:spcBef>
                <a:spcPts val="1000"/>
              </a:spcBef>
              <a:buFontTx/>
              <a:buChar char="-"/>
            </a:pPr>
            <a:endParaRPr lang="sl-SI" sz="1200" dirty="0"/>
          </a:p>
          <a:p>
            <a:pPr marL="228600" indent="-228600">
              <a:lnSpc>
                <a:spcPct val="70000"/>
              </a:lnSpc>
              <a:spcBef>
                <a:spcPts val="1000"/>
              </a:spcBef>
              <a:buFontTx/>
              <a:buChar char="-"/>
            </a:pPr>
            <a:r>
              <a:rPr lang="sl-SI" sz="2400" dirty="0"/>
              <a:t>Cilj: V program želimo vključiti 5.665 brezposelnih oseb iz ciljnih skupin, </a:t>
            </a:r>
            <a:r>
              <a:rPr lang="sl-SI" sz="2400" dirty="0">
                <a:effectLst/>
                <a:ea typeface="Times New Roman" panose="02020603050405020304" pitchFamily="18" charset="0"/>
              </a:rPr>
              <a:t>katerih znanja oziroma delovne izkušnje ne omogočajo neposredne zaposlitve. </a:t>
            </a:r>
            <a:r>
              <a:rPr lang="sl-SI" sz="2400" dirty="0"/>
              <a:t>Nova znanja, veščine in kompetence bodo prispevale k hitrejši pridobitvi in ohranitvi zaposlitve.</a:t>
            </a:r>
          </a:p>
          <a:p>
            <a:pPr marL="228600" indent="-228600">
              <a:lnSpc>
                <a:spcPct val="70000"/>
              </a:lnSpc>
              <a:spcBef>
                <a:spcPts val="1000"/>
              </a:spcBef>
              <a:buFontTx/>
              <a:buChar char="-"/>
            </a:pPr>
            <a:r>
              <a:rPr lang="sl-SI" sz="2400" dirty="0"/>
              <a:t>Upravičenec: ZRSZ</a:t>
            </a:r>
          </a:p>
          <a:p>
            <a:pPr algn="r">
              <a:lnSpc>
                <a:spcPct val="70000"/>
              </a:lnSpc>
              <a:spcBef>
                <a:spcPts val="1000"/>
              </a:spcBef>
            </a:pPr>
            <a:endParaRPr lang="sl-SI" sz="2400" dirty="0"/>
          </a:p>
          <a:p>
            <a:pPr algn="r">
              <a:lnSpc>
                <a:spcPct val="70000"/>
              </a:lnSpc>
              <a:spcBef>
                <a:spcPts val="1000"/>
              </a:spcBef>
            </a:pPr>
            <a:endParaRPr lang="sl-SI" sz="2400" dirty="0"/>
          </a:p>
          <a:p>
            <a:pPr algn="r">
              <a:lnSpc>
                <a:spcPct val="70000"/>
              </a:lnSpc>
              <a:spcBef>
                <a:spcPts val="1000"/>
              </a:spcBef>
            </a:pPr>
            <a:r>
              <a:rPr lang="sl-SI" sz="2400" dirty="0"/>
              <a:t>(1)</a:t>
            </a:r>
          </a:p>
        </p:txBody>
      </p:sp>
    </p:spTree>
    <p:extLst>
      <p:ext uri="{BB962C8B-B14F-4D97-AF65-F5344CB8AC3E}">
        <p14:creationId xmlns:p14="http://schemas.microsoft.com/office/powerpoint/2010/main" val="2072529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7216" y="6033143"/>
            <a:ext cx="2689861" cy="564319"/>
          </a:xfrm>
          <a:prstGeom prst="rect">
            <a:avLst/>
          </a:prstGeom>
        </p:spPr>
      </p:pic>
      <p:pic>
        <p:nvPicPr>
          <p:cNvPr id="5" name="Picture 4" descr="Logo image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529" y="6081245"/>
            <a:ext cx="1050232" cy="51621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Kolenski povezovalnik 6"/>
          <p:cNvCxnSpPr/>
          <p:nvPr/>
        </p:nvCxnSpPr>
        <p:spPr>
          <a:xfrm flipV="1">
            <a:off x="245807" y="304566"/>
            <a:ext cx="3736258" cy="2637408"/>
          </a:xfrm>
          <a:prstGeom prst="bentConnector3">
            <a:avLst>
              <a:gd name="adj1" fmla="val 0"/>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 name="Kolenski povezovalnik 7"/>
          <p:cNvCxnSpPr/>
          <p:nvPr/>
        </p:nvCxnSpPr>
        <p:spPr>
          <a:xfrm flipV="1">
            <a:off x="8514735" y="4197949"/>
            <a:ext cx="3342968" cy="2408904"/>
          </a:xfrm>
          <a:prstGeom prst="bentConnector3">
            <a:avLst>
              <a:gd name="adj1" fmla="val 100294"/>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Pravokotnik 5"/>
          <p:cNvSpPr/>
          <p:nvPr/>
        </p:nvSpPr>
        <p:spPr>
          <a:xfrm>
            <a:off x="508529" y="522375"/>
            <a:ext cx="10975017" cy="6048002"/>
          </a:xfrm>
          <a:prstGeom prst="rect">
            <a:avLst/>
          </a:prstGeom>
        </p:spPr>
        <p:txBody>
          <a:bodyPr wrap="square">
            <a:spAutoFit/>
          </a:bodyPr>
          <a:lstStyle/>
          <a:p>
            <a:r>
              <a:rPr lang="sl-SI" sz="2400" b="1" u="sng" dirty="0">
                <a:latin typeface="Republika" panose="02000506040000020004" pitchFamily="2" charset="-18"/>
              </a:rPr>
              <a:t>Ministrstvo za delo, družino, socialne zadeve in enake možnosti:</a:t>
            </a:r>
          </a:p>
          <a:p>
            <a:pPr marL="228600" indent="-228600">
              <a:lnSpc>
                <a:spcPct val="70000"/>
              </a:lnSpc>
              <a:spcBef>
                <a:spcPts val="1000"/>
              </a:spcBef>
              <a:buFontTx/>
              <a:buChar char="-"/>
            </a:pPr>
            <a:r>
              <a:rPr lang="sl-SI" sz="2400" dirty="0"/>
              <a:t>Specifični cilj: </a:t>
            </a:r>
            <a:r>
              <a:rPr lang="pl-PL" sz="2400" dirty="0"/>
              <a:t>ESO 4.2</a:t>
            </a:r>
          </a:p>
          <a:p>
            <a:pPr marL="228600" indent="-228600">
              <a:lnSpc>
                <a:spcPct val="70000"/>
              </a:lnSpc>
              <a:spcBef>
                <a:spcPts val="1000"/>
              </a:spcBef>
              <a:buFontTx/>
              <a:buChar char="-"/>
            </a:pPr>
            <a:endParaRPr lang="sl-SI" sz="1200" dirty="0"/>
          </a:p>
          <a:p>
            <a:pPr marL="228600" indent="-228600">
              <a:lnSpc>
                <a:spcPct val="70000"/>
              </a:lnSpc>
              <a:spcBef>
                <a:spcPts val="1000"/>
              </a:spcBef>
              <a:buFontTx/>
              <a:buChar char="-"/>
            </a:pPr>
            <a:r>
              <a:rPr lang="sl-SI" sz="2400" dirty="0"/>
              <a:t>Ukrep in sredstva: modernizacija storitev in povezovanje institucij trga dela, operacija </a:t>
            </a:r>
            <a:r>
              <a:rPr lang="sl-SI" sz="2400" b="1" dirty="0"/>
              <a:t>Razvoj in vzpostavitev novega storitvenega modela Zavoda RS za zaposlovanje s krepitvijo digitalnega poslovanja - 19,8 MIO EUR (EU+SI) – posredovanje vloge na OU v kratkem</a:t>
            </a:r>
          </a:p>
          <a:p>
            <a:pPr marL="228600" indent="-228600">
              <a:lnSpc>
                <a:spcPct val="70000"/>
              </a:lnSpc>
              <a:spcBef>
                <a:spcPts val="1000"/>
              </a:spcBef>
              <a:buFontTx/>
              <a:buChar char="-"/>
            </a:pPr>
            <a:endParaRPr lang="sl-SI" sz="1200" b="1" dirty="0"/>
          </a:p>
          <a:p>
            <a:pPr marL="228600" indent="-228600">
              <a:lnSpc>
                <a:spcPct val="70000"/>
              </a:lnSpc>
              <a:spcBef>
                <a:spcPts val="1000"/>
              </a:spcBef>
              <a:buFontTx/>
              <a:buChar char="-"/>
            </a:pPr>
            <a:r>
              <a:rPr lang="sl-SI" sz="2400" dirty="0"/>
              <a:t>Namen: V okviru projekt bomo razvili nov storitveni model, ki bo omogočal drugačen pristop dela s strankami ZRSZ, t.i. »</a:t>
            </a:r>
            <a:r>
              <a:rPr lang="sl-SI" sz="2400" dirty="0" err="1"/>
              <a:t>customer</a:t>
            </a:r>
            <a:r>
              <a:rPr lang="sl-SI" sz="2400" dirty="0"/>
              <a:t> </a:t>
            </a:r>
            <a:r>
              <a:rPr lang="sl-SI" sz="2400" dirty="0" err="1"/>
              <a:t>journey</a:t>
            </a:r>
            <a:r>
              <a:rPr lang="sl-SI" sz="2400" dirty="0"/>
              <a:t>«. Omogočal bo uporabo spletnih storitev ter ustrezno podporo, za uporabnike bolj oddaljene od trga dela pa osebnega svetovalca, »</a:t>
            </a:r>
            <a:r>
              <a:rPr lang="sl-SI" sz="2400" dirty="0" err="1"/>
              <a:t>case</a:t>
            </a:r>
            <a:r>
              <a:rPr lang="sl-SI" sz="2400" dirty="0"/>
              <a:t> managerja«, in poglobljeno karierno svetovanje.</a:t>
            </a:r>
          </a:p>
          <a:p>
            <a:pPr marL="228600" indent="-228600">
              <a:lnSpc>
                <a:spcPct val="70000"/>
              </a:lnSpc>
              <a:spcBef>
                <a:spcPts val="1000"/>
              </a:spcBef>
              <a:buFontTx/>
              <a:buChar char="-"/>
            </a:pPr>
            <a:endParaRPr lang="sl-SI" sz="1400" dirty="0"/>
          </a:p>
          <a:p>
            <a:pPr marL="228600" indent="-228600">
              <a:lnSpc>
                <a:spcPct val="70000"/>
              </a:lnSpc>
              <a:spcBef>
                <a:spcPts val="1000"/>
              </a:spcBef>
              <a:buFontTx/>
              <a:buChar char="-"/>
            </a:pPr>
            <a:r>
              <a:rPr lang="sl-SI" sz="2400" dirty="0"/>
              <a:t>Cilj: S projektom želimo vzpostavitev nov storitveni model ZRSZ za izvajanje sodobnih storitev prilagojenih potrebam posameznika ter trga dela s poudarkom na digitalizaciji. </a:t>
            </a:r>
          </a:p>
          <a:p>
            <a:pPr marL="228600" indent="-228600">
              <a:lnSpc>
                <a:spcPct val="70000"/>
              </a:lnSpc>
              <a:spcBef>
                <a:spcPts val="1000"/>
              </a:spcBef>
              <a:buFontTx/>
              <a:buChar char="-"/>
            </a:pPr>
            <a:r>
              <a:rPr lang="sl-SI" sz="2400" dirty="0"/>
              <a:t>Upravičenec : ZRSZ</a:t>
            </a:r>
          </a:p>
          <a:p>
            <a:pPr algn="r">
              <a:lnSpc>
                <a:spcPct val="70000"/>
              </a:lnSpc>
              <a:spcBef>
                <a:spcPts val="1000"/>
              </a:spcBef>
            </a:pPr>
            <a:endParaRPr lang="sl-SI" sz="2400" dirty="0"/>
          </a:p>
          <a:p>
            <a:pPr algn="r">
              <a:lnSpc>
                <a:spcPct val="70000"/>
              </a:lnSpc>
              <a:spcBef>
                <a:spcPts val="1000"/>
              </a:spcBef>
            </a:pPr>
            <a:r>
              <a:rPr lang="sl-SI" sz="2400" dirty="0"/>
              <a:t>(1)</a:t>
            </a:r>
          </a:p>
        </p:txBody>
      </p:sp>
    </p:spTree>
    <p:extLst>
      <p:ext uri="{BB962C8B-B14F-4D97-AF65-F5344CB8AC3E}">
        <p14:creationId xmlns:p14="http://schemas.microsoft.com/office/powerpoint/2010/main" val="27630173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7216" y="6033143"/>
            <a:ext cx="2689861" cy="564319"/>
          </a:xfrm>
          <a:prstGeom prst="rect">
            <a:avLst/>
          </a:prstGeom>
        </p:spPr>
      </p:pic>
      <p:pic>
        <p:nvPicPr>
          <p:cNvPr id="5" name="Picture 4" descr="Logo image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529" y="6081245"/>
            <a:ext cx="1050232" cy="51621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Kolenski povezovalnik 6"/>
          <p:cNvCxnSpPr/>
          <p:nvPr/>
        </p:nvCxnSpPr>
        <p:spPr>
          <a:xfrm flipV="1">
            <a:off x="245807" y="304566"/>
            <a:ext cx="3736258" cy="2637408"/>
          </a:xfrm>
          <a:prstGeom prst="bentConnector3">
            <a:avLst>
              <a:gd name="adj1" fmla="val 0"/>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 name="Kolenski povezovalnik 7"/>
          <p:cNvCxnSpPr/>
          <p:nvPr/>
        </p:nvCxnSpPr>
        <p:spPr>
          <a:xfrm flipV="1">
            <a:off x="8514735" y="4197949"/>
            <a:ext cx="3342968" cy="2408904"/>
          </a:xfrm>
          <a:prstGeom prst="bentConnector3">
            <a:avLst>
              <a:gd name="adj1" fmla="val 100294"/>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Pravokotnik 5"/>
          <p:cNvSpPr/>
          <p:nvPr/>
        </p:nvSpPr>
        <p:spPr>
          <a:xfrm>
            <a:off x="508529" y="304566"/>
            <a:ext cx="10975017" cy="6287042"/>
          </a:xfrm>
          <a:prstGeom prst="rect">
            <a:avLst/>
          </a:prstGeom>
        </p:spPr>
        <p:txBody>
          <a:bodyPr wrap="square">
            <a:spAutoFit/>
          </a:bodyPr>
          <a:lstStyle/>
          <a:p>
            <a:r>
              <a:rPr lang="sl-SI" sz="2400" b="1" u="sng" dirty="0">
                <a:latin typeface="Republika" panose="02000506040000020004" pitchFamily="2" charset="-18"/>
              </a:rPr>
              <a:t>Ministrstvo za delo, družino, socialne zadeve in enake možnosti:</a:t>
            </a:r>
          </a:p>
          <a:p>
            <a:endParaRPr lang="sl-SI" sz="2400" b="1" u="sng" dirty="0">
              <a:latin typeface="Republika" panose="02000506040000020004" pitchFamily="2" charset="-18"/>
            </a:endParaRPr>
          </a:p>
          <a:p>
            <a:pPr marL="228600" indent="-228600">
              <a:lnSpc>
                <a:spcPct val="70000"/>
              </a:lnSpc>
              <a:spcBef>
                <a:spcPts val="1000"/>
              </a:spcBef>
              <a:buFontTx/>
              <a:buChar char="-"/>
            </a:pPr>
            <a:r>
              <a:rPr lang="sl-SI" sz="2400" dirty="0"/>
              <a:t>Specifični cilj: </a:t>
            </a:r>
            <a:r>
              <a:rPr lang="pl-PL" sz="2400" dirty="0"/>
              <a:t>ESO 4.2</a:t>
            </a:r>
          </a:p>
          <a:p>
            <a:pPr marL="228600" indent="-228600">
              <a:lnSpc>
                <a:spcPct val="70000"/>
              </a:lnSpc>
              <a:spcBef>
                <a:spcPts val="1000"/>
              </a:spcBef>
              <a:buFontTx/>
              <a:buChar char="-"/>
            </a:pPr>
            <a:endParaRPr lang="sl-SI" sz="1200" dirty="0"/>
          </a:p>
          <a:p>
            <a:pPr marL="228600" indent="-228600">
              <a:lnSpc>
                <a:spcPct val="70000"/>
              </a:lnSpc>
              <a:spcBef>
                <a:spcPts val="1000"/>
              </a:spcBef>
              <a:buFontTx/>
              <a:buChar char="-"/>
            </a:pPr>
            <a:r>
              <a:rPr lang="sl-SI" sz="2400" dirty="0"/>
              <a:t>Ukrep in sredstva: modernizacija storitev in povezovanje institucij trga dela, operacija </a:t>
            </a:r>
            <a:r>
              <a:rPr lang="sl-SI" sz="2400" b="1" dirty="0"/>
              <a:t>Krepitev sodelovanja uradov za delo, centrov za socialno delo in drugih deležnikov pri integraciji dolgotrajno brezposelnih oseb na trg dela - 1,2 MIO EUR (EU+SI) – posredovanje na OU v kratkem</a:t>
            </a:r>
          </a:p>
          <a:p>
            <a:pPr marL="228600" indent="-228600">
              <a:lnSpc>
                <a:spcPct val="70000"/>
              </a:lnSpc>
              <a:spcBef>
                <a:spcPts val="1000"/>
              </a:spcBef>
              <a:buFontTx/>
              <a:buChar char="-"/>
            </a:pPr>
            <a:endParaRPr lang="sl-SI" sz="1200" b="1" dirty="0"/>
          </a:p>
          <a:p>
            <a:pPr marL="228600" indent="-228600">
              <a:lnSpc>
                <a:spcPct val="70000"/>
              </a:lnSpc>
              <a:spcBef>
                <a:spcPts val="1000"/>
              </a:spcBef>
              <a:buFontTx/>
              <a:buChar char="-"/>
            </a:pPr>
            <a:r>
              <a:rPr lang="sl-SI" sz="2400" dirty="0"/>
              <a:t>Namen: Projekt bo prispeval k vzpostavitvi sistemskih in pravnih rešitev za sodelovanje institucij zaposlovanja, sociale in zdravstva. </a:t>
            </a:r>
          </a:p>
          <a:p>
            <a:pPr marL="228600" indent="-228600">
              <a:lnSpc>
                <a:spcPct val="70000"/>
              </a:lnSpc>
              <a:spcBef>
                <a:spcPts val="1000"/>
              </a:spcBef>
              <a:buFontTx/>
              <a:buChar char="-"/>
            </a:pPr>
            <a:endParaRPr lang="sl-SI" sz="1400" dirty="0"/>
          </a:p>
          <a:p>
            <a:pPr marL="228600" indent="-228600">
              <a:lnSpc>
                <a:spcPct val="70000"/>
              </a:lnSpc>
              <a:spcBef>
                <a:spcPts val="1000"/>
              </a:spcBef>
              <a:buFontTx/>
              <a:buChar char="-"/>
            </a:pPr>
            <a:r>
              <a:rPr lang="sl-SI" sz="2400" dirty="0"/>
              <a:t>Cilj: S projektom želimo izboljšati povezovanje institucij, ki obravnavajo iste posameznike, ter tako prispevati k izboljšanju položaja ter ciljne skupine, zaradi česar se bo zmanjšalo tveganje revščine in socialne izključenosti. </a:t>
            </a:r>
          </a:p>
          <a:p>
            <a:pPr marL="228600" indent="-228600">
              <a:lnSpc>
                <a:spcPct val="70000"/>
              </a:lnSpc>
              <a:spcBef>
                <a:spcPts val="1000"/>
              </a:spcBef>
              <a:buFontTx/>
              <a:buChar char="-"/>
            </a:pPr>
            <a:endParaRPr lang="sl-SI" sz="2400" dirty="0"/>
          </a:p>
          <a:p>
            <a:pPr marL="228600" indent="-228600">
              <a:lnSpc>
                <a:spcPct val="70000"/>
              </a:lnSpc>
              <a:spcBef>
                <a:spcPts val="1000"/>
              </a:spcBef>
              <a:buFontTx/>
              <a:buChar char="-"/>
            </a:pPr>
            <a:r>
              <a:rPr lang="sl-SI" sz="2400" dirty="0"/>
              <a:t>Upravičenec: ZRSZ in partnerji CSD</a:t>
            </a:r>
          </a:p>
          <a:p>
            <a:pPr algn="r">
              <a:lnSpc>
                <a:spcPct val="70000"/>
              </a:lnSpc>
              <a:spcBef>
                <a:spcPts val="1000"/>
              </a:spcBef>
            </a:pPr>
            <a:endParaRPr lang="sl-SI" sz="2400" dirty="0"/>
          </a:p>
          <a:p>
            <a:pPr algn="r">
              <a:lnSpc>
                <a:spcPct val="70000"/>
              </a:lnSpc>
              <a:spcBef>
                <a:spcPts val="1000"/>
              </a:spcBef>
            </a:pPr>
            <a:r>
              <a:rPr lang="sl-SI" sz="2400" dirty="0"/>
              <a:t>(1)</a:t>
            </a:r>
          </a:p>
        </p:txBody>
      </p:sp>
    </p:spTree>
    <p:extLst>
      <p:ext uri="{BB962C8B-B14F-4D97-AF65-F5344CB8AC3E}">
        <p14:creationId xmlns:p14="http://schemas.microsoft.com/office/powerpoint/2010/main" val="405208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7216" y="6033143"/>
            <a:ext cx="2689861" cy="564319"/>
          </a:xfrm>
          <a:prstGeom prst="rect">
            <a:avLst/>
          </a:prstGeom>
        </p:spPr>
      </p:pic>
      <p:pic>
        <p:nvPicPr>
          <p:cNvPr id="5" name="Picture 4" descr="Logo image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529" y="6081245"/>
            <a:ext cx="1050232" cy="51621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Kolenski povezovalnik 6"/>
          <p:cNvCxnSpPr/>
          <p:nvPr/>
        </p:nvCxnSpPr>
        <p:spPr>
          <a:xfrm flipV="1">
            <a:off x="245807" y="304566"/>
            <a:ext cx="3736258" cy="2637408"/>
          </a:xfrm>
          <a:prstGeom prst="bentConnector3">
            <a:avLst>
              <a:gd name="adj1" fmla="val 0"/>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 name="Kolenski povezovalnik 7"/>
          <p:cNvCxnSpPr/>
          <p:nvPr/>
        </p:nvCxnSpPr>
        <p:spPr>
          <a:xfrm flipV="1">
            <a:off x="8514735" y="4197949"/>
            <a:ext cx="3342968" cy="2408904"/>
          </a:xfrm>
          <a:prstGeom prst="bentConnector3">
            <a:avLst>
              <a:gd name="adj1" fmla="val 100294"/>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Pravokotnik 5"/>
          <p:cNvSpPr/>
          <p:nvPr/>
        </p:nvSpPr>
        <p:spPr>
          <a:xfrm>
            <a:off x="508529" y="567748"/>
            <a:ext cx="10975017" cy="6176243"/>
          </a:xfrm>
          <a:prstGeom prst="rect">
            <a:avLst/>
          </a:prstGeom>
        </p:spPr>
        <p:txBody>
          <a:bodyPr wrap="square">
            <a:spAutoFit/>
          </a:bodyPr>
          <a:lstStyle/>
          <a:p>
            <a:r>
              <a:rPr lang="sl-SI" sz="2400" b="1" u="sng" dirty="0">
                <a:latin typeface="Republika" panose="02000506040000020004" pitchFamily="2" charset="-18"/>
              </a:rPr>
              <a:t>Ministrstvo za delo, družino, socialne zadeve in enake možnosti:</a:t>
            </a:r>
          </a:p>
          <a:p>
            <a:pPr marL="228600" indent="-228600">
              <a:lnSpc>
                <a:spcPct val="70000"/>
              </a:lnSpc>
              <a:spcBef>
                <a:spcPts val="1000"/>
              </a:spcBef>
              <a:buFontTx/>
              <a:buChar char="-"/>
            </a:pPr>
            <a:r>
              <a:rPr lang="sl-SI" sz="2400" dirty="0"/>
              <a:t>Specifični cilj: </a:t>
            </a:r>
            <a:r>
              <a:rPr lang="pl-PL" sz="2400" dirty="0"/>
              <a:t>ESO 4.2</a:t>
            </a:r>
          </a:p>
          <a:p>
            <a:pPr marL="228600" indent="-228600">
              <a:lnSpc>
                <a:spcPct val="70000"/>
              </a:lnSpc>
              <a:spcBef>
                <a:spcPts val="1000"/>
              </a:spcBef>
              <a:buFontTx/>
              <a:buChar char="-"/>
            </a:pPr>
            <a:endParaRPr lang="sl-SI" sz="1200" dirty="0"/>
          </a:p>
          <a:p>
            <a:pPr marL="228600" indent="-228600">
              <a:lnSpc>
                <a:spcPct val="70000"/>
              </a:lnSpc>
              <a:spcBef>
                <a:spcPts val="1000"/>
              </a:spcBef>
              <a:buFontTx/>
              <a:buChar char="-"/>
            </a:pPr>
            <a:r>
              <a:rPr lang="sl-SI" sz="2400" dirty="0"/>
              <a:t>Ukrep in sredstva: modernizacija storitev in povezovanje institucij trga dela, operacija </a:t>
            </a:r>
            <a:r>
              <a:rPr lang="sl-SI" sz="2400" b="1" dirty="0"/>
              <a:t>Krepitev mreže pisarn za delodajalce - 2,7 MIO EUR (EU+SI) – posredovanje na OU do konca leta</a:t>
            </a:r>
            <a:r>
              <a:rPr lang="sl-SI" sz="2400" dirty="0"/>
              <a:t> </a:t>
            </a:r>
            <a:endParaRPr lang="sl-SI" sz="2400" b="1" dirty="0"/>
          </a:p>
          <a:p>
            <a:pPr marL="228600" indent="-228600">
              <a:lnSpc>
                <a:spcPct val="70000"/>
              </a:lnSpc>
              <a:spcBef>
                <a:spcPts val="1000"/>
              </a:spcBef>
              <a:buFontTx/>
              <a:buChar char="-"/>
            </a:pPr>
            <a:endParaRPr lang="sl-SI" sz="1200" b="1" dirty="0"/>
          </a:p>
          <a:p>
            <a:pPr marL="228600" indent="-228600">
              <a:lnSpc>
                <a:spcPct val="70000"/>
              </a:lnSpc>
              <a:spcBef>
                <a:spcPts val="1000"/>
              </a:spcBef>
              <a:buFontTx/>
              <a:buChar char="-"/>
            </a:pPr>
            <a:r>
              <a:rPr lang="sl-SI" sz="2400" dirty="0"/>
              <a:t>Namen: Z razvojem novih storitev želimo prispevati k večji kakovosti usklajevanja ponudbe in povpraševanje na trgu dela, ter povezovati delodajalce in njihova združenj z ZRSZ na lokalnem nivoju. Hkrati bomo delodajalcem nudili podporo pri uporabi novih digitalnih orodij in pri razvoju novih zelenih delovnih mest, tudi preko inkluzivnega kreiranja delovnih mest.</a:t>
            </a:r>
          </a:p>
          <a:p>
            <a:pPr marL="228600" indent="-228600">
              <a:lnSpc>
                <a:spcPct val="70000"/>
              </a:lnSpc>
              <a:spcBef>
                <a:spcPts val="1000"/>
              </a:spcBef>
              <a:buFontTx/>
              <a:buChar char="-"/>
            </a:pPr>
            <a:endParaRPr lang="sl-SI" sz="1400" dirty="0"/>
          </a:p>
          <a:p>
            <a:pPr marL="228600" indent="-228600">
              <a:lnSpc>
                <a:spcPct val="70000"/>
              </a:lnSpc>
              <a:spcBef>
                <a:spcPts val="1000"/>
              </a:spcBef>
              <a:buFontTx/>
              <a:buChar char="-"/>
            </a:pPr>
            <a:r>
              <a:rPr lang="sl-SI" sz="2400" dirty="0"/>
              <a:t>Cilj: S projektom želimo izboljšati povezovanje delodajalcev in območnih služb ZRSZ na lokalnem nivoju. </a:t>
            </a:r>
          </a:p>
          <a:p>
            <a:pPr marL="228600" indent="-228600">
              <a:lnSpc>
                <a:spcPct val="70000"/>
              </a:lnSpc>
              <a:spcBef>
                <a:spcPts val="1000"/>
              </a:spcBef>
              <a:buFontTx/>
              <a:buChar char="-"/>
            </a:pPr>
            <a:endParaRPr lang="sl-SI" sz="2400" dirty="0"/>
          </a:p>
          <a:p>
            <a:pPr marL="228600" indent="-228600">
              <a:lnSpc>
                <a:spcPct val="70000"/>
              </a:lnSpc>
              <a:spcBef>
                <a:spcPts val="1000"/>
              </a:spcBef>
              <a:buFontTx/>
              <a:buChar char="-"/>
            </a:pPr>
            <a:r>
              <a:rPr lang="sl-SI" sz="2400" dirty="0"/>
              <a:t>Upravičenec: ZRSZ</a:t>
            </a:r>
          </a:p>
          <a:p>
            <a:pPr algn="r">
              <a:lnSpc>
                <a:spcPct val="70000"/>
              </a:lnSpc>
              <a:spcBef>
                <a:spcPts val="1000"/>
              </a:spcBef>
            </a:pPr>
            <a:endParaRPr lang="sl-SI" sz="2400" dirty="0"/>
          </a:p>
          <a:p>
            <a:pPr algn="r">
              <a:lnSpc>
                <a:spcPct val="70000"/>
              </a:lnSpc>
              <a:spcBef>
                <a:spcPts val="1000"/>
              </a:spcBef>
            </a:pPr>
            <a:r>
              <a:rPr lang="sl-SI" sz="2400" dirty="0"/>
              <a:t>(1)</a:t>
            </a:r>
          </a:p>
        </p:txBody>
      </p:sp>
    </p:spTree>
    <p:extLst>
      <p:ext uri="{BB962C8B-B14F-4D97-AF65-F5344CB8AC3E}">
        <p14:creationId xmlns:p14="http://schemas.microsoft.com/office/powerpoint/2010/main" val="30550290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7216" y="6033143"/>
            <a:ext cx="2689861" cy="564319"/>
          </a:xfrm>
          <a:prstGeom prst="rect">
            <a:avLst/>
          </a:prstGeom>
        </p:spPr>
      </p:pic>
      <p:pic>
        <p:nvPicPr>
          <p:cNvPr id="5" name="Picture 4" descr="Logo image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529" y="6081245"/>
            <a:ext cx="1050232" cy="51621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Kolenski povezovalnik 6"/>
          <p:cNvCxnSpPr/>
          <p:nvPr/>
        </p:nvCxnSpPr>
        <p:spPr>
          <a:xfrm flipV="1">
            <a:off x="245807" y="304566"/>
            <a:ext cx="3736258" cy="2637408"/>
          </a:xfrm>
          <a:prstGeom prst="bentConnector3">
            <a:avLst>
              <a:gd name="adj1" fmla="val 0"/>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 name="Kolenski povezovalnik 7"/>
          <p:cNvCxnSpPr/>
          <p:nvPr/>
        </p:nvCxnSpPr>
        <p:spPr>
          <a:xfrm flipV="1">
            <a:off x="8514735" y="4197949"/>
            <a:ext cx="3342968" cy="2408904"/>
          </a:xfrm>
          <a:prstGeom prst="bentConnector3">
            <a:avLst>
              <a:gd name="adj1" fmla="val 100294"/>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Pravokotnik 5"/>
          <p:cNvSpPr/>
          <p:nvPr/>
        </p:nvSpPr>
        <p:spPr>
          <a:xfrm>
            <a:off x="336208" y="411098"/>
            <a:ext cx="10975017" cy="5399620"/>
          </a:xfrm>
          <a:prstGeom prst="rect">
            <a:avLst/>
          </a:prstGeom>
        </p:spPr>
        <p:txBody>
          <a:bodyPr wrap="square">
            <a:spAutoFit/>
          </a:bodyPr>
          <a:lstStyle/>
          <a:p>
            <a:pPr>
              <a:lnSpc>
                <a:spcPct val="70000"/>
              </a:lnSpc>
              <a:spcBef>
                <a:spcPts val="1000"/>
              </a:spcBef>
            </a:pPr>
            <a:r>
              <a:rPr lang="pl-PL" sz="2400" b="1" u="sng" dirty="0">
                <a:latin typeface="Republika" panose="02000506040000020004" pitchFamily="2" charset="-18"/>
              </a:rPr>
              <a:t>Ministrstvo za naravne vire in prostor:</a:t>
            </a:r>
          </a:p>
          <a:p>
            <a:pPr>
              <a:lnSpc>
                <a:spcPct val="70000"/>
              </a:lnSpc>
              <a:spcBef>
                <a:spcPts val="1000"/>
              </a:spcBef>
            </a:pPr>
            <a:r>
              <a:rPr lang="pl-PL" sz="2400" dirty="0"/>
              <a:t>Ukrep: </a:t>
            </a:r>
            <a:r>
              <a:rPr lang="pl-PL" sz="2400" b="1" dirty="0"/>
              <a:t>Projekt zagotavljanja materialno tehničnih sredstev za vzpostavitev zmogljivosti za gašenje iz zraka</a:t>
            </a:r>
          </a:p>
          <a:p>
            <a:pPr marL="228600" indent="-228600">
              <a:lnSpc>
                <a:spcPct val="70000"/>
              </a:lnSpc>
              <a:spcBef>
                <a:spcPts val="1000"/>
              </a:spcBef>
              <a:buFontTx/>
              <a:buChar char="-"/>
            </a:pPr>
            <a:r>
              <a:rPr lang="pl-PL" sz="2400" dirty="0"/>
              <a:t>Način izbora: neposredna potrditev operacije </a:t>
            </a:r>
          </a:p>
          <a:p>
            <a:pPr marL="228600" indent="-228600">
              <a:lnSpc>
                <a:spcPct val="70000"/>
              </a:lnSpc>
              <a:spcBef>
                <a:spcPts val="1000"/>
              </a:spcBef>
              <a:buFontTx/>
              <a:buChar char="-"/>
            </a:pPr>
            <a:r>
              <a:rPr lang="pl-PL" sz="2400" dirty="0"/>
              <a:t>Specifični cilj: RSO2.4. </a:t>
            </a:r>
          </a:p>
          <a:p>
            <a:pPr marL="228600" indent="-228600">
              <a:lnSpc>
                <a:spcPct val="70000"/>
              </a:lnSpc>
              <a:spcBef>
                <a:spcPts val="1000"/>
              </a:spcBef>
              <a:buFontTx/>
              <a:buChar char="-"/>
            </a:pPr>
            <a:r>
              <a:rPr lang="pl-PL" sz="2400" dirty="0"/>
              <a:t>Namen, cilj ter vsebina: Cilj je zagotoviti pogoje za učinkovit, pravočasen in varen odziv v primeru velikih požarov, ki jih predstavljajo ustrezna oprema, dobra usposobljenost in infrastruktura, ki podpira delovanje enot za odziv na podnebno pogojene nesreče. V okviru operacije bo zagotovljena oprema in tehnična sredstva za gašenje iz zraka in na nedostopnem terenu, ki obsega nakup 4 letal za gašenje.  </a:t>
            </a:r>
          </a:p>
          <a:p>
            <a:pPr marL="228600" indent="-228600">
              <a:lnSpc>
                <a:spcPct val="70000"/>
              </a:lnSpc>
              <a:spcBef>
                <a:spcPts val="1000"/>
              </a:spcBef>
              <a:buFontTx/>
              <a:buChar char="-"/>
            </a:pPr>
            <a:r>
              <a:rPr lang="pl-PL" sz="2400" dirty="0"/>
              <a:t>Načrtovana sredstva:  15.500.000 EUR sredstev Kohezijskega sklada</a:t>
            </a:r>
          </a:p>
          <a:p>
            <a:pPr marL="228600" indent="-228600">
              <a:lnSpc>
                <a:spcPct val="70000"/>
              </a:lnSpc>
              <a:spcBef>
                <a:spcPts val="1000"/>
              </a:spcBef>
              <a:buFontTx/>
              <a:buChar char="-"/>
            </a:pPr>
            <a:r>
              <a:rPr lang="pl-PL" sz="2400" dirty="0"/>
              <a:t>Geografsko območje: celotna SLO</a:t>
            </a:r>
          </a:p>
          <a:p>
            <a:pPr marL="228600" indent="-228600">
              <a:lnSpc>
                <a:spcPct val="70000"/>
              </a:lnSpc>
              <a:spcBef>
                <a:spcPts val="1000"/>
              </a:spcBef>
              <a:buFontTx/>
              <a:buChar char="-"/>
            </a:pPr>
            <a:r>
              <a:rPr lang="pl-PL" sz="2400" dirty="0"/>
              <a:t>Upravičenec: Uprava za reševanje in zaščito Republike Slovenije (URSZR)</a:t>
            </a:r>
          </a:p>
          <a:p>
            <a:pPr marL="228600" indent="-228600">
              <a:lnSpc>
                <a:spcPct val="70000"/>
              </a:lnSpc>
              <a:spcBef>
                <a:spcPts val="1000"/>
              </a:spcBef>
              <a:buFontTx/>
              <a:buChar char="-"/>
            </a:pPr>
            <a:r>
              <a:rPr lang="pl-PL" sz="2400" dirty="0"/>
              <a:t>Predvidena časovnica: načrtovana je izdaja odločitev o podpori do konca leta 2023</a:t>
            </a:r>
          </a:p>
          <a:p>
            <a:pPr marL="228600" indent="-228600">
              <a:lnSpc>
                <a:spcPct val="70000"/>
              </a:lnSpc>
              <a:spcBef>
                <a:spcPts val="1000"/>
              </a:spcBef>
              <a:buFontTx/>
              <a:buChar char="-"/>
            </a:pPr>
            <a:r>
              <a:rPr lang="pl-PL" sz="2400" dirty="0"/>
              <a:t>Merila za izbor operacij: upoštevanje meril za izbor operacij, potrjenih na Odboru za spremljanje 2. 3. 2023</a:t>
            </a:r>
          </a:p>
        </p:txBody>
      </p:sp>
    </p:spTree>
    <p:extLst>
      <p:ext uri="{BB962C8B-B14F-4D97-AF65-F5344CB8AC3E}">
        <p14:creationId xmlns:p14="http://schemas.microsoft.com/office/powerpoint/2010/main" val="3988389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7216" y="6033143"/>
            <a:ext cx="2689861" cy="564319"/>
          </a:xfrm>
          <a:prstGeom prst="rect">
            <a:avLst/>
          </a:prstGeom>
        </p:spPr>
      </p:pic>
      <p:pic>
        <p:nvPicPr>
          <p:cNvPr id="5" name="Picture 4" descr="Logo image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529" y="6081245"/>
            <a:ext cx="1050232" cy="51621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Kolenski povezovalnik 6"/>
          <p:cNvCxnSpPr/>
          <p:nvPr/>
        </p:nvCxnSpPr>
        <p:spPr>
          <a:xfrm flipV="1">
            <a:off x="245807" y="304566"/>
            <a:ext cx="3736258" cy="2637408"/>
          </a:xfrm>
          <a:prstGeom prst="bentConnector3">
            <a:avLst>
              <a:gd name="adj1" fmla="val 0"/>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 name="Kolenski povezovalnik 7"/>
          <p:cNvCxnSpPr/>
          <p:nvPr/>
        </p:nvCxnSpPr>
        <p:spPr>
          <a:xfrm flipV="1">
            <a:off x="8514735" y="4197949"/>
            <a:ext cx="3342968" cy="2408904"/>
          </a:xfrm>
          <a:prstGeom prst="bentConnector3">
            <a:avLst>
              <a:gd name="adj1" fmla="val 100294"/>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Pravokotnik 5"/>
          <p:cNvSpPr/>
          <p:nvPr/>
        </p:nvSpPr>
        <p:spPr>
          <a:xfrm>
            <a:off x="508529" y="672251"/>
            <a:ext cx="10975017" cy="6176243"/>
          </a:xfrm>
          <a:prstGeom prst="rect">
            <a:avLst/>
          </a:prstGeom>
        </p:spPr>
        <p:txBody>
          <a:bodyPr wrap="square">
            <a:spAutoFit/>
          </a:bodyPr>
          <a:lstStyle/>
          <a:p>
            <a:r>
              <a:rPr lang="sl-SI" sz="2400" b="1" u="sng" dirty="0">
                <a:latin typeface="Republika" panose="02000506040000020004" pitchFamily="2" charset="-18"/>
              </a:rPr>
              <a:t>Ministrstvo za delo, družino, socialne zadeve in enake možnosti:</a:t>
            </a:r>
          </a:p>
          <a:p>
            <a:pPr marL="228600" indent="-228600">
              <a:lnSpc>
                <a:spcPct val="70000"/>
              </a:lnSpc>
              <a:spcBef>
                <a:spcPts val="1000"/>
              </a:spcBef>
              <a:buFontTx/>
              <a:buChar char="-"/>
            </a:pPr>
            <a:r>
              <a:rPr lang="sl-SI" sz="2400" dirty="0"/>
              <a:t>Specifični cilj: </a:t>
            </a:r>
            <a:r>
              <a:rPr lang="pl-PL" sz="2400" dirty="0"/>
              <a:t>ESO 4.8</a:t>
            </a:r>
          </a:p>
          <a:p>
            <a:pPr marL="228600" indent="-228600">
              <a:lnSpc>
                <a:spcPct val="70000"/>
              </a:lnSpc>
              <a:spcBef>
                <a:spcPts val="1000"/>
              </a:spcBef>
              <a:buFontTx/>
              <a:buChar char="-"/>
            </a:pPr>
            <a:endParaRPr lang="sl-SI" sz="1200" dirty="0"/>
          </a:p>
          <a:p>
            <a:pPr marL="228600" indent="-228600">
              <a:lnSpc>
                <a:spcPct val="70000"/>
              </a:lnSpc>
              <a:spcBef>
                <a:spcPts val="1000"/>
              </a:spcBef>
              <a:buFontTx/>
              <a:buChar char="-"/>
            </a:pPr>
            <a:r>
              <a:rPr lang="sl-SI" sz="2400" dirty="0"/>
              <a:t>Ukrep in sredstva: spodbujanje socialnega vključevanja oseb, izpostavljenih tveganju revščine ali socialne izključenosti z identificiranimi ovirami pri vstopanju na trg dela, JR </a:t>
            </a:r>
            <a:r>
              <a:rPr lang="sl-SI" sz="2400" b="1" dirty="0"/>
              <a:t>Socialna aktivacija z namenom približevanja trgu dela (SA+) - 20 MIO EUR (EU+SI) – posredovanje na OU do konca leta</a:t>
            </a:r>
          </a:p>
          <a:p>
            <a:pPr marL="228600" indent="-228600">
              <a:lnSpc>
                <a:spcPct val="70000"/>
              </a:lnSpc>
              <a:spcBef>
                <a:spcPts val="1000"/>
              </a:spcBef>
              <a:buFontTx/>
              <a:buChar char="-"/>
            </a:pPr>
            <a:endParaRPr lang="sl-SI" sz="1200" b="1" dirty="0"/>
          </a:p>
          <a:p>
            <a:pPr marL="228600" indent="-228600">
              <a:lnSpc>
                <a:spcPct val="70000"/>
              </a:lnSpc>
              <a:spcBef>
                <a:spcPts val="1000"/>
              </a:spcBef>
              <a:buFontTx/>
              <a:buChar char="-"/>
            </a:pPr>
            <a:r>
              <a:rPr lang="sl-SI" sz="2400" dirty="0"/>
              <a:t>Namen: S projekti SA+  želimo okrepiti socialne, funkcionalne in delovne kompetence oseb, ki so že dlje časa izključene iz trga dela.  Z različnimi aktivnostmi bomo prispevali k izboljšanju socialne vključenosti udeležencev in k reševanju zaposlitvenih ovir.</a:t>
            </a:r>
          </a:p>
          <a:p>
            <a:pPr marL="228600" indent="-228600">
              <a:lnSpc>
                <a:spcPct val="70000"/>
              </a:lnSpc>
              <a:spcBef>
                <a:spcPts val="1000"/>
              </a:spcBef>
              <a:buFontTx/>
              <a:buChar char="-"/>
            </a:pPr>
            <a:endParaRPr lang="sl-SI" sz="1400" dirty="0"/>
          </a:p>
          <a:p>
            <a:pPr marL="228600" indent="-228600">
              <a:lnSpc>
                <a:spcPct val="70000"/>
              </a:lnSpc>
              <a:spcBef>
                <a:spcPts val="1000"/>
              </a:spcBef>
              <a:buFontTx/>
              <a:buChar char="-"/>
            </a:pPr>
            <a:r>
              <a:rPr lang="sl-SI" sz="2400" dirty="0"/>
              <a:t>Cilj: S projekti SA+ bomo prispevali k reševanju problemov socialne izključenosti in tveganja revščine ter k izboljšanju zaposljivosti udeležencev programov. </a:t>
            </a:r>
          </a:p>
          <a:p>
            <a:pPr>
              <a:lnSpc>
                <a:spcPct val="70000"/>
              </a:lnSpc>
              <a:spcBef>
                <a:spcPts val="1000"/>
              </a:spcBef>
            </a:pPr>
            <a:endParaRPr lang="sl-SI" sz="2400" dirty="0"/>
          </a:p>
          <a:p>
            <a:pPr marL="228600" indent="-228600">
              <a:lnSpc>
                <a:spcPct val="70000"/>
              </a:lnSpc>
              <a:spcBef>
                <a:spcPts val="1000"/>
              </a:spcBef>
              <a:buFontTx/>
              <a:buChar char="-"/>
            </a:pPr>
            <a:r>
              <a:rPr lang="sl-SI" sz="2400" dirty="0"/>
              <a:t>Upravičenci izbrani na JR</a:t>
            </a:r>
          </a:p>
          <a:p>
            <a:pPr algn="r">
              <a:lnSpc>
                <a:spcPct val="70000"/>
              </a:lnSpc>
              <a:spcBef>
                <a:spcPts val="1000"/>
              </a:spcBef>
            </a:pPr>
            <a:endParaRPr lang="sl-SI" sz="2400" dirty="0"/>
          </a:p>
          <a:p>
            <a:pPr algn="r">
              <a:lnSpc>
                <a:spcPct val="70000"/>
              </a:lnSpc>
              <a:spcBef>
                <a:spcPts val="1000"/>
              </a:spcBef>
            </a:pPr>
            <a:r>
              <a:rPr lang="sl-SI" sz="2400" dirty="0"/>
              <a:t>(1)</a:t>
            </a:r>
          </a:p>
        </p:txBody>
      </p:sp>
    </p:spTree>
    <p:extLst>
      <p:ext uri="{BB962C8B-B14F-4D97-AF65-F5344CB8AC3E}">
        <p14:creationId xmlns:p14="http://schemas.microsoft.com/office/powerpoint/2010/main" val="189503709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7216" y="6033143"/>
            <a:ext cx="2689861" cy="564319"/>
          </a:xfrm>
          <a:prstGeom prst="rect">
            <a:avLst/>
          </a:prstGeom>
        </p:spPr>
      </p:pic>
      <p:pic>
        <p:nvPicPr>
          <p:cNvPr id="5" name="Picture 4" descr="Logo image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529" y="6081245"/>
            <a:ext cx="1050232" cy="51621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Kolenski povezovalnik 6"/>
          <p:cNvCxnSpPr/>
          <p:nvPr/>
        </p:nvCxnSpPr>
        <p:spPr>
          <a:xfrm flipV="1">
            <a:off x="245807" y="304566"/>
            <a:ext cx="3736258" cy="2637408"/>
          </a:xfrm>
          <a:prstGeom prst="bentConnector3">
            <a:avLst>
              <a:gd name="adj1" fmla="val 0"/>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 name="Kolenski povezovalnik 7"/>
          <p:cNvCxnSpPr/>
          <p:nvPr/>
        </p:nvCxnSpPr>
        <p:spPr>
          <a:xfrm flipV="1">
            <a:off x="8514735" y="4197949"/>
            <a:ext cx="3342968" cy="2408904"/>
          </a:xfrm>
          <a:prstGeom prst="bentConnector3">
            <a:avLst>
              <a:gd name="adj1" fmla="val 100294"/>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Pravokotnik 5"/>
          <p:cNvSpPr/>
          <p:nvPr/>
        </p:nvSpPr>
        <p:spPr>
          <a:xfrm>
            <a:off x="508529" y="622281"/>
            <a:ext cx="10975017" cy="6028510"/>
          </a:xfrm>
          <a:prstGeom prst="rect">
            <a:avLst/>
          </a:prstGeom>
        </p:spPr>
        <p:txBody>
          <a:bodyPr wrap="square">
            <a:spAutoFit/>
          </a:bodyPr>
          <a:lstStyle/>
          <a:p>
            <a:r>
              <a:rPr lang="sl-SI" sz="2400" b="1" u="sng" dirty="0">
                <a:latin typeface="Republika" panose="02000506040000020004" pitchFamily="2" charset="-18"/>
              </a:rPr>
              <a:t>Ministrstvo za delo, družino, socialne zadeve in enake možnosti:</a:t>
            </a:r>
          </a:p>
          <a:p>
            <a:endParaRPr lang="sl-SI" sz="2400" b="1" u="sng" dirty="0">
              <a:latin typeface="Republika" panose="02000506040000020004" pitchFamily="2" charset="-18"/>
            </a:endParaRPr>
          </a:p>
          <a:p>
            <a:pPr marL="228600" indent="-228600">
              <a:lnSpc>
                <a:spcPct val="70000"/>
              </a:lnSpc>
              <a:spcBef>
                <a:spcPts val="1000"/>
              </a:spcBef>
              <a:buFontTx/>
              <a:buChar char="-"/>
            </a:pPr>
            <a:r>
              <a:rPr lang="sl-SI" sz="2400" dirty="0"/>
              <a:t>Specifični cilj: </a:t>
            </a:r>
            <a:r>
              <a:rPr lang="pl-PL" sz="2400" dirty="0"/>
              <a:t>ESO 4.12</a:t>
            </a:r>
          </a:p>
          <a:p>
            <a:pPr marL="228600" indent="-228600">
              <a:lnSpc>
                <a:spcPct val="70000"/>
              </a:lnSpc>
              <a:spcBef>
                <a:spcPts val="1000"/>
              </a:spcBef>
              <a:buFontTx/>
              <a:buChar char="-"/>
            </a:pPr>
            <a:endParaRPr lang="sl-SI" sz="1200" dirty="0"/>
          </a:p>
          <a:p>
            <a:pPr marL="228600" indent="-228600">
              <a:lnSpc>
                <a:spcPct val="70000"/>
              </a:lnSpc>
              <a:spcBef>
                <a:spcPts val="1000"/>
              </a:spcBef>
              <a:buFontTx/>
              <a:buChar char="-"/>
            </a:pPr>
            <a:r>
              <a:rPr lang="sl-SI" sz="2400" dirty="0"/>
              <a:t>Ukrep in sredstva: izvajanje ukrepov mreže večgeneracijskih centrov, </a:t>
            </a:r>
            <a:r>
              <a:rPr lang="sl-SI" sz="2400" b="1" dirty="0"/>
              <a:t>Sofinanciranje projektov večgeneracijskih centrov (VGC+) - 24,6 MIO EUR (EU+SI) – posredovanje na OU do konca leta</a:t>
            </a:r>
          </a:p>
          <a:p>
            <a:pPr marL="228600" indent="-228600">
              <a:lnSpc>
                <a:spcPct val="70000"/>
              </a:lnSpc>
              <a:spcBef>
                <a:spcPts val="1000"/>
              </a:spcBef>
              <a:buFontTx/>
              <a:buChar char="-"/>
            </a:pPr>
            <a:endParaRPr lang="sl-SI" sz="1200" b="1" dirty="0"/>
          </a:p>
          <a:p>
            <a:pPr marL="228600" indent="-228600">
              <a:lnSpc>
                <a:spcPct val="70000"/>
              </a:lnSpc>
              <a:spcBef>
                <a:spcPts val="1000"/>
              </a:spcBef>
              <a:buFontTx/>
              <a:buChar char="-"/>
            </a:pPr>
            <a:r>
              <a:rPr lang="sl-SI" sz="2400" dirty="0"/>
              <a:t>Namen: Projekti VGC+  bodo izvajali različne preventivne programe. Aktivnosti bodo namenjene različnim ciljnim skupinam, predvsem družinam, posameznim družinskim članom, starejšim in drugim ranljivim skupinam. </a:t>
            </a:r>
          </a:p>
          <a:p>
            <a:pPr marL="228600" indent="-228600">
              <a:lnSpc>
                <a:spcPct val="70000"/>
              </a:lnSpc>
              <a:spcBef>
                <a:spcPts val="1000"/>
              </a:spcBef>
              <a:buFontTx/>
              <a:buChar char="-"/>
            </a:pPr>
            <a:endParaRPr lang="sl-SI" sz="1400" dirty="0"/>
          </a:p>
          <a:p>
            <a:pPr marL="228600" indent="-228600">
              <a:lnSpc>
                <a:spcPct val="70000"/>
              </a:lnSpc>
              <a:spcBef>
                <a:spcPts val="1000"/>
              </a:spcBef>
              <a:buFontTx/>
              <a:buChar char="-"/>
            </a:pPr>
            <a:r>
              <a:rPr lang="sl-SI" sz="2400" dirty="0"/>
              <a:t>Cilj: S projekti VGC+ bomo prispevali k dvigu kakovosti življenja ciljnih skupin ter preprečevali njihov zdrs v socialno izključenost in revščino. </a:t>
            </a:r>
          </a:p>
          <a:p>
            <a:pPr marL="228600" indent="-228600">
              <a:lnSpc>
                <a:spcPct val="70000"/>
              </a:lnSpc>
              <a:spcBef>
                <a:spcPts val="1000"/>
              </a:spcBef>
              <a:buFontTx/>
              <a:buChar char="-"/>
            </a:pPr>
            <a:endParaRPr lang="sl-SI" sz="2400" dirty="0"/>
          </a:p>
          <a:p>
            <a:pPr marL="228600" indent="-228600">
              <a:lnSpc>
                <a:spcPct val="70000"/>
              </a:lnSpc>
              <a:spcBef>
                <a:spcPts val="1000"/>
              </a:spcBef>
              <a:buFontTx/>
              <a:buChar char="-"/>
            </a:pPr>
            <a:r>
              <a:rPr lang="sl-SI" sz="2400" dirty="0"/>
              <a:t>Upravičenci izbrani na JR</a:t>
            </a:r>
          </a:p>
          <a:p>
            <a:pPr algn="r">
              <a:lnSpc>
                <a:spcPct val="70000"/>
              </a:lnSpc>
              <a:spcBef>
                <a:spcPts val="1000"/>
              </a:spcBef>
            </a:pPr>
            <a:endParaRPr lang="sl-SI" sz="2400" dirty="0"/>
          </a:p>
          <a:p>
            <a:pPr algn="r">
              <a:lnSpc>
                <a:spcPct val="70000"/>
              </a:lnSpc>
              <a:spcBef>
                <a:spcPts val="1000"/>
              </a:spcBef>
            </a:pPr>
            <a:r>
              <a:rPr lang="sl-SI" sz="2400" dirty="0"/>
              <a:t>(1)</a:t>
            </a:r>
          </a:p>
        </p:txBody>
      </p:sp>
    </p:spTree>
    <p:extLst>
      <p:ext uri="{BB962C8B-B14F-4D97-AF65-F5344CB8AC3E}">
        <p14:creationId xmlns:p14="http://schemas.microsoft.com/office/powerpoint/2010/main" val="427376467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7216" y="6033143"/>
            <a:ext cx="2689861" cy="564319"/>
          </a:xfrm>
          <a:prstGeom prst="rect">
            <a:avLst/>
          </a:prstGeom>
        </p:spPr>
      </p:pic>
      <p:pic>
        <p:nvPicPr>
          <p:cNvPr id="5" name="Picture 4" descr="Logo image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529" y="6081245"/>
            <a:ext cx="1050232" cy="51621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Kolenski povezovalnik 6"/>
          <p:cNvCxnSpPr/>
          <p:nvPr/>
        </p:nvCxnSpPr>
        <p:spPr>
          <a:xfrm flipV="1">
            <a:off x="245807" y="304566"/>
            <a:ext cx="3736258" cy="2637408"/>
          </a:xfrm>
          <a:prstGeom prst="bentConnector3">
            <a:avLst>
              <a:gd name="adj1" fmla="val 0"/>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 name="Kolenski povezovalnik 7"/>
          <p:cNvCxnSpPr/>
          <p:nvPr/>
        </p:nvCxnSpPr>
        <p:spPr>
          <a:xfrm flipV="1">
            <a:off x="8514735" y="4197949"/>
            <a:ext cx="3342968" cy="2408904"/>
          </a:xfrm>
          <a:prstGeom prst="bentConnector3">
            <a:avLst>
              <a:gd name="adj1" fmla="val 100294"/>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Pravokotnik 5"/>
          <p:cNvSpPr/>
          <p:nvPr/>
        </p:nvSpPr>
        <p:spPr>
          <a:xfrm>
            <a:off x="508529" y="591641"/>
            <a:ext cx="10975017" cy="7444282"/>
          </a:xfrm>
          <a:prstGeom prst="rect">
            <a:avLst/>
          </a:prstGeom>
        </p:spPr>
        <p:txBody>
          <a:bodyPr wrap="square">
            <a:spAutoFit/>
          </a:bodyPr>
          <a:lstStyle/>
          <a:p>
            <a:r>
              <a:rPr lang="sl-SI" sz="2400" b="1" u="sng" dirty="0">
                <a:latin typeface="Republika" panose="02000506040000020004" pitchFamily="2" charset="-18"/>
              </a:rPr>
              <a:t>Ministrstvo za delo, družino, socialne zadeve in enake možnosti:</a:t>
            </a:r>
          </a:p>
          <a:p>
            <a:pPr marL="228600" indent="-228600">
              <a:lnSpc>
                <a:spcPct val="70000"/>
              </a:lnSpc>
              <a:spcBef>
                <a:spcPts val="1000"/>
              </a:spcBef>
              <a:buFontTx/>
              <a:buChar char="-"/>
            </a:pPr>
            <a:r>
              <a:rPr lang="sl-SI" sz="2400" dirty="0"/>
              <a:t>Specifični cilj: </a:t>
            </a:r>
            <a:r>
              <a:rPr lang="pl-PL" sz="2400" dirty="0"/>
              <a:t>ESO 4.11 </a:t>
            </a:r>
          </a:p>
          <a:p>
            <a:pPr marL="228600" indent="-228600">
              <a:lnSpc>
                <a:spcPct val="70000"/>
              </a:lnSpc>
              <a:spcBef>
                <a:spcPts val="1000"/>
              </a:spcBef>
              <a:buFontTx/>
              <a:buChar char="-"/>
            </a:pPr>
            <a:endParaRPr lang="pl-PL" sz="1200" dirty="0"/>
          </a:p>
          <a:p>
            <a:pPr marL="228600" indent="-228600">
              <a:lnSpc>
                <a:spcPct val="70000"/>
              </a:lnSpc>
              <a:spcBef>
                <a:spcPts val="1000"/>
              </a:spcBef>
              <a:buFontTx/>
              <a:buChar char="-"/>
            </a:pPr>
            <a:r>
              <a:rPr lang="sl-SI" sz="2400" dirty="0"/>
              <a:t>Ukrep in sredstva: ukrepi socialnega vključevanja invalidov, operacija </a:t>
            </a:r>
            <a:r>
              <a:rPr lang="pl-PL" sz="2400" b="1" dirty="0"/>
              <a:t>Vseslovenska akcija ozaveščanja o socialnem vključevanju invalidov - </a:t>
            </a:r>
            <a:r>
              <a:rPr lang="sl-SI" sz="2400" b="1" dirty="0"/>
              <a:t>0,6 MIO EUR (EU+SI) – posredovanje na OU do konca leta</a:t>
            </a:r>
            <a:endParaRPr lang="pl-PL" sz="2400" b="1" dirty="0"/>
          </a:p>
          <a:p>
            <a:pPr marL="228600" indent="-228600">
              <a:lnSpc>
                <a:spcPct val="70000"/>
              </a:lnSpc>
              <a:spcBef>
                <a:spcPts val="1000"/>
              </a:spcBef>
              <a:buFontTx/>
              <a:buChar char="-"/>
            </a:pPr>
            <a:endParaRPr lang="sl-SI" sz="1200" dirty="0"/>
          </a:p>
          <a:p>
            <a:pPr marL="228600" indent="-228600">
              <a:lnSpc>
                <a:spcPct val="70000"/>
              </a:lnSpc>
              <a:spcBef>
                <a:spcPts val="1000"/>
              </a:spcBef>
              <a:buFontTx/>
              <a:buChar char="-"/>
            </a:pPr>
            <a:r>
              <a:rPr lang="sl-SI" sz="2400" dirty="0"/>
              <a:t>Namen: S projektom bomo prispevali k večji socialni vključenosti oseb z različnimi oblikami invalidnosti ob hkratnem ozaveščanju širše družbe o različnosti. Z medijsko kampanjo bomo ozaveščali javnost o položaju invalidov,  dvignili družbeno odgovornost, sprejetost različnih družbenih skupin, s poudarkom na invalidih</a:t>
            </a:r>
          </a:p>
          <a:p>
            <a:pPr marL="228600" indent="-228600">
              <a:lnSpc>
                <a:spcPct val="70000"/>
              </a:lnSpc>
              <a:spcBef>
                <a:spcPts val="1000"/>
              </a:spcBef>
              <a:buFontTx/>
              <a:buChar char="-"/>
            </a:pPr>
            <a:endParaRPr lang="sl-SI" sz="1200" dirty="0"/>
          </a:p>
          <a:p>
            <a:pPr marL="228600" indent="-228600">
              <a:lnSpc>
                <a:spcPct val="70000"/>
              </a:lnSpc>
              <a:spcBef>
                <a:spcPts val="1000"/>
              </a:spcBef>
              <a:buFontTx/>
              <a:buChar char="-"/>
            </a:pPr>
            <a:r>
              <a:rPr lang="sl-SI" sz="2400" dirty="0"/>
              <a:t>Cilj: Povečati želimo število imetnikov EU kartice ugodnosti za invalide in vključenost invalidov v družbo  ter preko medijskega načrta ozavestiti družbo o drugačnosti in sprejemanju le te.</a:t>
            </a:r>
          </a:p>
          <a:p>
            <a:pPr marL="228600" indent="-228600">
              <a:lnSpc>
                <a:spcPct val="70000"/>
              </a:lnSpc>
              <a:spcBef>
                <a:spcPts val="1000"/>
              </a:spcBef>
              <a:buFontTx/>
              <a:buChar char="-"/>
            </a:pPr>
            <a:r>
              <a:rPr lang="sl-SI" sz="2400" dirty="0"/>
              <a:t>Upravičenci: </a:t>
            </a:r>
            <a:r>
              <a:rPr lang="pl-PL" sz="2400" dirty="0"/>
              <a:t>Nacionalni svet invalidskih organizacij Slovenije (NCIOS) s partnerjem Urbanističnim inštitutom Republike Slovenije (UIRS)</a:t>
            </a:r>
          </a:p>
          <a:p>
            <a:pPr>
              <a:lnSpc>
                <a:spcPct val="70000"/>
              </a:lnSpc>
              <a:spcBef>
                <a:spcPts val="1000"/>
              </a:spcBef>
            </a:pPr>
            <a:endParaRPr lang="sl-SI" sz="1200" dirty="0"/>
          </a:p>
          <a:p>
            <a:pPr marL="228600" indent="-228600">
              <a:lnSpc>
                <a:spcPct val="70000"/>
              </a:lnSpc>
              <a:spcBef>
                <a:spcPts val="1000"/>
              </a:spcBef>
              <a:buFontTx/>
              <a:buChar char="-"/>
            </a:pPr>
            <a:endParaRPr lang="sl-SI" sz="2400" dirty="0"/>
          </a:p>
          <a:p>
            <a:pPr marL="228600" indent="-228600">
              <a:lnSpc>
                <a:spcPct val="70000"/>
              </a:lnSpc>
              <a:spcBef>
                <a:spcPts val="1000"/>
              </a:spcBef>
              <a:buFontTx/>
              <a:buChar char="-"/>
            </a:pPr>
            <a:endParaRPr lang="sl-SI" sz="2400" dirty="0"/>
          </a:p>
          <a:p>
            <a:pPr marL="228600" indent="-228600">
              <a:lnSpc>
                <a:spcPct val="70000"/>
              </a:lnSpc>
              <a:spcBef>
                <a:spcPts val="1000"/>
              </a:spcBef>
              <a:buFontTx/>
              <a:buChar char="-"/>
            </a:pPr>
            <a:endParaRPr lang="sl-SI" sz="2400" dirty="0"/>
          </a:p>
          <a:p>
            <a:pPr algn="r">
              <a:lnSpc>
                <a:spcPct val="70000"/>
              </a:lnSpc>
              <a:spcBef>
                <a:spcPts val="1000"/>
              </a:spcBef>
            </a:pPr>
            <a:endParaRPr lang="sl-SI" sz="2400" dirty="0"/>
          </a:p>
          <a:p>
            <a:pPr algn="r">
              <a:lnSpc>
                <a:spcPct val="70000"/>
              </a:lnSpc>
              <a:spcBef>
                <a:spcPts val="1000"/>
              </a:spcBef>
            </a:pPr>
            <a:r>
              <a:rPr lang="sl-SI" sz="2400" dirty="0"/>
              <a:t>(1)</a:t>
            </a:r>
          </a:p>
        </p:txBody>
      </p:sp>
    </p:spTree>
    <p:extLst>
      <p:ext uri="{BB962C8B-B14F-4D97-AF65-F5344CB8AC3E}">
        <p14:creationId xmlns:p14="http://schemas.microsoft.com/office/powerpoint/2010/main" val="23478178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7216" y="6033143"/>
            <a:ext cx="2689861" cy="564319"/>
          </a:xfrm>
          <a:prstGeom prst="rect">
            <a:avLst/>
          </a:prstGeom>
        </p:spPr>
      </p:pic>
      <p:pic>
        <p:nvPicPr>
          <p:cNvPr id="5" name="Picture 4" descr="Logo image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529" y="6081245"/>
            <a:ext cx="1050232" cy="51621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Kolenski povezovalnik 6"/>
          <p:cNvCxnSpPr/>
          <p:nvPr/>
        </p:nvCxnSpPr>
        <p:spPr>
          <a:xfrm flipV="1">
            <a:off x="245807" y="304566"/>
            <a:ext cx="3736258" cy="2637408"/>
          </a:xfrm>
          <a:prstGeom prst="bentConnector3">
            <a:avLst>
              <a:gd name="adj1" fmla="val 0"/>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 name="Kolenski povezovalnik 7"/>
          <p:cNvCxnSpPr/>
          <p:nvPr/>
        </p:nvCxnSpPr>
        <p:spPr>
          <a:xfrm flipV="1">
            <a:off x="8514735" y="4197949"/>
            <a:ext cx="3342968" cy="2408904"/>
          </a:xfrm>
          <a:prstGeom prst="bentConnector3">
            <a:avLst>
              <a:gd name="adj1" fmla="val 100294"/>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Pravokotnik 5"/>
          <p:cNvSpPr/>
          <p:nvPr/>
        </p:nvSpPr>
        <p:spPr>
          <a:xfrm>
            <a:off x="508529" y="410445"/>
            <a:ext cx="10975017" cy="461665"/>
          </a:xfrm>
          <a:prstGeom prst="rect">
            <a:avLst/>
          </a:prstGeom>
        </p:spPr>
        <p:txBody>
          <a:bodyPr wrap="square">
            <a:spAutoFit/>
          </a:bodyPr>
          <a:lstStyle/>
          <a:p>
            <a:r>
              <a:rPr lang="sl-SI" sz="2400" b="1" u="sng" dirty="0">
                <a:latin typeface="Republika" panose="02000506040000020004" pitchFamily="2" charset="-18"/>
              </a:rPr>
              <a:t>Ministrstvo za solidarno prihodnost</a:t>
            </a:r>
          </a:p>
        </p:txBody>
      </p:sp>
      <p:sp>
        <p:nvSpPr>
          <p:cNvPr id="9" name="PoljeZBesedilom 8">
            <a:extLst>
              <a:ext uri="{FF2B5EF4-FFF2-40B4-BE49-F238E27FC236}">
                <a16:creationId xmlns:a16="http://schemas.microsoft.com/office/drawing/2014/main" id="{91100C8D-4E5E-CD43-4EE6-A29E800D6D58}"/>
              </a:ext>
            </a:extLst>
          </p:cNvPr>
          <p:cNvSpPr txBox="1"/>
          <p:nvPr/>
        </p:nvSpPr>
        <p:spPr>
          <a:xfrm>
            <a:off x="508528" y="855770"/>
            <a:ext cx="11237739" cy="6248890"/>
          </a:xfrm>
          <a:prstGeom prst="rect">
            <a:avLst/>
          </a:prstGeom>
          <a:noFill/>
        </p:spPr>
        <p:txBody>
          <a:bodyPr wrap="square">
            <a:spAutoFit/>
          </a:bodyPr>
          <a:lstStyle/>
          <a:p>
            <a:pPr algn="just">
              <a:lnSpc>
                <a:spcPct val="107000"/>
              </a:lnSpc>
              <a:spcAft>
                <a:spcPts val="800"/>
              </a:spcAft>
            </a:pPr>
            <a:r>
              <a:rPr lang="sl-SI" sz="2000" b="1" dirty="0">
                <a:effectLst/>
                <a:latin typeface="Calibri" panose="020F0502020204030204" pitchFamily="34" charset="0"/>
                <a:ea typeface="Calibri" panose="020F0502020204030204" pitchFamily="34" charset="0"/>
                <a:cs typeface="Calibri" panose="020F0502020204030204" pitchFamily="34" charset="0"/>
              </a:rPr>
              <a:t>Cilj politike 4:</a:t>
            </a:r>
            <a:r>
              <a:rPr lang="sl-SI" sz="2000" dirty="0">
                <a:latin typeface="Calibri" panose="020F0502020204030204" pitchFamily="34" charset="0"/>
                <a:ea typeface="Calibri" panose="020F0502020204030204" pitchFamily="34" charset="0"/>
                <a:cs typeface="Calibri" panose="020F0502020204030204" pitchFamily="34" charset="0"/>
              </a:rPr>
              <a:t> </a:t>
            </a:r>
            <a:r>
              <a:rPr lang="sl-SI" sz="2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PN 7: Dolgotrajna oskrba in zdravje ter socialna vključenost </a:t>
            </a:r>
            <a:endParaRPr lang="sl-SI" sz="2000" dirty="0">
              <a:effectLst/>
              <a:latin typeface="Calibri" panose="020F0502020204030204" pitchFamily="34" charset="0"/>
              <a:ea typeface="Calibri" panose="020F0502020204030204" pitchFamily="34" charset="0"/>
              <a:cs typeface="Calibri" panose="020F0502020204030204" pitchFamily="34" charset="0"/>
            </a:endParaRPr>
          </a:p>
          <a:p>
            <a:r>
              <a:rPr lang="sl-SI" sz="2000" b="1" dirty="0">
                <a:effectLst/>
                <a:latin typeface="Calibri" panose="020F0502020204030204" pitchFamily="34" charset="0"/>
                <a:ea typeface="Calibri" panose="020F0502020204030204" pitchFamily="34" charset="0"/>
                <a:cs typeface="Calibri" panose="020F0502020204030204" pitchFamily="34" charset="0"/>
              </a:rPr>
              <a:t>a) Ukrepi </a:t>
            </a:r>
            <a:r>
              <a:rPr lang="sl-SI" sz="2000" b="1" dirty="0">
                <a:latin typeface="Calibri" panose="020F0502020204030204" pitchFamily="34" charset="0"/>
                <a:ea typeface="Calibri" panose="020F0502020204030204" pitchFamily="34" charset="0"/>
                <a:cs typeface="Calibri" panose="020F0502020204030204" pitchFamily="34" charset="0"/>
              </a:rPr>
              <a:t>za </a:t>
            </a:r>
            <a:r>
              <a:rPr lang="sl-SI" sz="2000" b="1" dirty="0">
                <a:effectLst/>
                <a:latin typeface="Calibri" panose="020F0502020204030204" pitchFamily="34" charset="0"/>
                <a:ea typeface="Calibri" panose="020F0502020204030204" pitchFamily="34" charset="0"/>
                <a:cs typeface="Calibri" panose="020F0502020204030204" pitchFamily="34" charset="0"/>
              </a:rPr>
              <a:t>podporo prehodu iz institucionalne v skupnostno obliko oskrbe - </a:t>
            </a:r>
            <a:r>
              <a:rPr lang="sl-SI" sz="2000" b="1" dirty="0">
                <a:latin typeface="Calibri" panose="020F0502020204030204" pitchFamily="34" charset="0"/>
                <a:ea typeface="Calibri" panose="020F0502020204030204" pitchFamily="34" charset="0"/>
                <a:cs typeface="Calibri" panose="020F0502020204030204" pitchFamily="34" charset="0"/>
              </a:rPr>
              <a:t>ra</a:t>
            </a:r>
            <a:r>
              <a:rPr lang="sl-SI" sz="2000" b="1" dirty="0">
                <a:effectLst/>
                <a:latin typeface="Calibri" panose="020F0502020204030204" pitchFamily="34" charset="0"/>
                <a:ea typeface="Calibri" panose="020F0502020204030204" pitchFamily="34" charset="0"/>
                <a:cs typeface="Calibri" panose="020F0502020204030204" pitchFamily="34" charset="0"/>
              </a:rPr>
              <a:t>zvoj sistema in nadgradnja storitev v skupnosti: </a:t>
            </a:r>
          </a:p>
          <a:p>
            <a:pPr algn="just"/>
            <a:r>
              <a:rPr lang="sl-SI" sz="2000" dirty="0">
                <a:latin typeface="Calibri" panose="020F0502020204030204" pitchFamily="34" charset="0"/>
                <a:ea typeface="Calibri" panose="020F0502020204030204" pitchFamily="34" charset="0"/>
                <a:cs typeface="Calibri" panose="020F0502020204030204" pitchFamily="34" charset="0"/>
              </a:rPr>
              <a:t>- preprečevanje institucionalizacije ljudi z oviranostjo, razvoj storitev na domu ter krepitev skupnostnih služb, </a:t>
            </a:r>
          </a:p>
          <a:p>
            <a:pPr algn="just"/>
            <a:r>
              <a:rPr lang="sl-SI" sz="2000" dirty="0">
                <a:latin typeface="Calibri" panose="020F0502020204030204" pitchFamily="34" charset="0"/>
                <a:ea typeface="Calibri" panose="020F0502020204030204" pitchFamily="34" charset="0"/>
                <a:cs typeface="Calibri" panose="020F0502020204030204" pitchFamily="34" charset="0"/>
              </a:rPr>
              <a:t>- preselitve ljudi z oviranostjo iz institucij v neodvisno življenje v skupnosti in preoblikovanje delovanja SV,</a:t>
            </a:r>
          </a:p>
          <a:p>
            <a:pPr algn="just"/>
            <a:r>
              <a:rPr lang="sl-SI" sz="2000" dirty="0">
                <a:effectLst/>
                <a:latin typeface="Calibri" panose="020F0502020204030204" pitchFamily="34" charset="0"/>
                <a:ea typeface="Calibri" panose="020F0502020204030204" pitchFamily="34" charset="0"/>
                <a:cs typeface="Calibri" panose="020F0502020204030204" pitchFamily="34" charset="0"/>
              </a:rPr>
              <a:t>- zagotovitev koordinacije in podpore pri uvajanju sprememb akterjem, ki delujejo na področju SV,</a:t>
            </a:r>
          </a:p>
          <a:p>
            <a:pPr algn="just"/>
            <a:r>
              <a:rPr lang="sl-SI" sz="2000" dirty="0">
                <a:latin typeface="Calibri" panose="020F0502020204030204" pitchFamily="34" charset="0"/>
                <a:ea typeface="Calibri" panose="020F0502020204030204" pitchFamily="34" charset="0"/>
                <a:cs typeface="Calibri" panose="020F0502020204030204" pitchFamily="34" charset="0"/>
              </a:rPr>
              <a:t>-</a:t>
            </a:r>
            <a:r>
              <a:rPr lang="sl-SI" sz="2000" dirty="0">
                <a:effectLst/>
                <a:latin typeface="Calibri" panose="020F0502020204030204" pitchFamily="34" charset="0"/>
                <a:ea typeface="Calibri" panose="020F0502020204030204" pitchFamily="34" charset="0"/>
                <a:cs typeface="Calibri" panose="020F0502020204030204" pitchFamily="34" charset="0"/>
              </a:rPr>
              <a:t> konzultacije in podpora na terenu z zagotavljanjem izobraževanja zaposlenih v SV skladno z načeli </a:t>
            </a:r>
            <a:r>
              <a:rPr lang="sl-SI" sz="2000" dirty="0" err="1">
                <a:effectLst/>
                <a:latin typeface="Calibri" panose="020F0502020204030204" pitchFamily="34" charset="0"/>
                <a:ea typeface="Calibri" panose="020F0502020204030204" pitchFamily="34" charset="0"/>
                <a:cs typeface="Calibri" panose="020F0502020204030204" pitchFamily="34" charset="0"/>
              </a:rPr>
              <a:t>deinstitucionalizacije</a:t>
            </a:r>
            <a:r>
              <a:rPr lang="sl-SI" sz="2000" dirty="0">
                <a:effectLst/>
                <a:latin typeface="Calibri" panose="020F0502020204030204" pitchFamily="34" charset="0"/>
                <a:ea typeface="Calibri" panose="020F0502020204030204" pitchFamily="34" charset="0"/>
                <a:cs typeface="Calibri" panose="020F0502020204030204" pitchFamily="34" charset="0"/>
              </a:rPr>
              <a:t>, </a:t>
            </a:r>
          </a:p>
          <a:p>
            <a:pPr algn="just"/>
            <a:r>
              <a:rPr lang="sl-SI" sz="2000" dirty="0">
                <a:latin typeface="Calibri" panose="020F0502020204030204" pitchFamily="34" charset="0"/>
                <a:ea typeface="Calibri" panose="020F0502020204030204" pitchFamily="34" charset="0"/>
                <a:cs typeface="Calibri" panose="020F0502020204030204" pitchFamily="34" charset="0"/>
              </a:rPr>
              <a:t>- razvoj zagovorništva,</a:t>
            </a:r>
            <a:endParaRPr lang="sl-SI" sz="2000" dirty="0">
              <a:effectLst/>
              <a:latin typeface="Calibri" panose="020F0502020204030204" pitchFamily="34" charset="0"/>
              <a:ea typeface="Calibri" panose="020F0502020204030204" pitchFamily="34" charset="0"/>
              <a:cs typeface="Calibri" panose="020F0502020204030204" pitchFamily="34" charset="0"/>
            </a:endParaRPr>
          </a:p>
          <a:p>
            <a:pPr algn="just"/>
            <a:r>
              <a:rPr lang="sl-SI" sz="2000" dirty="0">
                <a:latin typeface="Calibri" panose="020F0502020204030204" pitchFamily="34" charset="0"/>
                <a:ea typeface="Calibri" panose="020F0502020204030204" pitchFamily="34" charset="0"/>
                <a:cs typeface="Calibri" panose="020F0502020204030204" pitchFamily="34" charset="0"/>
              </a:rPr>
              <a:t>- </a:t>
            </a:r>
            <a:r>
              <a:rPr lang="sl-SI" sz="2000" dirty="0">
                <a:effectLst/>
                <a:latin typeface="Calibri" panose="020F0502020204030204" pitchFamily="34" charset="0"/>
                <a:ea typeface="Calibri" panose="020F0502020204030204" pitchFamily="34" charset="0"/>
                <a:cs typeface="Calibri" panose="020F0502020204030204" pitchFamily="34" charset="0"/>
              </a:rPr>
              <a:t>ozaveščanje in spodbujanje procesa </a:t>
            </a:r>
            <a:r>
              <a:rPr lang="sl-SI" sz="2000" dirty="0" err="1">
                <a:effectLst/>
                <a:latin typeface="Calibri" panose="020F0502020204030204" pitchFamily="34" charset="0"/>
                <a:ea typeface="Calibri" panose="020F0502020204030204" pitchFamily="34" charset="0"/>
                <a:cs typeface="Calibri" panose="020F0502020204030204" pitchFamily="34" charset="0"/>
              </a:rPr>
              <a:t>deinstitucionalizacije</a:t>
            </a:r>
            <a:r>
              <a:rPr lang="sl-SI" sz="2000" dirty="0">
                <a:effectLst/>
                <a:latin typeface="Calibri" panose="020F0502020204030204" pitchFamily="34" charset="0"/>
                <a:ea typeface="Calibri" panose="020F0502020204030204" pitchFamily="34" charset="0"/>
                <a:cs typeface="Calibri" panose="020F0502020204030204" pitchFamily="34" charset="0"/>
              </a:rPr>
              <a:t>. </a:t>
            </a:r>
          </a:p>
          <a:p>
            <a:pPr algn="just"/>
            <a:endParaRPr lang="sl-SI" sz="2000" dirty="0">
              <a:effectLst/>
              <a:latin typeface="Calibri" panose="020F0502020204030204" pitchFamily="34" charset="0"/>
              <a:ea typeface="Calibri" panose="020F0502020204030204" pitchFamily="34" charset="0"/>
              <a:cs typeface="Calibri" panose="020F0502020204030204" pitchFamily="34" charset="0"/>
            </a:endParaRPr>
          </a:p>
          <a:p>
            <a:pPr algn="just"/>
            <a:r>
              <a:rPr lang="sl-SI" sz="2000" dirty="0">
                <a:latin typeface="Calibri" panose="020F0502020204030204" pitchFamily="34" charset="0"/>
                <a:ea typeface="Calibri" panose="020F0502020204030204" pitchFamily="34" charset="0"/>
                <a:cs typeface="Calibri" panose="020F0502020204030204" pitchFamily="34" charset="0"/>
              </a:rPr>
              <a:t>Predvideni projekti v letu 2024</a:t>
            </a:r>
          </a:p>
          <a:p>
            <a:pPr marL="285750" indent="-285750" algn="just">
              <a:buFontTx/>
              <a:buChar char="-"/>
            </a:pPr>
            <a:r>
              <a:rPr lang="sl-SI" sz="2000" dirty="0">
                <a:latin typeface="Calibri" panose="020F0502020204030204" pitchFamily="34" charset="0"/>
                <a:cs typeface="Calibri" panose="020F0502020204030204" pitchFamily="34" charset="0"/>
              </a:rPr>
              <a:t>Center za </a:t>
            </a:r>
            <a:r>
              <a:rPr lang="sl-SI" sz="2000" dirty="0" err="1">
                <a:latin typeface="Calibri" panose="020F0502020204030204" pitchFamily="34" charset="0"/>
                <a:cs typeface="Calibri" panose="020F0502020204030204" pitchFamily="34" charset="0"/>
              </a:rPr>
              <a:t>deinstitucionalizacijo</a:t>
            </a:r>
            <a:r>
              <a:rPr lang="sl-SI" sz="2000" dirty="0">
                <a:latin typeface="Calibri" panose="020F0502020204030204" pitchFamily="34" charset="0"/>
                <a:cs typeface="Calibri" panose="020F0502020204030204" pitchFamily="34" charset="0"/>
              </a:rPr>
              <a:t> za usmerjanje </a:t>
            </a:r>
            <a:r>
              <a:rPr lang="sl-SI" sz="2000" dirty="0" err="1">
                <a:latin typeface="Calibri" panose="020F0502020204030204" pitchFamily="34" charset="0"/>
                <a:cs typeface="Calibri" panose="020F0502020204030204" pitchFamily="34" charset="0"/>
              </a:rPr>
              <a:t>deinstitucionalizacije</a:t>
            </a:r>
            <a:r>
              <a:rPr lang="sl-SI" sz="2000" dirty="0">
                <a:latin typeface="Calibri" panose="020F0502020204030204" pitchFamily="34" charset="0"/>
                <a:cs typeface="Calibri" panose="020F0502020204030204" pitchFamily="34" charset="0"/>
              </a:rPr>
              <a:t>.</a:t>
            </a:r>
          </a:p>
          <a:p>
            <a:pPr marL="285750" indent="-285750" algn="just">
              <a:buFontTx/>
              <a:buChar char="-"/>
            </a:pPr>
            <a:r>
              <a:rPr lang="sl-SI" sz="2000" dirty="0">
                <a:latin typeface="Calibri" panose="020F0502020204030204" pitchFamily="34" charset="0"/>
                <a:cs typeface="Calibri" panose="020F0502020204030204" pitchFamily="34" charset="0"/>
              </a:rPr>
              <a:t>Center za zagovorništvo.</a:t>
            </a:r>
          </a:p>
          <a:p>
            <a:pPr marL="285750" indent="-285750" algn="just">
              <a:buFontTx/>
              <a:buChar char="-"/>
            </a:pPr>
            <a:r>
              <a:rPr lang="it-IT" sz="2000" dirty="0" err="1">
                <a:latin typeface="Calibri" panose="020F0502020204030204" pitchFamily="34" charset="0"/>
                <a:cs typeface="Calibri" panose="020F0502020204030204" pitchFamily="34" charset="0"/>
              </a:rPr>
              <a:t>Razvoj</a:t>
            </a:r>
            <a:r>
              <a:rPr lang="it-IT" sz="2000" dirty="0">
                <a:latin typeface="Calibri" panose="020F0502020204030204" pitchFamily="34" charset="0"/>
                <a:cs typeface="Calibri" panose="020F0502020204030204" pitchFamily="34" charset="0"/>
              </a:rPr>
              <a:t> sistema in </a:t>
            </a:r>
            <a:r>
              <a:rPr lang="it-IT" sz="2000" dirty="0" err="1">
                <a:latin typeface="Calibri" panose="020F0502020204030204" pitchFamily="34" charset="0"/>
                <a:cs typeface="Calibri" panose="020F0502020204030204" pitchFamily="34" charset="0"/>
              </a:rPr>
              <a:t>nadgradnja</a:t>
            </a:r>
            <a:r>
              <a:rPr lang="it-IT" sz="2000" dirty="0">
                <a:latin typeface="Calibri" panose="020F0502020204030204" pitchFamily="34" charset="0"/>
                <a:cs typeface="Calibri" panose="020F0502020204030204" pitchFamily="34" charset="0"/>
              </a:rPr>
              <a:t> </a:t>
            </a:r>
            <a:r>
              <a:rPr lang="it-IT" sz="2000" dirty="0" err="1">
                <a:latin typeface="Calibri" panose="020F0502020204030204" pitchFamily="34" charset="0"/>
                <a:cs typeface="Calibri" panose="020F0502020204030204" pitchFamily="34" charset="0"/>
              </a:rPr>
              <a:t>storitev</a:t>
            </a:r>
            <a:r>
              <a:rPr lang="it-IT" sz="2000" dirty="0">
                <a:latin typeface="Calibri" panose="020F0502020204030204" pitchFamily="34" charset="0"/>
                <a:cs typeface="Calibri" panose="020F0502020204030204" pitchFamily="34" charset="0"/>
              </a:rPr>
              <a:t> v </a:t>
            </a:r>
            <a:r>
              <a:rPr lang="it-IT" sz="2000" dirty="0" err="1">
                <a:latin typeface="Calibri" panose="020F0502020204030204" pitchFamily="34" charset="0"/>
                <a:cs typeface="Calibri" panose="020F0502020204030204" pitchFamily="34" charset="0"/>
              </a:rPr>
              <a:t>skupnosti</a:t>
            </a:r>
            <a:r>
              <a:rPr lang="it-IT" sz="2000" dirty="0">
                <a:latin typeface="Calibri" panose="020F0502020204030204" pitchFamily="34" charset="0"/>
                <a:cs typeface="Calibri" panose="020F0502020204030204" pitchFamily="34" charset="0"/>
              </a:rPr>
              <a:t> - </a:t>
            </a:r>
            <a:r>
              <a:rPr lang="it-IT" sz="2000" dirty="0" err="1">
                <a:latin typeface="Calibri" panose="020F0502020204030204" pitchFamily="34" charset="0"/>
                <a:cs typeface="Calibri" panose="020F0502020204030204" pitchFamily="34" charset="0"/>
              </a:rPr>
              <a:t>multidisciplinarni</a:t>
            </a:r>
            <a:r>
              <a:rPr lang="it-IT" sz="2000" dirty="0">
                <a:latin typeface="Calibri" panose="020F0502020204030204" pitchFamily="34" charset="0"/>
                <a:cs typeface="Calibri" panose="020F0502020204030204" pitchFamily="34" charset="0"/>
              </a:rPr>
              <a:t> timi</a:t>
            </a:r>
            <a:r>
              <a:rPr lang="sl-SI" sz="2000" dirty="0">
                <a:latin typeface="Calibri" panose="020F0502020204030204" pitchFamily="34" charset="0"/>
                <a:cs typeface="Calibri" panose="020F0502020204030204" pitchFamily="34" charset="0"/>
              </a:rPr>
              <a:t>.</a:t>
            </a:r>
          </a:p>
          <a:p>
            <a:pPr marL="285750" indent="-285750" algn="just">
              <a:buFontTx/>
              <a:buChar char="-"/>
            </a:pPr>
            <a:endParaRPr lang="sl-SI" sz="1800" u="sng" dirty="0">
              <a:effectLst/>
              <a:latin typeface="Arial" panose="020B0604020202020204" pitchFamily="34" charset="0"/>
              <a:ea typeface="Calibri" panose="020F0502020204030204" pitchFamily="34" charset="0"/>
            </a:endParaRPr>
          </a:p>
          <a:p>
            <a:pPr marL="285750" indent="-285750" algn="just">
              <a:buFontTx/>
              <a:buChar char="-"/>
            </a:pPr>
            <a:endParaRPr lang="sl-SI" u="sng" dirty="0">
              <a:latin typeface="Arial" panose="020B0604020202020204" pitchFamily="34" charset="0"/>
              <a:ea typeface="Calibri" panose="020F0502020204030204" pitchFamily="34" charset="0"/>
            </a:endParaRPr>
          </a:p>
          <a:p>
            <a:pPr marL="285750" indent="-285750" algn="just">
              <a:buFontTx/>
              <a:buChar char="-"/>
            </a:pPr>
            <a:endParaRPr lang="sl-SI" sz="1800" u="sng" dirty="0">
              <a:effectLst/>
              <a:latin typeface="Arial" panose="020B0604020202020204" pitchFamily="34" charset="0"/>
              <a:ea typeface="Calibri" panose="020F0502020204030204" pitchFamily="34" charset="0"/>
            </a:endParaRPr>
          </a:p>
          <a:p>
            <a:pPr marL="285750" indent="-285750" algn="just">
              <a:buFontTx/>
              <a:buChar char="-"/>
            </a:pPr>
            <a:endParaRPr lang="sl-SI" u="sng" dirty="0">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60670945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7216" y="6033143"/>
            <a:ext cx="2689861" cy="564319"/>
          </a:xfrm>
          <a:prstGeom prst="rect">
            <a:avLst/>
          </a:prstGeom>
        </p:spPr>
      </p:pic>
      <p:pic>
        <p:nvPicPr>
          <p:cNvPr id="5" name="Picture 4" descr="Logo image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529" y="6081245"/>
            <a:ext cx="1050232" cy="51621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Kolenski povezovalnik 6"/>
          <p:cNvCxnSpPr/>
          <p:nvPr/>
        </p:nvCxnSpPr>
        <p:spPr>
          <a:xfrm flipV="1">
            <a:off x="245807" y="304566"/>
            <a:ext cx="3736258" cy="2637408"/>
          </a:xfrm>
          <a:prstGeom prst="bentConnector3">
            <a:avLst>
              <a:gd name="adj1" fmla="val 0"/>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 name="Kolenski povezovalnik 7"/>
          <p:cNvCxnSpPr/>
          <p:nvPr/>
        </p:nvCxnSpPr>
        <p:spPr>
          <a:xfrm flipV="1">
            <a:off x="8514735" y="4197949"/>
            <a:ext cx="3342968" cy="2408904"/>
          </a:xfrm>
          <a:prstGeom prst="bentConnector3">
            <a:avLst>
              <a:gd name="adj1" fmla="val 100294"/>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Pravokotnik 5"/>
          <p:cNvSpPr/>
          <p:nvPr/>
        </p:nvSpPr>
        <p:spPr>
          <a:xfrm>
            <a:off x="508529" y="410445"/>
            <a:ext cx="10975017" cy="461665"/>
          </a:xfrm>
          <a:prstGeom prst="rect">
            <a:avLst/>
          </a:prstGeom>
        </p:spPr>
        <p:txBody>
          <a:bodyPr wrap="square">
            <a:spAutoFit/>
          </a:bodyPr>
          <a:lstStyle/>
          <a:p>
            <a:r>
              <a:rPr lang="sl-SI" sz="2400" b="1" u="sng" dirty="0">
                <a:latin typeface="Republika" panose="02000506040000020004" pitchFamily="2" charset="-18"/>
              </a:rPr>
              <a:t>Ministrstvo za solidarno prihodnost</a:t>
            </a:r>
          </a:p>
        </p:txBody>
      </p:sp>
      <p:sp>
        <p:nvSpPr>
          <p:cNvPr id="9" name="PoljeZBesedilom 8">
            <a:extLst>
              <a:ext uri="{FF2B5EF4-FFF2-40B4-BE49-F238E27FC236}">
                <a16:creationId xmlns:a16="http://schemas.microsoft.com/office/drawing/2014/main" id="{91100C8D-4E5E-CD43-4EE6-A29E800D6D58}"/>
              </a:ext>
            </a:extLst>
          </p:cNvPr>
          <p:cNvSpPr txBox="1"/>
          <p:nvPr/>
        </p:nvSpPr>
        <p:spPr>
          <a:xfrm>
            <a:off x="477130" y="1331543"/>
            <a:ext cx="11237739" cy="4070858"/>
          </a:xfrm>
          <a:prstGeom prst="rect">
            <a:avLst/>
          </a:prstGeom>
          <a:noFill/>
        </p:spPr>
        <p:txBody>
          <a:bodyPr wrap="square">
            <a:spAutoFit/>
          </a:bodyPr>
          <a:lstStyle/>
          <a:p>
            <a:pPr lvl="0" algn="just">
              <a:lnSpc>
                <a:spcPct val="107000"/>
              </a:lnSpc>
              <a:spcAft>
                <a:spcPts val="800"/>
              </a:spcAft>
            </a:pPr>
            <a:r>
              <a:rPr lang="sl-SI" sz="2000" kern="100" dirty="0">
                <a:effectLst/>
                <a:latin typeface="Calibri" panose="020F0502020204030204" pitchFamily="34" charset="0"/>
                <a:ea typeface="Calibri" panose="020F0502020204030204" pitchFamily="34" charset="0"/>
                <a:cs typeface="Calibri" panose="020F0502020204030204" pitchFamily="34" charset="0"/>
              </a:rPr>
              <a:t>b) Ukrepi za digitalizacijo sistema zapisovanja, shranjevanja in uporabe podatkov v SV zavodih, s katerimi se bo optimiziralo delo, izboljšalo komunikacijo, zagotovila visoka varnost osebnih podatkov ter transparentnost opravljanja storitev </a:t>
            </a:r>
            <a:r>
              <a:rPr lang="sl-SI" sz="2000" b="1" kern="100" dirty="0">
                <a:effectLst/>
                <a:latin typeface="Calibri" panose="020F0502020204030204" pitchFamily="34" charset="0"/>
                <a:ea typeface="Calibri" panose="020F0502020204030204" pitchFamily="34" charset="0"/>
                <a:cs typeface="Calibri" panose="020F0502020204030204" pitchFamily="34" charset="0"/>
              </a:rPr>
              <a:t>(digitalizacija)</a:t>
            </a:r>
          </a:p>
          <a:p>
            <a:pPr lvl="0" algn="just">
              <a:lnSpc>
                <a:spcPct val="107000"/>
              </a:lnSpc>
              <a:spcAft>
                <a:spcPts val="800"/>
              </a:spcAft>
            </a:pPr>
            <a:endParaRPr lang="sl-SI" sz="2000" b="1" kern="100" dirty="0">
              <a:latin typeface="Calibri" panose="020F0502020204030204" pitchFamily="34" charset="0"/>
              <a:ea typeface="Calibri" panose="020F0502020204030204" pitchFamily="34" charset="0"/>
              <a:cs typeface="Calibri" panose="020F0502020204030204" pitchFamily="34" charset="0"/>
            </a:endParaRPr>
          </a:p>
          <a:p>
            <a:pPr lvl="0" algn="just">
              <a:lnSpc>
                <a:spcPct val="107000"/>
              </a:lnSpc>
              <a:spcAft>
                <a:spcPts val="800"/>
              </a:spcAft>
            </a:pPr>
            <a:r>
              <a:rPr lang="sl-SI" sz="2000" kern="100" dirty="0">
                <a:latin typeface="Calibri" panose="020F0502020204030204" pitchFamily="34" charset="0"/>
                <a:ea typeface="Calibri" panose="020F0502020204030204" pitchFamily="34" charset="0"/>
                <a:cs typeface="Calibri" panose="020F0502020204030204" pitchFamily="34" charset="0"/>
              </a:rPr>
              <a:t>Predvideni projekti v letu 2024:</a:t>
            </a:r>
          </a:p>
          <a:p>
            <a:pPr marL="285750" lvl="0" indent="-285750" algn="just">
              <a:lnSpc>
                <a:spcPct val="107000"/>
              </a:lnSpc>
              <a:spcAft>
                <a:spcPts val="800"/>
              </a:spcAft>
              <a:buFontTx/>
              <a:buChar char="-"/>
            </a:pPr>
            <a:r>
              <a:rPr lang="sl-SI" sz="2000" kern="100" dirty="0">
                <a:latin typeface="Calibri" panose="020F0502020204030204" pitchFamily="34" charset="0"/>
                <a:ea typeface="Calibri" panose="020F0502020204030204" pitchFamily="34" charset="0"/>
                <a:cs typeface="Calibri" panose="020F0502020204030204" pitchFamily="34" charset="0"/>
              </a:rPr>
              <a:t>Vzpostavitev in nadgradnja informacijskih sistemov v dolgotrajni oskrbi in socialnem varstvu.</a:t>
            </a:r>
          </a:p>
          <a:p>
            <a:pPr marL="285750" lvl="0" indent="-285750" algn="just">
              <a:lnSpc>
                <a:spcPct val="107000"/>
              </a:lnSpc>
              <a:spcAft>
                <a:spcPts val="800"/>
              </a:spcAft>
              <a:buFontTx/>
              <a:buChar char="-"/>
            </a:pPr>
            <a:r>
              <a:rPr lang="sl-SI" sz="2000" kern="100" dirty="0">
                <a:latin typeface="Calibri" panose="020F0502020204030204" pitchFamily="34" charset="0"/>
                <a:ea typeface="Calibri" panose="020F0502020204030204" pitchFamily="34" charset="0"/>
                <a:cs typeface="Calibri" panose="020F0502020204030204" pitchFamily="34" charset="0"/>
              </a:rPr>
              <a:t>Digitalizacija sistema zapisovanja, shranjevanja in uporabe podatkov v dolgotrajni oskrbi in socialnem varstvu.</a:t>
            </a:r>
          </a:p>
          <a:p>
            <a:pPr marL="285750" indent="-285750" algn="just">
              <a:buFontTx/>
              <a:buChar char="-"/>
            </a:pPr>
            <a:endParaRPr lang="sl-SI" u="sng" dirty="0">
              <a:latin typeface="Arial" panose="020B0604020202020204" pitchFamily="34" charset="0"/>
              <a:ea typeface="Calibri" panose="020F0502020204030204" pitchFamily="34" charset="0"/>
            </a:endParaRPr>
          </a:p>
          <a:p>
            <a:pPr marL="285750" indent="-285750" algn="just">
              <a:buFontTx/>
              <a:buChar char="-"/>
            </a:pPr>
            <a:endParaRPr lang="sl-SI" sz="1800" u="sng" dirty="0">
              <a:effectLst/>
              <a:latin typeface="Arial" panose="020B0604020202020204" pitchFamily="34" charset="0"/>
              <a:ea typeface="Calibri" panose="020F0502020204030204" pitchFamily="34" charset="0"/>
            </a:endParaRPr>
          </a:p>
          <a:p>
            <a:pPr marL="285750" indent="-285750" algn="just">
              <a:buFontTx/>
              <a:buChar char="-"/>
            </a:pPr>
            <a:endParaRPr lang="sl-SI" u="sng" dirty="0">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293961858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7216" y="6033143"/>
            <a:ext cx="2689861" cy="564319"/>
          </a:xfrm>
          <a:prstGeom prst="rect">
            <a:avLst/>
          </a:prstGeom>
        </p:spPr>
      </p:pic>
      <p:pic>
        <p:nvPicPr>
          <p:cNvPr id="5" name="Picture 4" descr="Logo image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529" y="6081245"/>
            <a:ext cx="1050232" cy="51621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Kolenski povezovalnik 6"/>
          <p:cNvCxnSpPr/>
          <p:nvPr/>
        </p:nvCxnSpPr>
        <p:spPr>
          <a:xfrm flipV="1">
            <a:off x="245807" y="304566"/>
            <a:ext cx="3736258" cy="2637408"/>
          </a:xfrm>
          <a:prstGeom prst="bentConnector3">
            <a:avLst>
              <a:gd name="adj1" fmla="val 0"/>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 name="Kolenski povezovalnik 7"/>
          <p:cNvCxnSpPr/>
          <p:nvPr/>
        </p:nvCxnSpPr>
        <p:spPr>
          <a:xfrm flipV="1">
            <a:off x="8514735" y="4197949"/>
            <a:ext cx="3342968" cy="2408904"/>
          </a:xfrm>
          <a:prstGeom prst="bentConnector3">
            <a:avLst>
              <a:gd name="adj1" fmla="val 100294"/>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Pravokotnik 5"/>
          <p:cNvSpPr/>
          <p:nvPr/>
        </p:nvSpPr>
        <p:spPr>
          <a:xfrm>
            <a:off x="508529" y="410445"/>
            <a:ext cx="10975017" cy="461665"/>
          </a:xfrm>
          <a:prstGeom prst="rect">
            <a:avLst/>
          </a:prstGeom>
        </p:spPr>
        <p:txBody>
          <a:bodyPr wrap="square">
            <a:spAutoFit/>
          </a:bodyPr>
          <a:lstStyle/>
          <a:p>
            <a:r>
              <a:rPr lang="sl-SI" sz="2400" b="1" u="sng" dirty="0">
                <a:latin typeface="Republika" panose="02000506040000020004" pitchFamily="2" charset="-18"/>
              </a:rPr>
              <a:t>Ministrstvo za solidarno prihodnost</a:t>
            </a:r>
          </a:p>
        </p:txBody>
      </p:sp>
      <p:sp>
        <p:nvSpPr>
          <p:cNvPr id="9" name="PoljeZBesedilom 8">
            <a:extLst>
              <a:ext uri="{FF2B5EF4-FFF2-40B4-BE49-F238E27FC236}">
                <a16:creationId xmlns:a16="http://schemas.microsoft.com/office/drawing/2014/main" id="{91100C8D-4E5E-CD43-4EE6-A29E800D6D58}"/>
              </a:ext>
            </a:extLst>
          </p:cNvPr>
          <p:cNvSpPr txBox="1"/>
          <p:nvPr/>
        </p:nvSpPr>
        <p:spPr>
          <a:xfrm>
            <a:off x="477130" y="1331543"/>
            <a:ext cx="11237739" cy="3139321"/>
          </a:xfrm>
          <a:prstGeom prst="rect">
            <a:avLst/>
          </a:prstGeom>
          <a:noFill/>
        </p:spPr>
        <p:txBody>
          <a:bodyPr wrap="square">
            <a:spAutoFit/>
          </a:bodyPr>
          <a:lstStyle/>
          <a:p>
            <a:pPr algn="just"/>
            <a:r>
              <a:rPr lang="sl-SI" sz="1800" b="1" dirty="0">
                <a:effectLst/>
                <a:latin typeface="Arial" panose="020B0604020202020204" pitchFamily="34" charset="0"/>
                <a:ea typeface="Calibri" panose="020F0502020204030204" pitchFamily="34" charset="0"/>
              </a:rPr>
              <a:t>Specifični cilj RSO 4.3 </a:t>
            </a:r>
          </a:p>
          <a:p>
            <a:pPr algn="just"/>
            <a:endParaRPr lang="sl-SI" sz="1800" b="1" i="1" dirty="0">
              <a:latin typeface="Arial" panose="020B0604020202020204" pitchFamily="34" charset="0"/>
            </a:endParaRPr>
          </a:p>
          <a:p>
            <a:pPr algn="just"/>
            <a:r>
              <a:rPr lang="sl-SI" sz="1800" b="1" u="sng" dirty="0">
                <a:latin typeface="Arial" panose="020B0604020202020204" pitchFamily="34" charset="0"/>
                <a:ea typeface="Calibri" panose="020F0502020204030204" pitchFamily="34" charset="0"/>
                <a:cs typeface="Arial" panose="020B0604020202020204" pitchFamily="34" charset="0"/>
              </a:rPr>
              <a:t>Ukrep: Vzpostavitev stanovanjskih skupin za izvedbo </a:t>
            </a:r>
            <a:r>
              <a:rPr lang="sl-SI" sz="1800" b="1" u="sng" dirty="0" err="1">
                <a:latin typeface="Arial" panose="020B0604020202020204" pitchFamily="34" charset="0"/>
                <a:ea typeface="Calibri" panose="020F0502020204030204" pitchFamily="34" charset="0"/>
                <a:cs typeface="Arial" panose="020B0604020202020204" pitchFamily="34" charset="0"/>
              </a:rPr>
              <a:t>deinstitucionalizacije</a:t>
            </a:r>
            <a:r>
              <a:rPr lang="sl-SI" sz="1800" b="1" u="sng" dirty="0">
                <a:latin typeface="Arial" panose="020B0604020202020204" pitchFamily="34" charset="0"/>
                <a:ea typeface="Calibri" panose="020F0502020204030204" pitchFamily="34" charset="0"/>
                <a:cs typeface="Arial" panose="020B0604020202020204" pitchFamily="34" charset="0"/>
              </a:rPr>
              <a:t> socialno varstvenih zavodov</a:t>
            </a:r>
          </a:p>
          <a:p>
            <a:pPr algn="just"/>
            <a:r>
              <a:rPr lang="sl-SI" sz="1800" dirty="0">
                <a:latin typeface="Arial" panose="020B0604020202020204" pitchFamily="34" charset="0"/>
                <a:ea typeface="Calibri" panose="020F0502020204030204" pitchFamily="34" charset="0"/>
                <a:cs typeface="Arial" panose="020B0604020202020204" pitchFamily="34" charset="0"/>
              </a:rPr>
              <a:t>Z ukrepom bo podprta preobrazba socialno varstvenih zavodov v izvajalce integriranih skupnostnih oblik storitev, ki nudijo integrirano oskrbo z namestitvijo v manjših namestitvenih enotah.</a:t>
            </a:r>
          </a:p>
          <a:p>
            <a:pPr algn="just"/>
            <a:endParaRPr lang="sl-SI" sz="1800" dirty="0">
              <a:latin typeface="Arial" panose="020B0604020202020204" pitchFamily="34" charset="0"/>
              <a:cs typeface="Arial" panose="020B0604020202020204" pitchFamily="34" charset="0"/>
            </a:endParaRPr>
          </a:p>
          <a:p>
            <a:pPr algn="just"/>
            <a:r>
              <a:rPr lang="sl-SI" sz="1800" b="1" u="sng" dirty="0">
                <a:latin typeface="Arial" panose="020B0604020202020204" pitchFamily="34" charset="0"/>
                <a:ea typeface="Calibri" panose="020F0502020204030204" pitchFamily="34" charset="0"/>
                <a:cs typeface="Arial" panose="020B0604020202020204" pitchFamily="34" charset="0"/>
              </a:rPr>
              <a:t>Ukrep: Skupnostni centri za oskrbo oseb z demenco in drugih oblik upada kognitivnih funkci</a:t>
            </a:r>
            <a:r>
              <a:rPr lang="sl-SI" sz="1800" b="1" dirty="0">
                <a:latin typeface="Arial" panose="020B0604020202020204" pitchFamily="34" charset="0"/>
                <a:ea typeface="Calibri" panose="020F0502020204030204" pitchFamily="34" charset="0"/>
                <a:cs typeface="Arial" panose="020B0604020202020204" pitchFamily="34" charset="0"/>
              </a:rPr>
              <a:t>j </a:t>
            </a:r>
            <a:r>
              <a:rPr lang="sl-SI" sz="1800" dirty="0">
                <a:latin typeface="Arial" panose="020B0604020202020204" pitchFamily="34" charset="0"/>
                <a:ea typeface="Calibri" panose="020F0502020204030204" pitchFamily="34" charset="0"/>
                <a:cs typeface="Arial" panose="020B0604020202020204" pitchFamily="34" charset="0"/>
              </a:rPr>
              <a:t>v katerih se bodo izvajale integrirane storitve in koncepti dela, ki bodo usmerjeni na potrebe posameznika z namenom podaljševanja bivanja v domačem okolju, preprečevanja poslabšanja zdravstvenega stanja in morebitnih hospitalizacij, ipd., kar je skladno s ciljem prehoda iz institucionalnih v skupnostne oblike storitev. </a:t>
            </a:r>
            <a:endParaRPr lang="sl-SI"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9794576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7216" y="6033143"/>
            <a:ext cx="2689861" cy="564319"/>
          </a:xfrm>
          <a:prstGeom prst="rect">
            <a:avLst/>
          </a:prstGeom>
        </p:spPr>
      </p:pic>
      <p:pic>
        <p:nvPicPr>
          <p:cNvPr id="5" name="Picture 4" descr="Logo image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529" y="6081245"/>
            <a:ext cx="1050232" cy="51621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Kolenski povezovalnik 6"/>
          <p:cNvCxnSpPr/>
          <p:nvPr/>
        </p:nvCxnSpPr>
        <p:spPr>
          <a:xfrm flipV="1">
            <a:off x="245807" y="304566"/>
            <a:ext cx="3736258" cy="2637408"/>
          </a:xfrm>
          <a:prstGeom prst="bentConnector3">
            <a:avLst>
              <a:gd name="adj1" fmla="val 0"/>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 name="Kolenski povezovalnik 7"/>
          <p:cNvCxnSpPr/>
          <p:nvPr/>
        </p:nvCxnSpPr>
        <p:spPr>
          <a:xfrm flipV="1">
            <a:off x="8514735" y="4197949"/>
            <a:ext cx="3342968" cy="2408904"/>
          </a:xfrm>
          <a:prstGeom prst="bentConnector3">
            <a:avLst>
              <a:gd name="adj1" fmla="val 100294"/>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Pravokotnik 5"/>
          <p:cNvSpPr/>
          <p:nvPr/>
        </p:nvSpPr>
        <p:spPr>
          <a:xfrm>
            <a:off x="508529" y="444844"/>
            <a:ext cx="10975017" cy="5638659"/>
          </a:xfrm>
          <a:prstGeom prst="rect">
            <a:avLst/>
          </a:prstGeom>
        </p:spPr>
        <p:txBody>
          <a:bodyPr wrap="square">
            <a:spAutoFit/>
          </a:bodyPr>
          <a:lstStyle/>
          <a:p>
            <a:r>
              <a:rPr lang="sl-SI" sz="2400" b="1" u="sng" dirty="0">
                <a:latin typeface="Republika" panose="02000506040000020004" pitchFamily="2" charset="-18"/>
              </a:rPr>
              <a:t>Ministrstvo za javno upravo:</a:t>
            </a:r>
          </a:p>
          <a:p>
            <a:pPr>
              <a:lnSpc>
                <a:spcPct val="70000"/>
              </a:lnSpc>
              <a:spcBef>
                <a:spcPts val="1000"/>
              </a:spcBef>
            </a:pPr>
            <a:r>
              <a:rPr lang="sl-SI" sz="2400" dirty="0"/>
              <a:t>Ukrep: </a:t>
            </a:r>
            <a:r>
              <a:rPr lang="sl-SI" sz="2400" b="1" dirty="0"/>
              <a:t>Sistem e-javnega naročanja </a:t>
            </a:r>
          </a:p>
          <a:p>
            <a:pPr marL="228600" indent="-228600">
              <a:lnSpc>
                <a:spcPct val="70000"/>
              </a:lnSpc>
              <a:spcBef>
                <a:spcPts val="1000"/>
              </a:spcBef>
              <a:buFontTx/>
              <a:buChar char="-"/>
            </a:pPr>
            <a:r>
              <a:rPr lang="sl-SI" sz="2400" dirty="0"/>
              <a:t>Način izbora: Neposredna potrditev operacije</a:t>
            </a:r>
          </a:p>
          <a:p>
            <a:pPr marL="228600" indent="-228600">
              <a:lnSpc>
                <a:spcPct val="70000"/>
              </a:lnSpc>
              <a:spcBef>
                <a:spcPts val="1000"/>
              </a:spcBef>
              <a:buFontTx/>
              <a:buChar char="-"/>
            </a:pPr>
            <a:r>
              <a:rPr lang="sl-SI" sz="2400" dirty="0"/>
              <a:t>Specifični cilj: 1.2 Izkoriščanje prednosti digitalizacije za državljane, podjetja, raziskovalne organizacije in javne organe </a:t>
            </a:r>
          </a:p>
          <a:p>
            <a:pPr marL="228600" indent="-228600">
              <a:lnSpc>
                <a:spcPct val="70000"/>
              </a:lnSpc>
              <a:spcBef>
                <a:spcPts val="1000"/>
              </a:spcBef>
              <a:buFontTx/>
              <a:buChar char="-"/>
            </a:pPr>
            <a:r>
              <a:rPr lang="sl-SI" sz="2400" dirty="0"/>
              <a:t>Vsebina: nadaljnja digitalizacija javnega naročanja glede na veljavno </a:t>
            </a:r>
            <a:r>
              <a:rPr lang="sl-SI" sz="2400" dirty="0" err="1"/>
              <a:t>javnonaročniško</a:t>
            </a:r>
            <a:r>
              <a:rPr lang="sl-SI" sz="2400" dirty="0"/>
              <a:t> zakonodajo</a:t>
            </a:r>
          </a:p>
          <a:p>
            <a:pPr marL="228600" indent="-228600">
              <a:lnSpc>
                <a:spcPct val="70000"/>
              </a:lnSpc>
              <a:spcBef>
                <a:spcPts val="1000"/>
              </a:spcBef>
              <a:buFontTx/>
              <a:buChar char="-"/>
            </a:pPr>
            <a:r>
              <a:rPr lang="sl-SI" sz="2400" dirty="0"/>
              <a:t>Namen in cilji: sistem e-JN bo zagotavljal standardizirano izvajanje postopkov javnega naročanja z upoštevanjem načela »samo enkrat« (</a:t>
            </a:r>
            <a:r>
              <a:rPr lang="sl-SI" sz="2400" dirty="0" err="1"/>
              <a:t>once-only</a:t>
            </a:r>
            <a:r>
              <a:rPr lang="sl-SI" sz="2400" dirty="0"/>
              <a:t> </a:t>
            </a:r>
            <a:r>
              <a:rPr lang="sl-SI" sz="2400" dirty="0" err="1"/>
              <a:t>principle</a:t>
            </a:r>
            <a:r>
              <a:rPr lang="sl-SI" sz="2400" dirty="0"/>
              <a:t>) z vnosom podatka samo na izvoru in nadaljnjim prenosom v druge faze izvajanja postopka v samem sistemu in prenosom v druge sisteme.</a:t>
            </a:r>
          </a:p>
          <a:p>
            <a:pPr marL="228600" indent="-228600">
              <a:lnSpc>
                <a:spcPct val="70000"/>
              </a:lnSpc>
              <a:spcBef>
                <a:spcPts val="1000"/>
              </a:spcBef>
              <a:buFontTx/>
              <a:buChar char="-"/>
            </a:pPr>
            <a:r>
              <a:rPr lang="sl-SI" sz="2400" dirty="0"/>
              <a:t>Načrtovana sredstva:  2.780.000,00 EUR (EU in SI del)</a:t>
            </a:r>
          </a:p>
          <a:p>
            <a:pPr marL="228600" indent="-228600">
              <a:lnSpc>
                <a:spcPct val="70000"/>
              </a:lnSpc>
              <a:spcBef>
                <a:spcPts val="1000"/>
              </a:spcBef>
              <a:buFontTx/>
              <a:buChar char="-"/>
            </a:pPr>
            <a:r>
              <a:rPr lang="sl-SI" sz="2400" dirty="0"/>
              <a:t>Geografsko območje: celotna SI, obe kohezijski regiji</a:t>
            </a:r>
          </a:p>
          <a:p>
            <a:pPr marL="228600" indent="-228600">
              <a:lnSpc>
                <a:spcPct val="70000"/>
              </a:lnSpc>
              <a:spcBef>
                <a:spcPts val="1000"/>
              </a:spcBef>
              <a:buFontTx/>
              <a:buChar char="-"/>
            </a:pPr>
            <a:r>
              <a:rPr lang="sl-SI" sz="2400" dirty="0"/>
              <a:t>Upravičenec: Ministrstvo za javno upravo</a:t>
            </a:r>
          </a:p>
          <a:p>
            <a:pPr marL="228600" indent="-228600">
              <a:lnSpc>
                <a:spcPct val="70000"/>
              </a:lnSpc>
              <a:spcBef>
                <a:spcPts val="1000"/>
              </a:spcBef>
              <a:buFontTx/>
              <a:buChar char="-"/>
            </a:pPr>
            <a:r>
              <a:rPr lang="sl-SI" sz="2400" dirty="0"/>
              <a:t>Predvidena </a:t>
            </a:r>
            <a:r>
              <a:rPr lang="sl-SI" sz="2400" dirty="0" err="1"/>
              <a:t>časovnica</a:t>
            </a:r>
            <a:r>
              <a:rPr lang="sl-SI" sz="2400" dirty="0"/>
              <a:t>: december 2023</a:t>
            </a:r>
          </a:p>
          <a:p>
            <a:pPr marL="228600" indent="-228600">
              <a:lnSpc>
                <a:spcPct val="70000"/>
              </a:lnSpc>
              <a:spcBef>
                <a:spcPts val="1000"/>
              </a:spcBef>
              <a:buFontTx/>
              <a:buChar char="-"/>
            </a:pPr>
            <a:endParaRPr lang="sl-SI" sz="2400" dirty="0"/>
          </a:p>
        </p:txBody>
      </p:sp>
    </p:spTree>
    <p:extLst>
      <p:ext uri="{BB962C8B-B14F-4D97-AF65-F5344CB8AC3E}">
        <p14:creationId xmlns:p14="http://schemas.microsoft.com/office/powerpoint/2010/main" val="195828671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7216" y="6033143"/>
            <a:ext cx="2689861" cy="564319"/>
          </a:xfrm>
          <a:prstGeom prst="rect">
            <a:avLst/>
          </a:prstGeom>
        </p:spPr>
      </p:pic>
      <p:pic>
        <p:nvPicPr>
          <p:cNvPr id="5" name="Picture 4" descr="Logo image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529" y="6081245"/>
            <a:ext cx="1050232" cy="51621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Kolenski povezovalnik 6"/>
          <p:cNvCxnSpPr/>
          <p:nvPr/>
        </p:nvCxnSpPr>
        <p:spPr>
          <a:xfrm flipV="1">
            <a:off x="245807" y="304566"/>
            <a:ext cx="3736258" cy="2637408"/>
          </a:xfrm>
          <a:prstGeom prst="bentConnector3">
            <a:avLst>
              <a:gd name="adj1" fmla="val 0"/>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 name="Kolenski povezovalnik 7"/>
          <p:cNvCxnSpPr/>
          <p:nvPr/>
        </p:nvCxnSpPr>
        <p:spPr>
          <a:xfrm flipV="1">
            <a:off x="8514735" y="4197949"/>
            <a:ext cx="3342968" cy="2408904"/>
          </a:xfrm>
          <a:prstGeom prst="bentConnector3">
            <a:avLst>
              <a:gd name="adj1" fmla="val 100294"/>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Pravokotnik 5"/>
          <p:cNvSpPr/>
          <p:nvPr/>
        </p:nvSpPr>
        <p:spPr>
          <a:xfrm>
            <a:off x="508529" y="444844"/>
            <a:ext cx="10975017" cy="5768952"/>
          </a:xfrm>
          <a:prstGeom prst="rect">
            <a:avLst/>
          </a:prstGeom>
        </p:spPr>
        <p:txBody>
          <a:bodyPr wrap="square">
            <a:spAutoFit/>
          </a:bodyPr>
          <a:lstStyle/>
          <a:p>
            <a:r>
              <a:rPr lang="sl-SI" sz="2400" b="1" u="sng" dirty="0">
                <a:latin typeface="Republika" panose="02000506040000020004" pitchFamily="2" charset="-18"/>
              </a:rPr>
              <a:t>Ministrstvo za javno upravo:</a:t>
            </a:r>
          </a:p>
          <a:p>
            <a:pPr>
              <a:lnSpc>
                <a:spcPct val="70000"/>
              </a:lnSpc>
              <a:spcBef>
                <a:spcPts val="1000"/>
              </a:spcBef>
            </a:pPr>
            <a:r>
              <a:rPr lang="sl-SI" sz="2400" dirty="0"/>
              <a:t>Ukrep: </a:t>
            </a:r>
            <a:r>
              <a:rPr lang="sl-SI" sz="2400" b="1" dirty="0"/>
              <a:t>Akademija javnega naročanja in </a:t>
            </a:r>
            <a:r>
              <a:rPr lang="sl-SI" sz="2400" b="1" dirty="0" err="1"/>
              <a:t>Help</a:t>
            </a:r>
            <a:r>
              <a:rPr lang="sl-SI" sz="2400" b="1" dirty="0"/>
              <a:t> center</a:t>
            </a:r>
          </a:p>
          <a:p>
            <a:pPr marL="228600" indent="-228600">
              <a:lnSpc>
                <a:spcPct val="70000"/>
              </a:lnSpc>
              <a:spcBef>
                <a:spcPts val="1000"/>
              </a:spcBef>
              <a:buFontTx/>
              <a:buChar char="-"/>
            </a:pPr>
            <a:r>
              <a:rPr lang="sl-SI" sz="2400" dirty="0"/>
              <a:t>Način izbora: Neposredna potrditev operacije</a:t>
            </a:r>
          </a:p>
          <a:p>
            <a:pPr marL="228600" indent="-228600">
              <a:lnSpc>
                <a:spcPct val="70000"/>
              </a:lnSpc>
              <a:spcBef>
                <a:spcPts val="1000"/>
              </a:spcBef>
              <a:buFontTx/>
              <a:buChar char="-"/>
            </a:pPr>
            <a:r>
              <a:rPr lang="sl-SI" sz="2400" dirty="0"/>
              <a:t>Specifični cilj: 1.2 Izkoriščanje prednosti digitalizacije za državljane, podjetja, raziskovalne organizacije in javne organe </a:t>
            </a:r>
          </a:p>
          <a:p>
            <a:pPr marL="228600" indent="-228600">
              <a:lnSpc>
                <a:spcPct val="70000"/>
              </a:lnSpc>
              <a:spcBef>
                <a:spcPts val="1000"/>
              </a:spcBef>
              <a:buFontTx/>
              <a:buChar char="-"/>
            </a:pPr>
            <a:r>
              <a:rPr lang="sl-SI" sz="2400" dirty="0"/>
              <a:t>Namen in cilji: Projekt bo prispeval k profesionalizaciji deležnikov, ki sodelujejo v postopkih JN (predstavniki naročnikov in ponudnikov) s ciljem boljšega in lažjega izvajanja postopkov. Akademija bo delovala kot neinstitucionalni program v okviru MJU in v sodelovanju z Upravno akademijo. Poleg tega pa bo obstoječa enota za vsebinsko pomoč uporabnikom delo nadaljevala v obliki </a:t>
            </a:r>
            <a:r>
              <a:rPr lang="sl-SI" sz="2400" dirty="0" err="1"/>
              <a:t>t.i</a:t>
            </a:r>
            <a:r>
              <a:rPr lang="sl-SI" sz="2400" dirty="0"/>
              <a:t>. </a:t>
            </a:r>
            <a:r>
              <a:rPr lang="sl-SI" sz="2400" dirty="0" err="1"/>
              <a:t>help</a:t>
            </a:r>
            <a:r>
              <a:rPr lang="sl-SI" sz="2400" dirty="0"/>
              <a:t> centra za celovito vsebinsko pomoč v povezavi z informacijskim sistemom e-JN in izvedbo javnega naročanja.</a:t>
            </a:r>
          </a:p>
          <a:p>
            <a:pPr marL="228600" indent="-228600">
              <a:lnSpc>
                <a:spcPct val="70000"/>
              </a:lnSpc>
              <a:spcBef>
                <a:spcPts val="1000"/>
              </a:spcBef>
              <a:buFontTx/>
              <a:buChar char="-"/>
            </a:pPr>
            <a:r>
              <a:rPr lang="sl-SI" sz="2400" dirty="0"/>
              <a:t>Načrtovana sredstva:  3.090.000,00 EUR (EU in SI del)</a:t>
            </a:r>
          </a:p>
          <a:p>
            <a:pPr marL="228600" indent="-228600">
              <a:lnSpc>
                <a:spcPct val="70000"/>
              </a:lnSpc>
              <a:spcBef>
                <a:spcPts val="1000"/>
              </a:spcBef>
              <a:buFontTx/>
              <a:buChar char="-"/>
            </a:pPr>
            <a:r>
              <a:rPr lang="sl-SI" sz="2400" dirty="0"/>
              <a:t>Geografsko območje: celotna SI, obe kohezijski regiji</a:t>
            </a:r>
          </a:p>
          <a:p>
            <a:pPr marL="228600" indent="-228600">
              <a:lnSpc>
                <a:spcPct val="70000"/>
              </a:lnSpc>
              <a:spcBef>
                <a:spcPts val="1000"/>
              </a:spcBef>
              <a:buFontTx/>
              <a:buChar char="-"/>
            </a:pPr>
            <a:r>
              <a:rPr lang="sl-SI" sz="2400" dirty="0"/>
              <a:t>Upravičenec: Ministrstvo za javno upravo</a:t>
            </a:r>
          </a:p>
          <a:p>
            <a:pPr marL="228600" indent="-228600">
              <a:lnSpc>
                <a:spcPct val="70000"/>
              </a:lnSpc>
              <a:spcBef>
                <a:spcPts val="1000"/>
              </a:spcBef>
              <a:buFontTx/>
              <a:buChar char="-"/>
            </a:pPr>
            <a:r>
              <a:rPr lang="sl-SI" sz="2400" dirty="0"/>
              <a:t>Predvidena </a:t>
            </a:r>
            <a:r>
              <a:rPr lang="sl-SI" sz="2400" dirty="0" err="1"/>
              <a:t>časovnica</a:t>
            </a:r>
            <a:r>
              <a:rPr lang="sl-SI" sz="2400" dirty="0"/>
              <a:t>: december 2023 - januar 2024</a:t>
            </a:r>
          </a:p>
          <a:p>
            <a:pPr marL="228600" indent="-228600">
              <a:lnSpc>
                <a:spcPct val="70000"/>
              </a:lnSpc>
              <a:spcBef>
                <a:spcPts val="1000"/>
              </a:spcBef>
              <a:buFontTx/>
              <a:buChar char="-"/>
            </a:pPr>
            <a:endParaRPr lang="sl-SI" sz="2400" dirty="0"/>
          </a:p>
        </p:txBody>
      </p:sp>
    </p:spTree>
    <p:extLst>
      <p:ext uri="{BB962C8B-B14F-4D97-AF65-F5344CB8AC3E}">
        <p14:creationId xmlns:p14="http://schemas.microsoft.com/office/powerpoint/2010/main" val="31538087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7216" y="6033143"/>
            <a:ext cx="2689861" cy="564319"/>
          </a:xfrm>
          <a:prstGeom prst="rect">
            <a:avLst/>
          </a:prstGeom>
        </p:spPr>
      </p:pic>
      <p:pic>
        <p:nvPicPr>
          <p:cNvPr id="5" name="Picture 4" descr="Logo image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529" y="6081245"/>
            <a:ext cx="1050232" cy="51621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Kolenski povezovalnik 6"/>
          <p:cNvCxnSpPr/>
          <p:nvPr/>
        </p:nvCxnSpPr>
        <p:spPr>
          <a:xfrm flipV="1">
            <a:off x="245807" y="304566"/>
            <a:ext cx="3736258" cy="2637408"/>
          </a:xfrm>
          <a:prstGeom prst="bentConnector3">
            <a:avLst>
              <a:gd name="adj1" fmla="val 0"/>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 name="Kolenski povezovalnik 7"/>
          <p:cNvCxnSpPr/>
          <p:nvPr/>
        </p:nvCxnSpPr>
        <p:spPr>
          <a:xfrm flipV="1">
            <a:off x="8514735" y="4197949"/>
            <a:ext cx="3342968" cy="2408904"/>
          </a:xfrm>
          <a:prstGeom prst="bentConnector3">
            <a:avLst>
              <a:gd name="adj1" fmla="val 100294"/>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Pravokotnik 5"/>
          <p:cNvSpPr/>
          <p:nvPr/>
        </p:nvSpPr>
        <p:spPr>
          <a:xfrm>
            <a:off x="508529" y="444844"/>
            <a:ext cx="10975017" cy="5638659"/>
          </a:xfrm>
          <a:prstGeom prst="rect">
            <a:avLst/>
          </a:prstGeom>
        </p:spPr>
        <p:txBody>
          <a:bodyPr wrap="square">
            <a:spAutoFit/>
          </a:bodyPr>
          <a:lstStyle/>
          <a:p>
            <a:r>
              <a:rPr lang="sl-SI" sz="2400" b="1" u="sng" dirty="0">
                <a:latin typeface="Republika" panose="02000506040000020004" pitchFamily="2" charset="-18"/>
              </a:rPr>
              <a:t>Ministrstvo za javno upravo:</a:t>
            </a:r>
          </a:p>
          <a:p>
            <a:pPr>
              <a:lnSpc>
                <a:spcPct val="70000"/>
              </a:lnSpc>
              <a:spcBef>
                <a:spcPts val="1000"/>
              </a:spcBef>
            </a:pPr>
            <a:r>
              <a:rPr lang="sl-SI" sz="2400" dirty="0"/>
              <a:t>Ukrep: </a:t>
            </a:r>
            <a:r>
              <a:rPr lang="sl-SI" sz="2400" b="1" dirty="0"/>
              <a:t>Vzpostavitev stičišča za oblikovanje politik</a:t>
            </a:r>
          </a:p>
          <a:p>
            <a:pPr marL="228600" indent="-228600">
              <a:lnSpc>
                <a:spcPct val="70000"/>
              </a:lnSpc>
              <a:spcBef>
                <a:spcPts val="1000"/>
              </a:spcBef>
              <a:buFontTx/>
              <a:buChar char="-"/>
            </a:pPr>
            <a:r>
              <a:rPr lang="sl-SI" sz="2400" dirty="0"/>
              <a:t>Način izbora: Neposredna potrditev operacije</a:t>
            </a:r>
          </a:p>
          <a:p>
            <a:pPr marL="228600" indent="-228600">
              <a:lnSpc>
                <a:spcPct val="70000"/>
              </a:lnSpc>
              <a:spcBef>
                <a:spcPts val="1000"/>
              </a:spcBef>
              <a:buFontTx/>
              <a:buChar char="-"/>
            </a:pPr>
            <a:r>
              <a:rPr lang="sl-SI" sz="2400" dirty="0"/>
              <a:t>Specifični cilj: 2.6 Spodbujanje prehoda na krožno gospodarstvo, gospodarno z viri</a:t>
            </a:r>
          </a:p>
          <a:p>
            <a:pPr marL="228600" indent="-228600">
              <a:lnSpc>
                <a:spcPct val="70000"/>
              </a:lnSpc>
              <a:spcBef>
                <a:spcPts val="1000"/>
              </a:spcBef>
              <a:buFontTx/>
              <a:buChar char="-"/>
            </a:pPr>
            <a:r>
              <a:rPr lang="sl-SI" sz="2400" dirty="0"/>
              <a:t>Vsebina: z vzpostavitvijo stičišča želimo graditi institucionalne zmogljivosti za participativno eksperimentiranje in inoviranje v javnem sektorju </a:t>
            </a:r>
          </a:p>
          <a:p>
            <a:pPr marL="228600" indent="-228600">
              <a:lnSpc>
                <a:spcPct val="70000"/>
              </a:lnSpc>
              <a:spcBef>
                <a:spcPts val="1000"/>
              </a:spcBef>
              <a:buFontTx/>
              <a:buChar char="-"/>
            </a:pPr>
            <a:r>
              <a:rPr lang="sl-SI" sz="2400" dirty="0"/>
              <a:t>Namen in cilji: ustvariti “laboratorijsko” okolje v katerem bodo pripravljavci politik in deležniki raznolikih ozadij (NVO, skupine državljanov, strokovne organizacije, univerze in raziskovalni centri ter podjetja) v sodelovanju oblikovali, </a:t>
            </a:r>
            <a:r>
              <a:rPr lang="sl-SI" sz="2400" dirty="0" err="1"/>
              <a:t>prototipirali</a:t>
            </a:r>
            <a:r>
              <a:rPr lang="sl-SI" sz="2400" dirty="0"/>
              <a:t> in testirali inovativne politike, predpise in javne storitve za spodbujanje prehoda v krožno in </a:t>
            </a:r>
            <a:r>
              <a:rPr lang="sl-SI" sz="2400" dirty="0" err="1"/>
              <a:t>nizkoogljično</a:t>
            </a:r>
            <a:r>
              <a:rPr lang="sl-SI" sz="2400" dirty="0"/>
              <a:t> gospodarstvo in družbo</a:t>
            </a:r>
          </a:p>
          <a:p>
            <a:pPr marL="228600" indent="-228600">
              <a:lnSpc>
                <a:spcPct val="70000"/>
              </a:lnSpc>
              <a:spcBef>
                <a:spcPts val="1000"/>
              </a:spcBef>
              <a:buFontTx/>
              <a:buChar char="-"/>
            </a:pPr>
            <a:r>
              <a:rPr lang="sl-SI" sz="2400" dirty="0"/>
              <a:t>Načrtovana sredstva:  3.300.014,69 EUR (EU in SI del)</a:t>
            </a:r>
          </a:p>
          <a:p>
            <a:pPr marL="228600" indent="-228600">
              <a:lnSpc>
                <a:spcPct val="70000"/>
              </a:lnSpc>
              <a:spcBef>
                <a:spcPts val="1000"/>
              </a:spcBef>
              <a:buFontTx/>
              <a:buChar char="-"/>
            </a:pPr>
            <a:r>
              <a:rPr lang="sl-SI" sz="2400" dirty="0"/>
              <a:t>Geografsko območje: celotna SI</a:t>
            </a:r>
          </a:p>
          <a:p>
            <a:pPr marL="228600" indent="-228600">
              <a:lnSpc>
                <a:spcPct val="70000"/>
              </a:lnSpc>
              <a:spcBef>
                <a:spcPts val="1000"/>
              </a:spcBef>
              <a:buFontTx/>
              <a:buChar char="-"/>
            </a:pPr>
            <a:r>
              <a:rPr lang="sl-SI" sz="2400" dirty="0"/>
              <a:t>Upravičenec: Ministrstvo za javno upravo</a:t>
            </a:r>
          </a:p>
          <a:p>
            <a:pPr marL="228600" indent="-228600">
              <a:lnSpc>
                <a:spcPct val="70000"/>
              </a:lnSpc>
              <a:spcBef>
                <a:spcPts val="1000"/>
              </a:spcBef>
              <a:buFontTx/>
              <a:buChar char="-"/>
            </a:pPr>
            <a:r>
              <a:rPr lang="sl-SI" sz="2400" dirty="0"/>
              <a:t>Predvidena </a:t>
            </a:r>
            <a:r>
              <a:rPr lang="sl-SI" sz="2400" dirty="0" err="1"/>
              <a:t>časovnica</a:t>
            </a:r>
            <a:r>
              <a:rPr lang="sl-SI" sz="2400" dirty="0"/>
              <a:t>: november 2023</a:t>
            </a:r>
          </a:p>
          <a:p>
            <a:pPr marL="228600" indent="-228600">
              <a:lnSpc>
                <a:spcPct val="70000"/>
              </a:lnSpc>
              <a:spcBef>
                <a:spcPts val="1000"/>
              </a:spcBef>
              <a:buFontTx/>
              <a:buChar char="-"/>
            </a:pPr>
            <a:endParaRPr lang="sl-SI" sz="2400" dirty="0"/>
          </a:p>
        </p:txBody>
      </p:sp>
    </p:spTree>
    <p:extLst>
      <p:ext uri="{BB962C8B-B14F-4D97-AF65-F5344CB8AC3E}">
        <p14:creationId xmlns:p14="http://schemas.microsoft.com/office/powerpoint/2010/main" val="257890160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7216" y="6033143"/>
            <a:ext cx="2689861" cy="564319"/>
          </a:xfrm>
          <a:prstGeom prst="rect">
            <a:avLst/>
          </a:prstGeom>
        </p:spPr>
      </p:pic>
      <p:pic>
        <p:nvPicPr>
          <p:cNvPr id="5" name="Picture 4" descr="Logo image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529" y="6081245"/>
            <a:ext cx="1050232" cy="51621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Kolenski povezovalnik 6"/>
          <p:cNvCxnSpPr/>
          <p:nvPr/>
        </p:nvCxnSpPr>
        <p:spPr>
          <a:xfrm flipV="1">
            <a:off x="245807" y="304566"/>
            <a:ext cx="3736258" cy="2637408"/>
          </a:xfrm>
          <a:prstGeom prst="bentConnector3">
            <a:avLst>
              <a:gd name="adj1" fmla="val 0"/>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 name="Kolenski povezovalnik 7"/>
          <p:cNvCxnSpPr/>
          <p:nvPr/>
        </p:nvCxnSpPr>
        <p:spPr>
          <a:xfrm flipV="1">
            <a:off x="8514735" y="4197949"/>
            <a:ext cx="3342968" cy="2408904"/>
          </a:xfrm>
          <a:prstGeom prst="bentConnector3">
            <a:avLst>
              <a:gd name="adj1" fmla="val 100294"/>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Pravokotnik 5"/>
          <p:cNvSpPr/>
          <p:nvPr/>
        </p:nvSpPr>
        <p:spPr>
          <a:xfrm>
            <a:off x="508529" y="444844"/>
            <a:ext cx="10975017" cy="5510419"/>
          </a:xfrm>
          <a:prstGeom prst="rect">
            <a:avLst/>
          </a:prstGeom>
        </p:spPr>
        <p:txBody>
          <a:bodyPr wrap="square">
            <a:spAutoFit/>
          </a:bodyPr>
          <a:lstStyle/>
          <a:p>
            <a:r>
              <a:rPr lang="sl-SI" sz="2400" b="1" u="sng" dirty="0">
                <a:latin typeface="Republika" panose="02000506040000020004" pitchFamily="2" charset="-18"/>
              </a:rPr>
              <a:t>Ministrstvo za javno upravo:</a:t>
            </a:r>
          </a:p>
          <a:p>
            <a:pPr>
              <a:lnSpc>
                <a:spcPct val="70000"/>
              </a:lnSpc>
              <a:spcBef>
                <a:spcPts val="1000"/>
              </a:spcBef>
            </a:pPr>
            <a:r>
              <a:rPr lang="sl-SI" sz="2400" dirty="0"/>
              <a:t>Ukrep: </a:t>
            </a:r>
            <a:r>
              <a:rPr lang="sl-SI" sz="2400" b="1" dirty="0"/>
              <a:t>„Kadrovski ukrepi vezani na demografske spremembe v državni upravi“</a:t>
            </a:r>
          </a:p>
          <a:p>
            <a:pPr marL="228600" indent="-228600">
              <a:lnSpc>
                <a:spcPct val="70000"/>
              </a:lnSpc>
              <a:spcBef>
                <a:spcPts val="1000"/>
              </a:spcBef>
              <a:buFontTx/>
              <a:buChar char="-"/>
            </a:pPr>
            <a:r>
              <a:rPr lang="sl-SI" sz="2400" dirty="0"/>
              <a:t>Način izbora: Neposredna potrditev operacije</a:t>
            </a:r>
          </a:p>
          <a:p>
            <a:pPr marL="228600" indent="-228600">
              <a:lnSpc>
                <a:spcPct val="70000"/>
              </a:lnSpc>
              <a:spcBef>
                <a:spcPts val="1000"/>
              </a:spcBef>
              <a:buFontTx/>
              <a:buChar char="-"/>
            </a:pPr>
            <a:r>
              <a:rPr lang="sl-SI" sz="2400" dirty="0"/>
              <a:t>Specifični cilj: 4.4. Spodbujanje prilagajanja delavcev, podjetij in podjetnikov na spremembe, aktivnega in zdravega staranja ter zdravega in dobro prilagojenega delovnega okolja, ki obravnava tveganja za zdravje (ESS+)</a:t>
            </a:r>
          </a:p>
          <a:p>
            <a:pPr marL="228600" indent="-228600">
              <a:lnSpc>
                <a:spcPct val="70000"/>
              </a:lnSpc>
              <a:spcBef>
                <a:spcPts val="1000"/>
              </a:spcBef>
              <a:buFontTx/>
              <a:buChar char="-"/>
            </a:pPr>
            <a:r>
              <a:rPr lang="sl-SI" sz="2400" dirty="0"/>
              <a:t>Vsebina: vzpostavitev novih pristopov pri ravnanju z ljudmi pri delu in razvoj specifičnih aktivnosti, povezanih s spreminjajočimi se demografskimi trendi in posledično s staranjem zaposlenih v državni upravi (načini za postopno prehajanje iz aktivne v neaktivno življenjsko dobo ter  učinkoviti načini za prenos znanja na mlajše generacije) </a:t>
            </a:r>
          </a:p>
          <a:p>
            <a:pPr marL="228600" indent="-228600">
              <a:lnSpc>
                <a:spcPct val="70000"/>
              </a:lnSpc>
              <a:spcBef>
                <a:spcPts val="1000"/>
              </a:spcBef>
              <a:buFontTx/>
              <a:buChar char="-"/>
            </a:pPr>
            <a:r>
              <a:rPr lang="sl-SI" sz="2400" dirty="0"/>
              <a:t>Načrtovana sredstva: 1.423.529,41 EUR (EU in SI del)</a:t>
            </a:r>
          </a:p>
          <a:p>
            <a:pPr marL="228600" indent="-228600">
              <a:lnSpc>
                <a:spcPct val="70000"/>
              </a:lnSpc>
              <a:spcBef>
                <a:spcPts val="1000"/>
              </a:spcBef>
              <a:buFontTx/>
              <a:buChar char="-"/>
            </a:pPr>
            <a:r>
              <a:rPr lang="sl-SI" sz="2400" dirty="0"/>
              <a:t>Geografsko območje: celotna SI</a:t>
            </a:r>
          </a:p>
          <a:p>
            <a:pPr marL="228600" indent="-228600">
              <a:lnSpc>
                <a:spcPct val="70000"/>
              </a:lnSpc>
              <a:spcBef>
                <a:spcPts val="1000"/>
              </a:spcBef>
              <a:buFontTx/>
              <a:buChar char="-"/>
            </a:pPr>
            <a:r>
              <a:rPr lang="sl-SI" sz="2400" dirty="0"/>
              <a:t>Upravičenec: Ministrstvo za javno upravo</a:t>
            </a:r>
          </a:p>
          <a:p>
            <a:pPr marL="228600" indent="-228600">
              <a:lnSpc>
                <a:spcPct val="70000"/>
              </a:lnSpc>
              <a:spcBef>
                <a:spcPts val="1000"/>
              </a:spcBef>
              <a:buFontTx/>
              <a:buChar char="-"/>
            </a:pPr>
            <a:r>
              <a:rPr lang="sl-SI" sz="2400" dirty="0"/>
              <a:t>Predvidena </a:t>
            </a:r>
            <a:r>
              <a:rPr lang="sl-SI" sz="2400" dirty="0" err="1"/>
              <a:t>časovnica</a:t>
            </a:r>
            <a:r>
              <a:rPr lang="sl-SI" sz="2400" dirty="0"/>
              <a:t>: prva polovica 2024</a:t>
            </a:r>
          </a:p>
          <a:p>
            <a:pPr marL="228600" indent="-228600">
              <a:lnSpc>
                <a:spcPct val="70000"/>
              </a:lnSpc>
              <a:spcBef>
                <a:spcPts val="1000"/>
              </a:spcBef>
              <a:buFontTx/>
              <a:buChar char="-"/>
            </a:pPr>
            <a:endParaRPr lang="sl-SI" sz="2400" dirty="0"/>
          </a:p>
        </p:txBody>
      </p:sp>
    </p:spTree>
    <p:extLst>
      <p:ext uri="{BB962C8B-B14F-4D97-AF65-F5344CB8AC3E}">
        <p14:creationId xmlns:p14="http://schemas.microsoft.com/office/powerpoint/2010/main" val="34882108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7216" y="6033143"/>
            <a:ext cx="2689861" cy="564319"/>
          </a:xfrm>
          <a:prstGeom prst="rect">
            <a:avLst/>
          </a:prstGeom>
        </p:spPr>
      </p:pic>
      <p:pic>
        <p:nvPicPr>
          <p:cNvPr id="5" name="Picture 4" descr="Logo image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529" y="6081245"/>
            <a:ext cx="1050232" cy="51621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Kolenski povezovalnik 6"/>
          <p:cNvCxnSpPr/>
          <p:nvPr/>
        </p:nvCxnSpPr>
        <p:spPr>
          <a:xfrm flipV="1">
            <a:off x="245807" y="304566"/>
            <a:ext cx="3736258" cy="2637408"/>
          </a:xfrm>
          <a:prstGeom prst="bentConnector3">
            <a:avLst>
              <a:gd name="adj1" fmla="val 0"/>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 name="Kolenski povezovalnik 7"/>
          <p:cNvCxnSpPr/>
          <p:nvPr/>
        </p:nvCxnSpPr>
        <p:spPr>
          <a:xfrm flipV="1">
            <a:off x="8514735" y="4197949"/>
            <a:ext cx="3342968" cy="2408904"/>
          </a:xfrm>
          <a:prstGeom prst="bentConnector3">
            <a:avLst>
              <a:gd name="adj1" fmla="val 100294"/>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Pravokotnik 5"/>
          <p:cNvSpPr/>
          <p:nvPr/>
        </p:nvSpPr>
        <p:spPr>
          <a:xfrm>
            <a:off x="334297" y="437731"/>
            <a:ext cx="10975017" cy="5399620"/>
          </a:xfrm>
          <a:prstGeom prst="rect">
            <a:avLst/>
          </a:prstGeom>
        </p:spPr>
        <p:txBody>
          <a:bodyPr wrap="square">
            <a:spAutoFit/>
          </a:bodyPr>
          <a:lstStyle/>
          <a:p>
            <a:pPr>
              <a:lnSpc>
                <a:spcPct val="70000"/>
              </a:lnSpc>
              <a:spcBef>
                <a:spcPts val="1000"/>
              </a:spcBef>
            </a:pPr>
            <a:r>
              <a:rPr lang="pl-PL" sz="2400" b="1" u="sng" dirty="0">
                <a:latin typeface="Republika" panose="02000506040000020004" pitchFamily="2" charset="-18"/>
              </a:rPr>
              <a:t>Ministrstvo za naravne vire in prostor:</a:t>
            </a:r>
          </a:p>
          <a:p>
            <a:pPr>
              <a:lnSpc>
                <a:spcPct val="70000"/>
              </a:lnSpc>
              <a:spcBef>
                <a:spcPts val="1000"/>
              </a:spcBef>
            </a:pPr>
            <a:r>
              <a:rPr lang="pl-PL" sz="2400" dirty="0"/>
              <a:t>Ukrep: </a:t>
            </a:r>
            <a:r>
              <a:rPr lang="pl-PL" sz="2400" b="1" dirty="0"/>
              <a:t>Projekti zmanjšanja poplavne ogroženosti na območjih pomembnega vpliva poplav, ki izkazujejo najvišjo stopnjo pripravljenosti za izvedbo</a:t>
            </a:r>
          </a:p>
          <a:p>
            <a:pPr marL="228600" indent="-228600">
              <a:lnSpc>
                <a:spcPct val="70000"/>
              </a:lnSpc>
              <a:spcBef>
                <a:spcPts val="1000"/>
              </a:spcBef>
              <a:buFontTx/>
              <a:buChar char="-"/>
            </a:pPr>
            <a:r>
              <a:rPr lang="pl-PL" sz="2400" dirty="0"/>
              <a:t>Način izbora: neposredna potrditev operacij </a:t>
            </a:r>
          </a:p>
          <a:p>
            <a:pPr marL="228600" indent="-228600">
              <a:lnSpc>
                <a:spcPct val="70000"/>
              </a:lnSpc>
              <a:spcBef>
                <a:spcPts val="1000"/>
              </a:spcBef>
              <a:buFontTx/>
              <a:buChar char="-"/>
            </a:pPr>
            <a:r>
              <a:rPr lang="pl-PL" sz="2400" dirty="0"/>
              <a:t>Specifični cilj: RSO2.4. Spodbujanje prilagajanja podnebnim spremembam in preprečevanja tveganja nesreč ter odpornosti, ob upoštevanju ekosistemskih pristopov, ukrepi za odziv na podnebno pogojene nesreče</a:t>
            </a:r>
          </a:p>
          <a:p>
            <a:pPr marL="228600" indent="-228600">
              <a:lnSpc>
                <a:spcPct val="70000"/>
              </a:lnSpc>
              <a:spcBef>
                <a:spcPts val="1000"/>
              </a:spcBef>
              <a:buFontTx/>
              <a:buChar char="-"/>
            </a:pPr>
            <a:r>
              <a:rPr lang="pl-PL" sz="2400" dirty="0"/>
              <a:t>Namen, cilj ter vsebina: zmanjševanje poplavne ogroženosti na porečju Drave – Območje Ptujske Drave, porečja Vipave – I. faza, Meže z Mislinjo ter na širšem območju porečja Dravinje s Polskavo</a:t>
            </a:r>
          </a:p>
          <a:p>
            <a:pPr marL="228600" indent="-228600">
              <a:lnSpc>
                <a:spcPct val="70000"/>
              </a:lnSpc>
              <a:spcBef>
                <a:spcPts val="1000"/>
              </a:spcBef>
              <a:buFontTx/>
              <a:buChar char="-"/>
            </a:pPr>
            <a:r>
              <a:rPr lang="pl-PL" sz="2400" dirty="0"/>
              <a:t>Načrtovana sredstva:  74.623.115 EUR sredstev ESRR Vzhod in 13.250.000 EUR KS</a:t>
            </a:r>
          </a:p>
          <a:p>
            <a:pPr marL="228600" indent="-228600">
              <a:lnSpc>
                <a:spcPct val="70000"/>
              </a:lnSpc>
              <a:spcBef>
                <a:spcPts val="1000"/>
              </a:spcBef>
              <a:buFontTx/>
              <a:buChar char="-"/>
            </a:pPr>
            <a:r>
              <a:rPr lang="pl-PL" sz="2400" dirty="0"/>
              <a:t>Geografsko območje: Vzhodna kohezijska regija (ESRR Vzhod) in celotna Slovenija (KS)</a:t>
            </a:r>
          </a:p>
          <a:p>
            <a:pPr marL="228600" indent="-228600">
              <a:lnSpc>
                <a:spcPct val="70000"/>
              </a:lnSpc>
              <a:spcBef>
                <a:spcPts val="1000"/>
              </a:spcBef>
              <a:buFontTx/>
              <a:buChar char="-"/>
            </a:pPr>
            <a:r>
              <a:rPr lang="pl-PL" sz="2400" dirty="0"/>
              <a:t>Upravičenec: Direkcija Republike Slovenije za vode (DRSV)</a:t>
            </a:r>
          </a:p>
          <a:p>
            <a:pPr marL="228600" indent="-228600">
              <a:lnSpc>
                <a:spcPct val="70000"/>
              </a:lnSpc>
              <a:spcBef>
                <a:spcPts val="1000"/>
              </a:spcBef>
              <a:buFontTx/>
              <a:buChar char="-"/>
            </a:pPr>
            <a:r>
              <a:rPr lang="pl-PL" sz="2400" dirty="0"/>
              <a:t>Predvidena časovnica: načrtovana je izdaja odločitev o podpori do konca leta 2023</a:t>
            </a:r>
          </a:p>
          <a:p>
            <a:pPr marL="228600" indent="-228600">
              <a:lnSpc>
                <a:spcPct val="70000"/>
              </a:lnSpc>
              <a:spcBef>
                <a:spcPts val="1000"/>
              </a:spcBef>
              <a:buFontTx/>
              <a:buChar char="-"/>
            </a:pPr>
            <a:r>
              <a:rPr lang="pl-PL" sz="2400" dirty="0"/>
              <a:t>Merila za izbor operacij: upoštevanje meril za izbor operacij, potrjenih na Odboru za spremljanje 2. 3. 2023</a:t>
            </a:r>
          </a:p>
        </p:txBody>
      </p:sp>
    </p:spTree>
    <p:extLst>
      <p:ext uri="{BB962C8B-B14F-4D97-AF65-F5344CB8AC3E}">
        <p14:creationId xmlns:p14="http://schemas.microsoft.com/office/powerpoint/2010/main" val="100783993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7216" y="6033143"/>
            <a:ext cx="2689861" cy="564319"/>
          </a:xfrm>
          <a:prstGeom prst="rect">
            <a:avLst/>
          </a:prstGeom>
        </p:spPr>
      </p:pic>
      <p:pic>
        <p:nvPicPr>
          <p:cNvPr id="5" name="Picture 4" descr="Logo image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529" y="6081245"/>
            <a:ext cx="1050232" cy="51621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Kolenski povezovalnik 6"/>
          <p:cNvCxnSpPr/>
          <p:nvPr/>
        </p:nvCxnSpPr>
        <p:spPr>
          <a:xfrm flipV="1">
            <a:off x="245807" y="304566"/>
            <a:ext cx="3736258" cy="2637408"/>
          </a:xfrm>
          <a:prstGeom prst="bentConnector3">
            <a:avLst>
              <a:gd name="adj1" fmla="val 0"/>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 name="Kolenski povezovalnik 7"/>
          <p:cNvCxnSpPr/>
          <p:nvPr/>
        </p:nvCxnSpPr>
        <p:spPr>
          <a:xfrm flipV="1">
            <a:off x="8514735" y="4197949"/>
            <a:ext cx="3342968" cy="2408904"/>
          </a:xfrm>
          <a:prstGeom prst="bentConnector3">
            <a:avLst>
              <a:gd name="adj1" fmla="val 100294"/>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Pravokotnik 5"/>
          <p:cNvSpPr/>
          <p:nvPr/>
        </p:nvSpPr>
        <p:spPr>
          <a:xfrm>
            <a:off x="508529" y="444844"/>
            <a:ext cx="10975017" cy="5380127"/>
          </a:xfrm>
          <a:prstGeom prst="rect">
            <a:avLst/>
          </a:prstGeom>
        </p:spPr>
        <p:txBody>
          <a:bodyPr wrap="square">
            <a:spAutoFit/>
          </a:bodyPr>
          <a:lstStyle/>
          <a:p>
            <a:r>
              <a:rPr lang="sl-SI" sz="2400" b="1" u="sng" dirty="0">
                <a:latin typeface="Republika" panose="02000506040000020004" pitchFamily="2" charset="-18"/>
              </a:rPr>
              <a:t>Ministrstvo za javno upravo:</a:t>
            </a:r>
          </a:p>
          <a:p>
            <a:pPr>
              <a:lnSpc>
                <a:spcPct val="70000"/>
              </a:lnSpc>
              <a:spcBef>
                <a:spcPts val="1000"/>
              </a:spcBef>
            </a:pPr>
            <a:endParaRPr lang="sl-SI" sz="2400" dirty="0"/>
          </a:p>
          <a:p>
            <a:pPr>
              <a:lnSpc>
                <a:spcPct val="70000"/>
              </a:lnSpc>
              <a:spcBef>
                <a:spcPts val="1000"/>
              </a:spcBef>
            </a:pPr>
            <a:r>
              <a:rPr lang="sl-SI" sz="2400" dirty="0"/>
              <a:t>Ukrep: </a:t>
            </a:r>
            <a:r>
              <a:rPr lang="sl-SI" sz="2400" b="1" dirty="0"/>
              <a:t>Vseživljenjsko usposabljanje javnih uslužbencev</a:t>
            </a:r>
          </a:p>
          <a:p>
            <a:pPr marL="228600" indent="-228600">
              <a:lnSpc>
                <a:spcPct val="70000"/>
              </a:lnSpc>
              <a:spcBef>
                <a:spcPts val="1000"/>
              </a:spcBef>
              <a:buFontTx/>
              <a:buChar char="-"/>
            </a:pPr>
            <a:r>
              <a:rPr lang="sl-SI" sz="2400" dirty="0"/>
              <a:t>Način izbora: Neposredna potrditev operacije</a:t>
            </a:r>
          </a:p>
          <a:p>
            <a:pPr marL="228600" indent="-228600">
              <a:lnSpc>
                <a:spcPct val="70000"/>
              </a:lnSpc>
              <a:spcBef>
                <a:spcPts val="1000"/>
              </a:spcBef>
              <a:buFontTx/>
              <a:buChar char="-"/>
            </a:pPr>
            <a:r>
              <a:rPr lang="sl-SI" sz="2400" dirty="0"/>
              <a:t>Specifični cilj: 4.7. Spodbujanje vseživljenjskega učenja, zlasti prožnih možnosti za izpopolnjevanje in prekvalifikacijo za vse, ob upoštevanju podjetniških in digitalnih veščin, boljše predvidevanje sprememb in zahtev po novih veščinah na podlagi potreb trga dela, olajševanje prehodov med delovnimi mesti in spodbujanje poklicne mobilnosti (ESS+)</a:t>
            </a:r>
          </a:p>
          <a:p>
            <a:pPr marL="228600" indent="-228600">
              <a:lnSpc>
                <a:spcPct val="70000"/>
              </a:lnSpc>
              <a:spcBef>
                <a:spcPts val="1000"/>
              </a:spcBef>
              <a:buFontTx/>
              <a:buChar char="-"/>
            </a:pPr>
            <a:r>
              <a:rPr lang="sl-SI" sz="2400" dirty="0"/>
              <a:t>Vsebina: usposabljanja javnih uslužbencev za kompetence prihodnosti</a:t>
            </a:r>
          </a:p>
          <a:p>
            <a:pPr marL="228600" indent="-228600">
              <a:lnSpc>
                <a:spcPct val="70000"/>
              </a:lnSpc>
              <a:spcBef>
                <a:spcPts val="1000"/>
              </a:spcBef>
              <a:buFontTx/>
              <a:buChar char="-"/>
            </a:pPr>
            <a:r>
              <a:rPr lang="sl-SI" sz="2400" dirty="0"/>
              <a:t>Načrtovana sredstva: 3.478.382,35 EUR (EU in SI del)</a:t>
            </a:r>
          </a:p>
          <a:p>
            <a:pPr marL="228600" indent="-228600">
              <a:lnSpc>
                <a:spcPct val="70000"/>
              </a:lnSpc>
              <a:spcBef>
                <a:spcPts val="1000"/>
              </a:spcBef>
              <a:buFontTx/>
              <a:buChar char="-"/>
            </a:pPr>
            <a:r>
              <a:rPr lang="sl-SI" sz="2400" dirty="0"/>
              <a:t>Geografsko območje: celotna SI</a:t>
            </a:r>
          </a:p>
          <a:p>
            <a:pPr marL="228600" indent="-228600">
              <a:lnSpc>
                <a:spcPct val="70000"/>
              </a:lnSpc>
              <a:spcBef>
                <a:spcPts val="1000"/>
              </a:spcBef>
              <a:buFontTx/>
              <a:buChar char="-"/>
            </a:pPr>
            <a:r>
              <a:rPr lang="sl-SI" sz="2400" dirty="0"/>
              <a:t>Upravičenec: Ministrstvo za javno upravo</a:t>
            </a:r>
          </a:p>
          <a:p>
            <a:pPr marL="228600" indent="-228600">
              <a:lnSpc>
                <a:spcPct val="70000"/>
              </a:lnSpc>
              <a:spcBef>
                <a:spcPts val="1000"/>
              </a:spcBef>
              <a:buFontTx/>
              <a:buChar char="-"/>
            </a:pPr>
            <a:r>
              <a:rPr lang="sl-SI" sz="2400" dirty="0"/>
              <a:t>Predvidena </a:t>
            </a:r>
            <a:r>
              <a:rPr lang="sl-SI" sz="2400" dirty="0" err="1"/>
              <a:t>časovnica</a:t>
            </a:r>
            <a:r>
              <a:rPr lang="sl-SI" sz="2400" dirty="0"/>
              <a:t>: december 2023</a:t>
            </a:r>
          </a:p>
          <a:p>
            <a:pPr marL="228600" indent="-228600">
              <a:lnSpc>
                <a:spcPct val="70000"/>
              </a:lnSpc>
              <a:spcBef>
                <a:spcPts val="1000"/>
              </a:spcBef>
              <a:buFontTx/>
              <a:buChar char="-"/>
            </a:pPr>
            <a:endParaRPr lang="sl-SI" sz="2400" dirty="0"/>
          </a:p>
        </p:txBody>
      </p:sp>
    </p:spTree>
    <p:extLst>
      <p:ext uri="{BB962C8B-B14F-4D97-AF65-F5344CB8AC3E}">
        <p14:creationId xmlns:p14="http://schemas.microsoft.com/office/powerpoint/2010/main" val="59973269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7216" y="6033143"/>
            <a:ext cx="2689861" cy="564319"/>
          </a:xfrm>
          <a:prstGeom prst="rect">
            <a:avLst/>
          </a:prstGeom>
        </p:spPr>
      </p:pic>
      <p:pic>
        <p:nvPicPr>
          <p:cNvPr id="5" name="Picture 4" descr="Logo image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529" y="6081245"/>
            <a:ext cx="1050232" cy="51621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Kolenski povezovalnik 6"/>
          <p:cNvCxnSpPr/>
          <p:nvPr/>
        </p:nvCxnSpPr>
        <p:spPr>
          <a:xfrm flipV="1">
            <a:off x="245807" y="304566"/>
            <a:ext cx="3736258" cy="2637408"/>
          </a:xfrm>
          <a:prstGeom prst="bentConnector3">
            <a:avLst>
              <a:gd name="adj1" fmla="val 0"/>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 name="Kolenski povezovalnik 7"/>
          <p:cNvCxnSpPr/>
          <p:nvPr/>
        </p:nvCxnSpPr>
        <p:spPr>
          <a:xfrm flipV="1">
            <a:off x="8514735" y="4197949"/>
            <a:ext cx="3342968" cy="2408904"/>
          </a:xfrm>
          <a:prstGeom prst="bentConnector3">
            <a:avLst>
              <a:gd name="adj1" fmla="val 100294"/>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Pravokotnik 5"/>
          <p:cNvSpPr/>
          <p:nvPr/>
        </p:nvSpPr>
        <p:spPr>
          <a:xfrm>
            <a:off x="508529" y="428367"/>
            <a:ext cx="10975017" cy="5426294"/>
          </a:xfrm>
          <a:prstGeom prst="rect">
            <a:avLst/>
          </a:prstGeom>
        </p:spPr>
        <p:txBody>
          <a:bodyPr wrap="square">
            <a:spAutoFit/>
          </a:bodyPr>
          <a:lstStyle/>
          <a:p>
            <a:r>
              <a:rPr lang="sl-SI" sz="2400" b="1" u="sng" dirty="0">
                <a:latin typeface="Republika" panose="02000506040000020004" pitchFamily="2" charset="-18"/>
              </a:rPr>
              <a:t>Ministrstvo </a:t>
            </a:r>
            <a:r>
              <a:rPr lang="it-IT" sz="2400" b="1" u="sng" dirty="0">
                <a:latin typeface="Republika" panose="02000506040000020004" pitchFamily="2" charset="-18"/>
              </a:rPr>
              <a:t>za </a:t>
            </a:r>
            <a:r>
              <a:rPr lang="sl-SI" sz="2400" b="1" u="sng" dirty="0">
                <a:latin typeface="Republika" panose="02000506040000020004" pitchFamily="2" charset="-18"/>
              </a:rPr>
              <a:t>kulturo:</a:t>
            </a:r>
          </a:p>
          <a:p>
            <a:endParaRPr lang="sl-SI" sz="2400" b="1" u="sng" dirty="0">
              <a:latin typeface="Republika" panose="02000506040000020004" pitchFamily="2" charset="-18"/>
            </a:endParaRPr>
          </a:p>
          <a:p>
            <a:pPr>
              <a:lnSpc>
                <a:spcPct val="70000"/>
              </a:lnSpc>
              <a:spcBef>
                <a:spcPts val="1000"/>
              </a:spcBef>
            </a:pPr>
            <a:r>
              <a:rPr lang="sl-SI" sz="2400" dirty="0"/>
              <a:t>Ukrep: </a:t>
            </a:r>
            <a:r>
              <a:rPr lang="nn-NO" sz="2400" b="1" dirty="0"/>
              <a:t>Razvoj kulturno kreativnega sektorja (KKS)</a:t>
            </a:r>
            <a:endParaRPr lang="sl-SI" sz="2400" b="1" dirty="0"/>
          </a:p>
          <a:p>
            <a:pPr marL="285750" indent="-285750">
              <a:lnSpc>
                <a:spcPct val="70000"/>
              </a:lnSpc>
              <a:spcBef>
                <a:spcPts val="1000"/>
              </a:spcBef>
              <a:buFont typeface="Wingdings" panose="05000000000000000000" pitchFamily="2" charset="2"/>
              <a:buChar char="§"/>
            </a:pPr>
            <a:r>
              <a:rPr lang="sl-SI" sz="1800" dirty="0">
                <a:effectLst/>
                <a:latin typeface="Calibri" panose="020F0502020204030204" pitchFamily="34" charset="0"/>
                <a:ea typeface="Calibri" panose="020F0502020204030204" pitchFamily="34" charset="0"/>
              </a:rPr>
              <a:t>CP 1: Konkurenčnejša in pametnejša Evropa s spodbujanjem inovativne in pametne gospodarske preobrazbe ter regionalne povezljivosti na področju IKT</a:t>
            </a:r>
          </a:p>
          <a:p>
            <a:pPr marL="285750" indent="-285750">
              <a:lnSpc>
                <a:spcPct val="70000"/>
              </a:lnSpc>
              <a:spcBef>
                <a:spcPts val="1000"/>
              </a:spcBef>
              <a:buFont typeface="Wingdings" panose="05000000000000000000" pitchFamily="2" charset="2"/>
              <a:buChar char="§"/>
            </a:pPr>
            <a:r>
              <a:rPr lang="sl-SI" sz="1800" dirty="0">
                <a:effectLst/>
                <a:latin typeface="Calibri" panose="020F0502020204030204" pitchFamily="34" charset="0"/>
                <a:ea typeface="Calibri" panose="020F0502020204030204" pitchFamily="34" charset="0"/>
              </a:rPr>
              <a:t>SC 1.3: Krepitev trajnostne rasti in konkurenčnosti MSP ter ustvarjanje delovnih mest v MSP, vključno s produktivnimi naložbami (ESSR)</a:t>
            </a:r>
            <a:endParaRPr lang="sl-SI" sz="2400" dirty="0"/>
          </a:p>
          <a:p>
            <a:pPr marL="285750" indent="-285750">
              <a:lnSpc>
                <a:spcPct val="70000"/>
              </a:lnSpc>
              <a:spcBef>
                <a:spcPts val="1000"/>
              </a:spcBef>
              <a:buFont typeface="Wingdings" panose="05000000000000000000" pitchFamily="2" charset="2"/>
              <a:buChar char="§"/>
            </a:pPr>
            <a:r>
              <a:rPr lang="sl-SI" sz="2000" dirty="0">
                <a:latin typeface="Calibri" panose="020F0502020204030204" pitchFamily="34" charset="0"/>
                <a:ea typeface="Calibri" panose="020F0502020204030204" pitchFamily="34" charset="0"/>
                <a:cs typeface="Calibri" panose="020F0502020204030204" pitchFamily="34" charset="0"/>
              </a:rPr>
              <a:t>Vsebina ukrepa: </a:t>
            </a:r>
          </a:p>
          <a:p>
            <a:pPr marL="742950" lvl="1" indent="-285750">
              <a:lnSpc>
                <a:spcPct val="70000"/>
              </a:lnSpc>
              <a:spcBef>
                <a:spcPts val="1000"/>
              </a:spcBef>
              <a:buFont typeface="Wingdings" panose="05000000000000000000" pitchFamily="2" charset="2"/>
              <a:buChar char="§"/>
            </a:pPr>
            <a:r>
              <a:rPr lang="sl-SI" sz="2000" b="1" dirty="0">
                <a:latin typeface="Calibri" panose="020F0502020204030204" pitchFamily="34" charset="0"/>
                <a:ea typeface="Calibri" panose="020F0502020204030204" pitchFamily="34" charset="0"/>
                <a:cs typeface="Calibri" panose="020F0502020204030204" pitchFamily="34" charset="0"/>
              </a:rPr>
              <a:t>Vzpostavitev in delovanje </a:t>
            </a:r>
            <a:r>
              <a:rPr lang="sl-SI" sz="2000" b="1" dirty="0">
                <a:effectLst/>
                <a:latin typeface="Calibri" panose="020F0502020204030204" pitchFamily="34" charset="0"/>
                <a:ea typeface="Calibri" panose="020F0502020204030204" pitchFamily="34" charset="0"/>
                <a:cs typeface="Calibri" panose="020F0502020204030204" pitchFamily="34" charset="0"/>
              </a:rPr>
              <a:t>nacionalne platforme KKS (NPO): </a:t>
            </a:r>
          </a:p>
          <a:p>
            <a:pPr marL="1200150" lvl="2" indent="-285750">
              <a:lnSpc>
                <a:spcPct val="70000"/>
              </a:lnSpc>
              <a:spcBef>
                <a:spcPts val="1000"/>
              </a:spcBef>
              <a:buFont typeface="Wingdings" panose="05000000000000000000" pitchFamily="2" charset="2"/>
              <a:buChar char="§"/>
            </a:pPr>
            <a:r>
              <a:rPr lang="sl-SI" dirty="0">
                <a:latin typeface="Calibri" panose="020F0502020204030204" pitchFamily="34" charset="0"/>
                <a:ea typeface="Calibri" panose="020F0502020204030204" pitchFamily="34" charset="0"/>
                <a:cs typeface="Calibri" panose="020F0502020204030204" pitchFamily="34" charset="0"/>
              </a:rPr>
              <a:t>nadgradnja projekta </a:t>
            </a:r>
            <a:r>
              <a:rPr lang="sl-SI" dirty="0" err="1">
                <a:latin typeface="Calibri" panose="020F0502020204030204" pitchFamily="34" charset="0"/>
                <a:ea typeface="Calibri" panose="020F0502020204030204" pitchFamily="34" charset="0"/>
                <a:cs typeface="Calibri" panose="020F0502020204030204" pitchFamily="34" charset="0"/>
              </a:rPr>
              <a:t>CzK</a:t>
            </a:r>
            <a:r>
              <a:rPr lang="sl-SI" dirty="0">
                <a:latin typeface="Calibri" panose="020F0502020204030204" pitchFamily="34" charset="0"/>
                <a:ea typeface="Calibri" panose="020F0502020204030204" pitchFamily="34" charset="0"/>
                <a:cs typeface="Calibri" panose="020F0502020204030204" pitchFamily="34" charset="0"/>
              </a:rPr>
              <a:t> 1.0 v „N</a:t>
            </a:r>
            <a:r>
              <a:rPr lang="sl-SI" sz="1800" dirty="0"/>
              <a:t>acionalno platformo – Center za kreativnost“ (</a:t>
            </a:r>
            <a:r>
              <a:rPr lang="sl-SI" sz="1800" dirty="0" err="1"/>
              <a:t>Czk</a:t>
            </a:r>
            <a:r>
              <a:rPr lang="sl-SI" sz="1800" dirty="0"/>
              <a:t> 2.0)</a:t>
            </a:r>
            <a:endParaRPr lang="sl-SI" dirty="0">
              <a:effectLst/>
              <a:latin typeface="Calibri" panose="020F0502020204030204" pitchFamily="34" charset="0"/>
              <a:ea typeface="Calibri" panose="020F0502020204030204" pitchFamily="34" charset="0"/>
              <a:cs typeface="Calibri" panose="020F0502020204030204" pitchFamily="34" charset="0"/>
            </a:endParaRPr>
          </a:p>
          <a:p>
            <a:pPr marL="1200150" lvl="2" indent="-285750">
              <a:lnSpc>
                <a:spcPct val="70000"/>
              </a:lnSpc>
              <a:spcBef>
                <a:spcPts val="1000"/>
              </a:spcBef>
              <a:buFont typeface="Wingdings" panose="05000000000000000000" pitchFamily="2" charset="2"/>
              <a:buChar char="§"/>
            </a:pPr>
            <a:r>
              <a:rPr lang="sl-SI" dirty="0">
                <a:latin typeface="Calibri" panose="020F0502020204030204" pitchFamily="34" charset="0"/>
                <a:ea typeface="Calibri" panose="020F0502020204030204" pitchFamily="34" charset="0"/>
                <a:cs typeface="Calibri" panose="020F0502020204030204" pitchFamily="34" charset="0"/>
              </a:rPr>
              <a:t>v</a:t>
            </a:r>
            <a:r>
              <a:rPr lang="sl-SI" dirty="0">
                <a:effectLst/>
                <a:latin typeface="Calibri" panose="020F0502020204030204" pitchFamily="34" charset="0"/>
                <a:ea typeface="Calibri" panose="020F0502020204030204" pitchFamily="34" charset="0"/>
                <a:cs typeface="Calibri" panose="020F0502020204030204" pitchFamily="34" charset="0"/>
              </a:rPr>
              <a:t>zpostavitev stabilnega okolja povezovanja in razvoja KKS s preostalimi gospodarskimi in družbenimi področji.</a:t>
            </a:r>
            <a:r>
              <a:rPr lang="sl-SI" dirty="0"/>
              <a:t>  </a:t>
            </a:r>
          </a:p>
          <a:p>
            <a:pPr marL="742950" lvl="1" indent="-285750">
              <a:lnSpc>
                <a:spcPct val="70000"/>
              </a:lnSpc>
              <a:spcBef>
                <a:spcPts val="1000"/>
              </a:spcBef>
              <a:buFont typeface="Wingdings" panose="05000000000000000000" pitchFamily="2" charset="2"/>
              <a:buChar char="§"/>
            </a:pPr>
            <a:r>
              <a:rPr lang="sl-SI" sz="2000" b="1" dirty="0">
                <a:latin typeface="Calibri" panose="020F0502020204030204" pitchFamily="34" charset="0"/>
                <a:cs typeface="Calibri" panose="020F0502020204030204" pitchFamily="34" charset="0"/>
              </a:rPr>
              <a:t>KKS - Javni razpisi za izbor operacij (JR):</a:t>
            </a:r>
          </a:p>
          <a:p>
            <a:pPr marL="1200150" lvl="2" indent="-285750">
              <a:lnSpc>
                <a:spcPct val="70000"/>
              </a:lnSpc>
              <a:spcBef>
                <a:spcPts val="1000"/>
              </a:spcBef>
              <a:buFont typeface="Wingdings" panose="05000000000000000000" pitchFamily="2" charset="2"/>
              <a:buChar char="§"/>
            </a:pPr>
            <a:r>
              <a:rPr lang="sl-SI" dirty="0">
                <a:latin typeface="Calibri" panose="020F0502020204030204" pitchFamily="34" charset="0"/>
                <a:cs typeface="Calibri" panose="020F0502020204030204" pitchFamily="34" charset="0"/>
              </a:rPr>
              <a:t>spodbujanje mladih (in novih) MSP za začetno delovanje in nadaljnjo podporo pri realizaciji njihovih razvojnih potencialov tudi z namenom izboljšanja konkurenčnosti na domačih in tujih trgih, in sicer s podporo projektom, ki izkazujejo visoko stopnjo inovacije in ustvarjalnosti, zlasti mladih potencialnih prijaviteljev.  </a:t>
            </a:r>
            <a:endParaRPr lang="sl-SI" sz="2400" dirty="0"/>
          </a:p>
          <a:p>
            <a:pPr marL="228600" indent="-228600">
              <a:lnSpc>
                <a:spcPct val="70000"/>
              </a:lnSpc>
              <a:spcBef>
                <a:spcPts val="1000"/>
              </a:spcBef>
              <a:buFontTx/>
              <a:buChar char="-"/>
            </a:pPr>
            <a:endParaRPr lang="sl-SI" sz="2400" dirty="0"/>
          </a:p>
        </p:txBody>
      </p:sp>
    </p:spTree>
    <p:extLst>
      <p:ext uri="{BB962C8B-B14F-4D97-AF65-F5344CB8AC3E}">
        <p14:creationId xmlns:p14="http://schemas.microsoft.com/office/powerpoint/2010/main" val="325056501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id="{E6D5834D-6BEB-04EE-840D-EEDC58B8077C}"/>
              </a:ext>
            </a:extLst>
          </p:cNvPr>
          <p:cNvSpPr>
            <a:spLocks noGrp="1"/>
          </p:cNvSpPr>
          <p:nvPr>
            <p:ph idx="1"/>
          </p:nvPr>
        </p:nvSpPr>
        <p:spPr>
          <a:xfrm>
            <a:off x="838200" y="1002082"/>
            <a:ext cx="10515600" cy="5655091"/>
          </a:xfrm>
        </p:spPr>
        <p:txBody>
          <a:bodyPr>
            <a:normAutofit fontScale="25000" lnSpcReduction="20000"/>
          </a:bodyPr>
          <a:lstStyle/>
          <a:p>
            <a:pPr marL="228600" indent="-228600">
              <a:lnSpc>
                <a:spcPct val="70000"/>
              </a:lnSpc>
              <a:spcBef>
                <a:spcPts val="1000"/>
              </a:spcBef>
              <a:buFontTx/>
              <a:buChar char="-"/>
            </a:pPr>
            <a:endParaRPr lang="sl-SI" sz="2800" dirty="0"/>
          </a:p>
          <a:p>
            <a:pPr marL="0" indent="0">
              <a:buNone/>
            </a:pPr>
            <a:r>
              <a:rPr lang="sl-SI" sz="9600" dirty="0"/>
              <a:t>Operacija „</a:t>
            </a:r>
            <a:r>
              <a:rPr lang="sl-SI" sz="9600" b="1" dirty="0"/>
              <a:t>Nacionalna platforma – Center za kreativnost“ (</a:t>
            </a:r>
            <a:r>
              <a:rPr lang="sl-SI" sz="9600" b="1" dirty="0" err="1"/>
              <a:t>Czk</a:t>
            </a:r>
            <a:r>
              <a:rPr lang="sl-SI" sz="9600" b="1" dirty="0"/>
              <a:t> 2.0)</a:t>
            </a:r>
            <a:r>
              <a:rPr lang="sl-SI" sz="9600" dirty="0"/>
              <a:t>- NPO</a:t>
            </a:r>
          </a:p>
          <a:p>
            <a:pPr marL="285750" indent="-285750">
              <a:lnSpc>
                <a:spcPct val="120000"/>
              </a:lnSpc>
              <a:buFont typeface="Wingdings" panose="05000000000000000000" pitchFamily="2" charset="2"/>
              <a:buChar char="§"/>
            </a:pPr>
            <a:r>
              <a:rPr lang="sl-SI" sz="8000" dirty="0">
                <a:cs typeface="Calibri" panose="020F0502020204030204" pitchFamily="34" charset="0"/>
              </a:rPr>
              <a:t>Namen in cilj: </a:t>
            </a:r>
          </a:p>
          <a:p>
            <a:pPr lvl="1">
              <a:lnSpc>
                <a:spcPct val="120000"/>
              </a:lnSpc>
              <a:buFont typeface="Wingdings" panose="05000000000000000000" pitchFamily="2" charset="2"/>
              <a:buChar char="§"/>
            </a:pPr>
            <a:r>
              <a:rPr lang="sl-SI" sz="8000" b="1" dirty="0">
                <a:latin typeface="Calibri" panose="020F0502020204030204" pitchFamily="34" charset="0"/>
                <a:cs typeface="Calibri" panose="020F0502020204030204" pitchFamily="34" charset="0"/>
              </a:rPr>
              <a:t>vzpostavitev stabilnega okolja povezovanja in razvoja KKS s preostalimi gospodarskimi in družbenimi področji:</a:t>
            </a:r>
          </a:p>
          <a:p>
            <a:pPr lvl="3">
              <a:lnSpc>
                <a:spcPct val="120000"/>
              </a:lnSpc>
              <a:buFont typeface="Wingdings" panose="05000000000000000000" pitchFamily="2" charset="2"/>
              <a:buChar char="§"/>
            </a:pPr>
            <a:r>
              <a:rPr lang="sl-SI" sz="7200" dirty="0" err="1">
                <a:latin typeface="Calibri" panose="020F0502020204030204" pitchFamily="34" charset="0"/>
                <a:cs typeface="Calibri" panose="020F0502020204030204" pitchFamily="34" charset="0"/>
              </a:rPr>
              <a:t>opolnomočenje</a:t>
            </a:r>
            <a:r>
              <a:rPr lang="sl-SI" sz="7200" dirty="0">
                <a:latin typeface="Calibri" panose="020F0502020204030204" pitchFamily="34" charset="0"/>
                <a:cs typeface="Calibri" panose="020F0502020204030204" pitchFamily="34" charset="0"/>
              </a:rPr>
              <a:t> KKS </a:t>
            </a:r>
          </a:p>
          <a:p>
            <a:pPr lvl="3">
              <a:lnSpc>
                <a:spcPct val="120000"/>
              </a:lnSpc>
              <a:buFont typeface="Wingdings" panose="05000000000000000000" pitchFamily="2" charset="2"/>
              <a:buChar char="§"/>
            </a:pPr>
            <a:r>
              <a:rPr lang="sl-SI" sz="7200" dirty="0">
                <a:latin typeface="Calibri" panose="020F0502020204030204" pitchFamily="34" charset="0"/>
                <a:cs typeface="Calibri" panose="020F0502020204030204" pitchFamily="34" charset="0"/>
              </a:rPr>
              <a:t>medsektorsko povezovanje in </a:t>
            </a:r>
          </a:p>
          <a:p>
            <a:pPr lvl="3">
              <a:lnSpc>
                <a:spcPct val="120000"/>
              </a:lnSpc>
              <a:buFont typeface="Wingdings" panose="05000000000000000000" pitchFamily="2" charset="2"/>
              <a:buChar char="§"/>
            </a:pPr>
            <a:r>
              <a:rPr lang="sl-SI" sz="7200" dirty="0">
                <a:latin typeface="Calibri" panose="020F0502020204030204" pitchFamily="34" charset="0"/>
                <a:cs typeface="Calibri" panose="020F0502020204030204" pitchFamily="34" charset="0"/>
              </a:rPr>
              <a:t>decentralizacija in internacionalizacija</a:t>
            </a:r>
            <a:r>
              <a:rPr lang="sl-SI" sz="7200" dirty="0"/>
              <a:t>.</a:t>
            </a:r>
          </a:p>
          <a:p>
            <a:pPr lvl="1">
              <a:lnSpc>
                <a:spcPct val="120000"/>
              </a:lnSpc>
              <a:buFont typeface="Wingdings" panose="05000000000000000000" pitchFamily="2" charset="2"/>
              <a:buChar char="§"/>
            </a:pPr>
            <a:r>
              <a:rPr lang="sl-SI" sz="8000" b="1" dirty="0">
                <a:latin typeface="Calibri" panose="020F0502020204030204" pitchFamily="34" charset="0"/>
                <a:cs typeface="Calibri" panose="020F0502020204030204" pitchFamily="34" charset="0"/>
              </a:rPr>
              <a:t>razvoj KKS in </a:t>
            </a:r>
            <a:r>
              <a:rPr lang="sl-SI" sz="8000" b="1" dirty="0" err="1">
                <a:latin typeface="Calibri" panose="020F0502020204030204" pitchFamily="34" charset="0"/>
                <a:cs typeface="Calibri" panose="020F0502020204030204" pitchFamily="34" charset="0"/>
              </a:rPr>
              <a:t>nj</a:t>
            </a:r>
            <a:r>
              <a:rPr lang="sl-SI" sz="8000" b="1" dirty="0">
                <a:latin typeface="Calibri" panose="020F0502020204030204" pitchFamily="34" charset="0"/>
                <a:cs typeface="Calibri" panose="020F0502020204030204" pitchFamily="34" charset="0"/>
              </a:rPr>
              <a:t>. gospodarske in družbene vrednosti: </a:t>
            </a:r>
          </a:p>
          <a:p>
            <a:pPr lvl="3">
              <a:lnSpc>
                <a:spcPct val="120000"/>
              </a:lnSpc>
              <a:spcAft>
                <a:spcPts val="1000"/>
              </a:spcAft>
              <a:buFont typeface="Wingdings" panose="05000000000000000000" pitchFamily="2" charset="2"/>
              <a:buChar char="§"/>
            </a:pPr>
            <a:r>
              <a:rPr lang="sl-SI" sz="7200" dirty="0">
                <a:latin typeface="Calibri" panose="020F0502020204030204" pitchFamily="34" charset="0"/>
                <a:cs typeface="Calibri" panose="020F0502020204030204" pitchFamily="34" charset="0"/>
              </a:rPr>
              <a:t>krepitev učinkovitega podpornega ekosistema za razvoj KKS</a:t>
            </a:r>
          </a:p>
          <a:p>
            <a:pPr lvl="3">
              <a:lnSpc>
                <a:spcPct val="120000"/>
              </a:lnSpc>
              <a:spcAft>
                <a:spcPts val="1000"/>
              </a:spcAft>
              <a:buFont typeface="Wingdings" panose="05000000000000000000" pitchFamily="2" charset="2"/>
              <a:buChar char="§"/>
            </a:pPr>
            <a:r>
              <a:rPr lang="sl-SI" sz="7200" dirty="0">
                <a:latin typeface="Calibri" panose="020F0502020204030204" pitchFamily="34" charset="0"/>
                <a:cs typeface="Calibri" panose="020F0502020204030204" pitchFamily="34" charset="0"/>
              </a:rPr>
              <a:t>mednarodna vpetost in prepoznavnost slovenskega KKS </a:t>
            </a:r>
          </a:p>
          <a:p>
            <a:pPr lvl="3">
              <a:lnSpc>
                <a:spcPct val="120000"/>
              </a:lnSpc>
              <a:spcAft>
                <a:spcPts val="1000"/>
              </a:spcAft>
              <a:buFont typeface="Wingdings" panose="05000000000000000000" pitchFamily="2" charset="2"/>
              <a:buChar char="§"/>
            </a:pPr>
            <a:r>
              <a:rPr lang="sl-SI" sz="7200" dirty="0">
                <a:latin typeface="Calibri" panose="020F0502020204030204" pitchFamily="34" charset="0"/>
                <a:cs typeface="Calibri" panose="020F0502020204030204" pitchFamily="34" charset="0"/>
              </a:rPr>
              <a:t>medsektorsko povezovanje in vpetost v razvojne politike Republike Slovenije in  </a:t>
            </a:r>
          </a:p>
          <a:p>
            <a:pPr lvl="3">
              <a:lnSpc>
                <a:spcPct val="120000"/>
              </a:lnSpc>
              <a:spcAft>
                <a:spcPts val="1000"/>
              </a:spcAft>
              <a:buFont typeface="Wingdings" panose="05000000000000000000" pitchFamily="2" charset="2"/>
              <a:buChar char="§"/>
            </a:pPr>
            <a:r>
              <a:rPr lang="sl-SI" sz="7200" dirty="0">
                <a:latin typeface="Calibri" panose="020F0502020204030204" pitchFamily="34" charset="0"/>
                <a:cs typeface="Calibri" panose="020F0502020204030204" pitchFamily="34" charset="0"/>
              </a:rPr>
              <a:t>decentralizacija oz. policentrični razvoj KKS. </a:t>
            </a:r>
          </a:p>
          <a:p>
            <a:pPr lvl="3">
              <a:lnSpc>
                <a:spcPct val="120000"/>
              </a:lnSpc>
              <a:buFont typeface="Wingdings" panose="05000000000000000000" pitchFamily="2" charset="2"/>
              <a:buChar char="§"/>
            </a:pPr>
            <a:endParaRPr lang="sl-SI" sz="7200" dirty="0">
              <a:effectLst/>
              <a:ea typeface="Calibri" panose="020F0502020204030204" pitchFamily="34" charset="0"/>
              <a:cs typeface="Calibri" panose="020F0502020204030204" pitchFamily="34" charset="0"/>
            </a:endParaRPr>
          </a:p>
          <a:p>
            <a:pPr marL="285750" indent="-285750">
              <a:buFont typeface="Wingdings" panose="05000000000000000000" pitchFamily="2" charset="2"/>
              <a:buChar char="§"/>
            </a:pPr>
            <a:endParaRPr lang="sl-SI"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sl-SI" sz="1800" dirty="0">
                <a:effectLst/>
                <a:latin typeface="Calibri" panose="020F0502020204030204" pitchFamily="34" charset="0"/>
                <a:ea typeface="Calibri" panose="020F0502020204030204" pitchFamily="34" charset="0"/>
                <a:cs typeface="Calibri" panose="020F0502020204030204" pitchFamily="34" charset="0"/>
              </a:rPr>
              <a:t>,</a:t>
            </a:r>
            <a:endParaRPr lang="sl-SI" sz="1800" dirty="0">
              <a:effectLst/>
              <a:latin typeface="Calibri" panose="020F0502020204030204" pitchFamily="34" charset="0"/>
              <a:ea typeface="Calibri" panose="020F0502020204030204" pitchFamily="34" charset="0"/>
              <a:cs typeface="Times New Roman" panose="02020603050405020304" pitchFamily="18" charset="0"/>
            </a:endParaRPr>
          </a:p>
          <a:p>
            <a:r>
              <a:rPr lang="sl-SI" sz="1800" dirty="0">
                <a:effectLst/>
                <a:latin typeface="Calibri" panose="020F0502020204030204" pitchFamily="34" charset="0"/>
                <a:ea typeface="Calibri" panose="020F0502020204030204" pitchFamily="34" charset="0"/>
              </a:rPr>
              <a:t>- prispevek k spodbujanju regionalnega razvoja,</a:t>
            </a:r>
          </a:p>
          <a:p>
            <a:pPr marL="228600" indent="-228600">
              <a:lnSpc>
                <a:spcPct val="70000"/>
              </a:lnSpc>
              <a:spcBef>
                <a:spcPts val="1000"/>
              </a:spcBef>
              <a:buFontTx/>
              <a:buChar char="-"/>
            </a:pPr>
            <a:r>
              <a:rPr lang="sl-SI" sz="2800" dirty="0"/>
              <a:t>Načrtovana sredstva: 5.587.500 EUR </a:t>
            </a:r>
          </a:p>
          <a:p>
            <a:pPr marL="228600" indent="-228600">
              <a:lnSpc>
                <a:spcPct val="70000"/>
              </a:lnSpc>
              <a:spcBef>
                <a:spcPts val="1000"/>
              </a:spcBef>
              <a:buFontTx/>
              <a:buChar char="-"/>
            </a:pPr>
            <a:r>
              <a:rPr lang="sl-SI" sz="2800" dirty="0"/>
              <a:t>Upravičenci: MSP, zavodi…</a:t>
            </a:r>
          </a:p>
          <a:p>
            <a:pPr>
              <a:lnSpc>
                <a:spcPct val="70000"/>
              </a:lnSpc>
              <a:spcBef>
                <a:spcPts val="1000"/>
              </a:spcBef>
            </a:pPr>
            <a:endParaRPr lang="sl-SI" sz="2800" dirty="0"/>
          </a:p>
          <a:p>
            <a:endParaRPr lang="sl-SI" dirty="0"/>
          </a:p>
        </p:txBody>
      </p:sp>
      <p:sp>
        <p:nvSpPr>
          <p:cNvPr id="4" name="PoljeZBesedilom 3">
            <a:extLst>
              <a:ext uri="{FF2B5EF4-FFF2-40B4-BE49-F238E27FC236}">
                <a16:creationId xmlns:a16="http://schemas.microsoft.com/office/drawing/2014/main" id="{8A3211ED-98A1-5475-A66D-CC3CEE9CD8AA}"/>
              </a:ext>
            </a:extLst>
          </p:cNvPr>
          <p:cNvSpPr txBox="1"/>
          <p:nvPr/>
        </p:nvSpPr>
        <p:spPr>
          <a:xfrm>
            <a:off x="838200" y="632750"/>
            <a:ext cx="6094926" cy="461665"/>
          </a:xfrm>
          <a:prstGeom prst="rect">
            <a:avLst/>
          </a:prstGeom>
          <a:noFill/>
        </p:spPr>
        <p:txBody>
          <a:bodyPr wrap="square">
            <a:spAutoFit/>
          </a:bodyPr>
          <a:lstStyle/>
          <a:p>
            <a:r>
              <a:rPr lang="sl-SI" sz="2400" b="1" u="sng" dirty="0">
                <a:latin typeface="Republika" panose="02000506040000020004" pitchFamily="2" charset="-18"/>
              </a:rPr>
              <a:t>Ministrstvo </a:t>
            </a:r>
            <a:r>
              <a:rPr lang="it-IT" sz="2400" b="1" u="sng" dirty="0">
                <a:latin typeface="Republika" panose="02000506040000020004" pitchFamily="2" charset="-18"/>
              </a:rPr>
              <a:t>za </a:t>
            </a:r>
            <a:r>
              <a:rPr lang="sl-SI" sz="2400" b="1" u="sng" dirty="0">
                <a:latin typeface="Republika" panose="02000506040000020004" pitchFamily="2" charset="-18"/>
              </a:rPr>
              <a:t>kulturo:</a:t>
            </a:r>
          </a:p>
        </p:txBody>
      </p:sp>
    </p:spTree>
    <p:extLst>
      <p:ext uri="{BB962C8B-B14F-4D97-AF65-F5344CB8AC3E}">
        <p14:creationId xmlns:p14="http://schemas.microsoft.com/office/powerpoint/2010/main" val="62904567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id="{1191BF9E-53B6-076D-B826-C1ACC1647343}"/>
              </a:ext>
            </a:extLst>
          </p:cNvPr>
          <p:cNvSpPr>
            <a:spLocks noGrp="1"/>
          </p:cNvSpPr>
          <p:nvPr>
            <p:ph idx="1"/>
          </p:nvPr>
        </p:nvSpPr>
        <p:spPr>
          <a:xfrm>
            <a:off x="838200" y="734344"/>
            <a:ext cx="10702771" cy="5706432"/>
          </a:xfrm>
        </p:spPr>
        <p:txBody>
          <a:bodyPr>
            <a:normAutofit fontScale="25000" lnSpcReduction="20000"/>
          </a:bodyPr>
          <a:lstStyle/>
          <a:p>
            <a:pPr marL="285750" indent="-285750">
              <a:lnSpc>
                <a:spcPct val="120000"/>
              </a:lnSpc>
              <a:spcBef>
                <a:spcPts val="0"/>
              </a:spcBef>
              <a:buFont typeface="Wingdings" panose="05000000000000000000" pitchFamily="2" charset="2"/>
              <a:buChar char="§"/>
            </a:pPr>
            <a:r>
              <a:rPr lang="sl-SI" sz="7200" b="1" dirty="0">
                <a:cs typeface="Calibri" panose="020F0502020204030204" pitchFamily="34" charset="0"/>
              </a:rPr>
              <a:t>Aktivnosti</a:t>
            </a:r>
            <a:r>
              <a:rPr lang="sl-SI" sz="7200" dirty="0">
                <a:cs typeface="Calibri" panose="020F0502020204030204" pitchFamily="34" charset="0"/>
              </a:rPr>
              <a:t>:</a:t>
            </a:r>
          </a:p>
          <a:p>
            <a:pPr lvl="3">
              <a:lnSpc>
                <a:spcPct val="120000"/>
              </a:lnSpc>
              <a:spcBef>
                <a:spcPts val="0"/>
              </a:spcBef>
              <a:buFont typeface="Wingdings" panose="05000000000000000000" pitchFamily="2" charset="2"/>
              <a:buChar char="§"/>
            </a:pPr>
            <a:r>
              <a:rPr lang="sl-SI" sz="7200" dirty="0">
                <a:cs typeface="Calibri" panose="020F0502020204030204" pitchFamily="34" charset="0"/>
              </a:rPr>
              <a:t>Razvoj novih izdelkov in storitev; </a:t>
            </a:r>
            <a:r>
              <a:rPr lang="sl-SI" sz="7200" dirty="0">
                <a:solidFill>
                  <a:srgbClr val="000000"/>
                </a:solidFill>
                <a:effectLst/>
                <a:ea typeface="Times New Roman" panose="02020603050405020304" pitchFamily="18" charset="0"/>
              </a:rPr>
              <a:t>Razvoj tehnoloških in netehnoloških inovacij, </a:t>
            </a:r>
            <a:r>
              <a:rPr lang="sl-SI" sz="7200" dirty="0">
                <a:cs typeface="Calibri" panose="020F0502020204030204" pitchFamily="34" charset="0"/>
              </a:rPr>
              <a:t>Izobraževanje, usposabljanje in mentorstvo; Mreženje, promocija, decentralizacija in digitalizacija; Internacionalizacija; </a:t>
            </a:r>
            <a:r>
              <a:rPr lang="sl-SI" sz="7200" dirty="0">
                <a:effectLst/>
                <a:ea typeface="Calibri" panose="020F0502020204030204" pitchFamily="34" charset="0"/>
                <a:cs typeface="Calibri" panose="020F0502020204030204" pitchFamily="34" charset="0"/>
              </a:rPr>
              <a:t>Evalvacije, analize in podporne politike. </a:t>
            </a:r>
          </a:p>
          <a:p>
            <a:pPr marL="285750" indent="-285750">
              <a:lnSpc>
                <a:spcPct val="120000"/>
              </a:lnSpc>
              <a:spcBef>
                <a:spcPts val="0"/>
              </a:spcBef>
              <a:buFont typeface="Wingdings" panose="05000000000000000000" pitchFamily="2" charset="2"/>
              <a:buChar char="§"/>
            </a:pPr>
            <a:r>
              <a:rPr lang="sl-SI" sz="7200" b="1" dirty="0">
                <a:cs typeface="Calibri" panose="020F0502020204030204" pitchFamily="34" charset="0"/>
              </a:rPr>
              <a:t>Merila za izbor: </a:t>
            </a:r>
            <a:endParaRPr lang="sl-SI" sz="7200" b="1" dirty="0">
              <a:effectLst/>
            </a:endParaRPr>
          </a:p>
          <a:p>
            <a:pPr lvl="3">
              <a:lnSpc>
                <a:spcPct val="120000"/>
              </a:lnSpc>
              <a:spcBef>
                <a:spcPts val="0"/>
              </a:spcBef>
              <a:buSzPts val="1000"/>
              <a:buFont typeface="Wingdings" panose="05000000000000000000" pitchFamily="2" charset="2"/>
              <a:buChar char="§"/>
              <a:tabLst>
                <a:tab pos="1828800" algn="l"/>
              </a:tabLst>
            </a:pPr>
            <a:r>
              <a:rPr lang="sl-SI" sz="7200" dirty="0">
                <a:solidFill>
                  <a:srgbClr val="000000"/>
                </a:solidFill>
                <a:effectLst/>
                <a:ea typeface="Times New Roman" panose="02020603050405020304" pitchFamily="18" charset="0"/>
              </a:rPr>
              <a:t>prispevek k doseganju ciljev na prednostnih področjih S5</a:t>
            </a:r>
            <a:endParaRPr lang="sl-SI" sz="7200" dirty="0">
              <a:solidFill>
                <a:srgbClr val="000000"/>
              </a:solidFill>
              <a:effectLst/>
              <a:ea typeface="Calibri" panose="020F0502020204030204" pitchFamily="34" charset="0"/>
            </a:endParaRPr>
          </a:p>
          <a:p>
            <a:pPr lvl="3">
              <a:lnSpc>
                <a:spcPct val="120000"/>
              </a:lnSpc>
              <a:spcBef>
                <a:spcPts val="0"/>
              </a:spcBef>
              <a:buSzPts val="1000"/>
              <a:buFont typeface="Wingdings" panose="05000000000000000000" pitchFamily="2" charset="2"/>
              <a:buChar char="§"/>
              <a:tabLst>
                <a:tab pos="1828800" algn="l"/>
              </a:tabLst>
            </a:pPr>
            <a:r>
              <a:rPr lang="sl-SI" sz="7200" dirty="0">
                <a:solidFill>
                  <a:srgbClr val="000000"/>
                </a:solidFill>
                <a:effectLst/>
                <a:ea typeface="Calibri" panose="020F0502020204030204" pitchFamily="34" charset="0"/>
                <a:cs typeface="Times New Roman" panose="02020603050405020304" pitchFamily="18" charset="0"/>
              </a:rPr>
              <a:t>prispevek </a:t>
            </a:r>
            <a:r>
              <a:rPr lang="sl-SI" sz="7200" dirty="0">
                <a:effectLst/>
                <a:ea typeface="Calibri" panose="020F0502020204030204" pitchFamily="34" charset="0"/>
                <a:cs typeface="Times New Roman" panose="02020603050405020304" pitchFamily="18" charset="0"/>
              </a:rPr>
              <a:t>k doseganju ciljev, opredeljenih v strateških razvojnih dokumentih Slovenije, prispevek k doseganju ciljev EU 2030</a:t>
            </a:r>
          </a:p>
          <a:p>
            <a:pPr lvl="3">
              <a:lnSpc>
                <a:spcPct val="120000"/>
              </a:lnSpc>
              <a:spcBef>
                <a:spcPts val="0"/>
              </a:spcBef>
              <a:buSzPts val="1000"/>
              <a:buFont typeface="Wingdings" panose="05000000000000000000" pitchFamily="2" charset="2"/>
              <a:buChar char="§"/>
              <a:tabLst>
                <a:tab pos="1828800" algn="l"/>
              </a:tabLst>
            </a:pPr>
            <a:endParaRPr lang="sl-SI" sz="7200" dirty="0">
              <a:effectLst/>
              <a:ea typeface="Calibri" panose="020F0502020204030204" pitchFamily="34" charset="0"/>
            </a:endParaRPr>
          </a:p>
          <a:p>
            <a:pPr lvl="3">
              <a:lnSpc>
                <a:spcPct val="120000"/>
              </a:lnSpc>
              <a:spcBef>
                <a:spcPts val="0"/>
              </a:spcBef>
              <a:buFont typeface="Wingdings" panose="05000000000000000000" pitchFamily="2" charset="2"/>
              <a:buChar char="§"/>
            </a:pPr>
            <a:r>
              <a:rPr lang="sl-SI" sz="7200" dirty="0"/>
              <a:t>ocena kakovosti in izvedljivosti projekta</a:t>
            </a:r>
          </a:p>
          <a:p>
            <a:pPr lvl="3">
              <a:lnSpc>
                <a:spcPct val="120000"/>
              </a:lnSpc>
              <a:spcBef>
                <a:spcPts val="0"/>
              </a:spcBef>
              <a:buFont typeface="Wingdings" panose="05000000000000000000" pitchFamily="2" charset="2"/>
              <a:buChar char="§"/>
            </a:pPr>
            <a:r>
              <a:rPr lang="sl-SI" sz="7200" dirty="0"/>
              <a:t>vzdržnost in trajnost poslovnega modela</a:t>
            </a:r>
          </a:p>
          <a:p>
            <a:pPr lvl="3">
              <a:lnSpc>
                <a:spcPct val="120000"/>
              </a:lnSpc>
              <a:spcBef>
                <a:spcPts val="0"/>
              </a:spcBef>
              <a:buFont typeface="Wingdings" panose="05000000000000000000" pitchFamily="2" charset="2"/>
              <a:buChar char="§"/>
            </a:pPr>
            <a:r>
              <a:rPr lang="sl-SI" sz="7200" dirty="0"/>
              <a:t>širši družbeni vpliv oziroma odgovor na družbene izzive, itd.,</a:t>
            </a:r>
          </a:p>
          <a:p>
            <a:pPr lvl="3">
              <a:lnSpc>
                <a:spcPct val="120000"/>
              </a:lnSpc>
              <a:spcBef>
                <a:spcPts val="0"/>
              </a:spcBef>
              <a:buFont typeface="Wingdings" panose="05000000000000000000" pitchFamily="2" charset="2"/>
              <a:buChar char="§"/>
            </a:pPr>
            <a:r>
              <a:rPr lang="sl-SI" sz="7200" dirty="0"/>
              <a:t>število novih in/ali ohranjenih delovnih mest</a:t>
            </a:r>
          </a:p>
          <a:p>
            <a:pPr lvl="3">
              <a:lnSpc>
                <a:spcPct val="120000"/>
              </a:lnSpc>
              <a:spcBef>
                <a:spcPts val="0"/>
              </a:spcBef>
              <a:buFont typeface="Wingdings" panose="05000000000000000000" pitchFamily="2" charset="2"/>
              <a:buChar char="§"/>
            </a:pPr>
            <a:r>
              <a:rPr lang="sl-SI" sz="7200" dirty="0"/>
              <a:t>stopnja inovativnosti predlaganega projekta</a:t>
            </a:r>
          </a:p>
          <a:p>
            <a:pPr lvl="3">
              <a:lnSpc>
                <a:spcPct val="120000"/>
              </a:lnSpc>
              <a:spcBef>
                <a:spcPts val="0"/>
              </a:spcBef>
              <a:buFont typeface="Wingdings" panose="05000000000000000000" pitchFamily="2" charset="2"/>
              <a:buChar char="§"/>
            </a:pPr>
            <a:r>
              <a:rPr lang="sl-SI" sz="7200" dirty="0"/>
              <a:t>potencial podjetja za internacionalizacijo v nadaljnjih fazah razvoja </a:t>
            </a:r>
          </a:p>
          <a:p>
            <a:pPr lvl="3">
              <a:lnSpc>
                <a:spcPct val="120000"/>
              </a:lnSpc>
              <a:spcBef>
                <a:spcPts val="0"/>
              </a:spcBef>
              <a:buFont typeface="Wingdings" panose="05000000000000000000" pitchFamily="2" charset="2"/>
              <a:buChar char="§"/>
            </a:pPr>
            <a:r>
              <a:rPr lang="sl-SI" sz="7200" dirty="0"/>
              <a:t>prispevek k izboljšanju poslovnega okolja</a:t>
            </a:r>
          </a:p>
          <a:p>
            <a:pPr lvl="3">
              <a:lnSpc>
                <a:spcPct val="120000"/>
              </a:lnSpc>
              <a:spcBef>
                <a:spcPts val="0"/>
              </a:spcBef>
              <a:buFont typeface="Wingdings" panose="05000000000000000000" pitchFamily="2" charset="2"/>
              <a:buChar char="§"/>
            </a:pPr>
            <a:r>
              <a:rPr lang="sl-SI" sz="7200" dirty="0"/>
              <a:t>prispevek k večji snovni in energetski učinkovitosti ter k prehodu na krožno gospodarstvo</a:t>
            </a:r>
          </a:p>
          <a:p>
            <a:pPr lvl="3">
              <a:lnSpc>
                <a:spcPct val="120000"/>
              </a:lnSpc>
              <a:spcBef>
                <a:spcPts val="0"/>
              </a:spcBef>
              <a:buFont typeface="Wingdings" panose="05000000000000000000" pitchFamily="2" charset="2"/>
              <a:buChar char="§"/>
            </a:pPr>
            <a:r>
              <a:rPr lang="sl-SI" sz="7200" dirty="0"/>
              <a:t>povezovanje različnih akterjev za doseganje kritične mase za preboj na tuji trg</a:t>
            </a:r>
          </a:p>
          <a:p>
            <a:pPr lvl="3">
              <a:lnSpc>
                <a:spcPct val="120000"/>
              </a:lnSpc>
              <a:spcBef>
                <a:spcPts val="0"/>
              </a:spcBef>
              <a:buFont typeface="Wingdings" panose="05000000000000000000" pitchFamily="2" charset="2"/>
              <a:buChar char="§"/>
            </a:pPr>
            <a:r>
              <a:rPr lang="sl-SI" sz="7200" dirty="0"/>
              <a:t>prispevek k spodbujanju regionalnega  razvoja.</a:t>
            </a:r>
          </a:p>
          <a:p>
            <a:pPr lvl="3">
              <a:buFont typeface="Wingdings" panose="05000000000000000000" pitchFamily="2" charset="2"/>
              <a:buChar char="§"/>
            </a:pPr>
            <a:endParaRPr lang="sl-SI" sz="7200" dirty="0"/>
          </a:p>
          <a:p>
            <a:pPr marL="0" indent="0">
              <a:lnSpc>
                <a:spcPct val="115000"/>
              </a:lnSpc>
              <a:spcAft>
                <a:spcPts val="1000"/>
              </a:spcAft>
              <a:buNone/>
            </a:pPr>
            <a:endParaRPr lang="sl-SI" sz="8000" dirty="0">
              <a:cs typeface="Calibri" panose="020F0502020204030204" pitchFamily="34" charset="0"/>
            </a:endParaRPr>
          </a:p>
        </p:txBody>
      </p:sp>
      <p:sp>
        <p:nvSpPr>
          <p:cNvPr id="4" name="PoljeZBesedilom 3">
            <a:extLst>
              <a:ext uri="{FF2B5EF4-FFF2-40B4-BE49-F238E27FC236}">
                <a16:creationId xmlns:a16="http://schemas.microsoft.com/office/drawing/2014/main" id="{96E62E52-EBCC-A1F9-9F16-E2356F720FE5}"/>
              </a:ext>
            </a:extLst>
          </p:cNvPr>
          <p:cNvSpPr txBox="1"/>
          <p:nvPr/>
        </p:nvSpPr>
        <p:spPr>
          <a:xfrm>
            <a:off x="838200" y="391664"/>
            <a:ext cx="6094926" cy="461665"/>
          </a:xfrm>
          <a:prstGeom prst="rect">
            <a:avLst/>
          </a:prstGeom>
          <a:noFill/>
        </p:spPr>
        <p:txBody>
          <a:bodyPr wrap="square">
            <a:spAutoFit/>
          </a:bodyPr>
          <a:lstStyle/>
          <a:p>
            <a:r>
              <a:rPr lang="sl-SI" sz="2400" b="1" u="sng" dirty="0">
                <a:latin typeface="Republika" panose="02000506040000020004" pitchFamily="2" charset="-18"/>
              </a:rPr>
              <a:t>Ministrstvo </a:t>
            </a:r>
            <a:r>
              <a:rPr lang="it-IT" sz="2400" b="1" u="sng" dirty="0">
                <a:latin typeface="Republika" panose="02000506040000020004" pitchFamily="2" charset="-18"/>
              </a:rPr>
              <a:t>za </a:t>
            </a:r>
            <a:r>
              <a:rPr lang="sl-SI" sz="2400" b="1" u="sng" dirty="0">
                <a:latin typeface="Republika" panose="02000506040000020004" pitchFamily="2" charset="-18"/>
              </a:rPr>
              <a:t>kulturo:</a:t>
            </a:r>
          </a:p>
        </p:txBody>
      </p:sp>
      <p:pic>
        <p:nvPicPr>
          <p:cNvPr id="2" name="Picture 4" descr="Logo image name">
            <a:extLst>
              <a:ext uri="{FF2B5EF4-FFF2-40B4-BE49-F238E27FC236}">
                <a16:creationId xmlns:a16="http://schemas.microsoft.com/office/drawing/2014/main" id="{BB7E6717-8BC6-FDEF-0873-D40D22A30F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529" y="6081245"/>
            <a:ext cx="1050232" cy="516217"/>
          </a:xfrm>
          <a:prstGeom prst="rect">
            <a:avLst/>
          </a:prstGeom>
          <a:noFill/>
          <a:extLst>
            <a:ext uri="{909E8E84-426E-40DD-AFC4-6F175D3DCCD1}">
              <a14:hiddenFill xmlns:a14="http://schemas.microsoft.com/office/drawing/2010/main">
                <a:solidFill>
                  <a:srgbClr val="FFFFFF"/>
                </a:solidFill>
              </a14:hiddenFill>
            </a:ext>
          </a:extLst>
        </p:spPr>
      </p:pic>
      <p:pic>
        <p:nvPicPr>
          <p:cNvPr id="5" name="Slika 4">
            <a:extLst>
              <a:ext uri="{FF2B5EF4-FFF2-40B4-BE49-F238E27FC236}">
                <a16:creationId xmlns:a16="http://schemas.microsoft.com/office/drawing/2014/main" id="{93F017C5-777E-21A7-49F6-3FD4E3BEF9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7216" y="6033143"/>
            <a:ext cx="2689861" cy="564319"/>
          </a:xfrm>
          <a:prstGeom prst="rect">
            <a:avLst/>
          </a:prstGeom>
        </p:spPr>
      </p:pic>
    </p:spTree>
    <p:extLst>
      <p:ext uri="{BB962C8B-B14F-4D97-AF65-F5344CB8AC3E}">
        <p14:creationId xmlns:p14="http://schemas.microsoft.com/office/powerpoint/2010/main" val="233381391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id="{90A7553D-8305-281F-077D-CC8C83C206E8}"/>
              </a:ext>
            </a:extLst>
          </p:cNvPr>
          <p:cNvSpPr>
            <a:spLocks noGrp="1"/>
          </p:cNvSpPr>
          <p:nvPr>
            <p:ph idx="1"/>
          </p:nvPr>
        </p:nvSpPr>
        <p:spPr>
          <a:xfrm>
            <a:off x="760378" y="1337735"/>
            <a:ext cx="10515600" cy="4351338"/>
          </a:xfrm>
        </p:spPr>
        <p:txBody>
          <a:bodyPr/>
          <a:lstStyle/>
          <a:p>
            <a:pPr>
              <a:buFont typeface="Wingdings" panose="05000000000000000000" pitchFamily="2" charset="2"/>
              <a:buChar char="§"/>
            </a:pPr>
            <a:r>
              <a:rPr lang="sl-SI" sz="2000" dirty="0"/>
              <a:t>Načrtovana sredstva: </a:t>
            </a:r>
            <a:r>
              <a:rPr lang="sl-SI" sz="2000" b="1" dirty="0"/>
              <a:t>5.587.500 EUR </a:t>
            </a:r>
          </a:p>
          <a:p>
            <a:pPr>
              <a:buFont typeface="Wingdings" panose="05000000000000000000" pitchFamily="2" charset="2"/>
              <a:buChar char="§"/>
            </a:pPr>
            <a:r>
              <a:rPr lang="sl-SI" sz="2000" dirty="0"/>
              <a:t>Upravičenci: </a:t>
            </a:r>
            <a:r>
              <a:rPr lang="sl-SI" sz="2000" b="1" dirty="0"/>
              <a:t>Kulturni in kreativni sektor (KKS) MSP, samozaposleni na področju KKS, zasebne in javne organizacije s področja KKS, strokovna združenja in organizacije s področja KKS, mala in srednje velika podjetja (MSP), iz »nekreativnega« sektorja, hitrorastoča podjetja, start-upi in organizacije, vlagatelji. </a:t>
            </a:r>
          </a:p>
          <a:p>
            <a:endParaRPr lang="sl-SI" dirty="0"/>
          </a:p>
        </p:txBody>
      </p:sp>
      <p:sp>
        <p:nvSpPr>
          <p:cNvPr id="4" name="PoljeZBesedilom 3">
            <a:extLst>
              <a:ext uri="{FF2B5EF4-FFF2-40B4-BE49-F238E27FC236}">
                <a16:creationId xmlns:a16="http://schemas.microsoft.com/office/drawing/2014/main" id="{7F19BDE6-7F44-8883-25D9-AA4C98EEF540}"/>
              </a:ext>
            </a:extLst>
          </p:cNvPr>
          <p:cNvSpPr txBox="1"/>
          <p:nvPr/>
        </p:nvSpPr>
        <p:spPr>
          <a:xfrm>
            <a:off x="760378" y="597726"/>
            <a:ext cx="6094926" cy="461665"/>
          </a:xfrm>
          <a:prstGeom prst="rect">
            <a:avLst/>
          </a:prstGeom>
          <a:noFill/>
        </p:spPr>
        <p:txBody>
          <a:bodyPr wrap="square">
            <a:spAutoFit/>
          </a:bodyPr>
          <a:lstStyle/>
          <a:p>
            <a:r>
              <a:rPr lang="sl-SI" sz="2400" b="1" u="sng" dirty="0">
                <a:latin typeface="Republika" panose="02000506040000020004" pitchFamily="2" charset="-18"/>
              </a:rPr>
              <a:t>Ministrstvo </a:t>
            </a:r>
            <a:r>
              <a:rPr lang="it-IT" sz="2400" b="1" u="sng" dirty="0">
                <a:latin typeface="Republika" panose="02000506040000020004" pitchFamily="2" charset="-18"/>
              </a:rPr>
              <a:t>za </a:t>
            </a:r>
            <a:r>
              <a:rPr lang="sl-SI" sz="2400" b="1" u="sng" dirty="0">
                <a:latin typeface="Republika" panose="02000506040000020004" pitchFamily="2" charset="-18"/>
              </a:rPr>
              <a:t>kulturo:</a:t>
            </a:r>
          </a:p>
        </p:txBody>
      </p:sp>
      <p:pic>
        <p:nvPicPr>
          <p:cNvPr id="2" name="Slika 1">
            <a:extLst>
              <a:ext uri="{FF2B5EF4-FFF2-40B4-BE49-F238E27FC236}">
                <a16:creationId xmlns:a16="http://schemas.microsoft.com/office/drawing/2014/main" id="{DD090149-BE19-EAC7-7853-CFD0ADC17D7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7216" y="6033143"/>
            <a:ext cx="2689861" cy="564319"/>
          </a:xfrm>
          <a:prstGeom prst="rect">
            <a:avLst/>
          </a:prstGeom>
        </p:spPr>
      </p:pic>
      <p:pic>
        <p:nvPicPr>
          <p:cNvPr id="5" name="Picture 4" descr="Logo image name">
            <a:extLst>
              <a:ext uri="{FF2B5EF4-FFF2-40B4-BE49-F238E27FC236}">
                <a16:creationId xmlns:a16="http://schemas.microsoft.com/office/drawing/2014/main" id="{5073621C-1085-823D-3D78-D4C1951AB7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529" y="6081245"/>
            <a:ext cx="1050232" cy="5162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107860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7216" y="6033143"/>
            <a:ext cx="2689861" cy="564319"/>
          </a:xfrm>
          <a:prstGeom prst="rect">
            <a:avLst/>
          </a:prstGeom>
        </p:spPr>
      </p:pic>
      <p:pic>
        <p:nvPicPr>
          <p:cNvPr id="5" name="Picture 4" descr="Logo image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529" y="6081245"/>
            <a:ext cx="1050232" cy="51621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Kolenski povezovalnik 6"/>
          <p:cNvCxnSpPr/>
          <p:nvPr/>
        </p:nvCxnSpPr>
        <p:spPr>
          <a:xfrm flipV="1">
            <a:off x="245807" y="304566"/>
            <a:ext cx="3736258" cy="2637408"/>
          </a:xfrm>
          <a:prstGeom prst="bentConnector3">
            <a:avLst>
              <a:gd name="adj1" fmla="val 0"/>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 name="Kolenski povezovalnik 7"/>
          <p:cNvCxnSpPr/>
          <p:nvPr/>
        </p:nvCxnSpPr>
        <p:spPr>
          <a:xfrm flipV="1">
            <a:off x="8514735" y="4197949"/>
            <a:ext cx="3342968" cy="2408904"/>
          </a:xfrm>
          <a:prstGeom prst="bentConnector3">
            <a:avLst>
              <a:gd name="adj1" fmla="val 100294"/>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Pravokotnik 5"/>
          <p:cNvSpPr/>
          <p:nvPr/>
        </p:nvSpPr>
        <p:spPr>
          <a:xfrm>
            <a:off x="508529" y="428367"/>
            <a:ext cx="10975017" cy="5580182"/>
          </a:xfrm>
          <a:prstGeom prst="rect">
            <a:avLst/>
          </a:prstGeom>
        </p:spPr>
        <p:txBody>
          <a:bodyPr wrap="square">
            <a:spAutoFit/>
          </a:bodyPr>
          <a:lstStyle/>
          <a:p>
            <a:pPr>
              <a:lnSpc>
                <a:spcPct val="70000"/>
              </a:lnSpc>
              <a:spcBef>
                <a:spcPts val="1000"/>
              </a:spcBef>
            </a:pPr>
            <a:endParaRPr lang="sl-SI" sz="2400" dirty="0"/>
          </a:p>
          <a:p>
            <a:pPr>
              <a:lnSpc>
                <a:spcPct val="70000"/>
              </a:lnSpc>
              <a:spcBef>
                <a:spcPts val="1000"/>
              </a:spcBef>
            </a:pPr>
            <a:r>
              <a:rPr lang="sl-SI" sz="2400" dirty="0"/>
              <a:t>Ukrep: </a:t>
            </a:r>
            <a:r>
              <a:rPr lang="nn-NO" sz="2400" b="1" dirty="0"/>
              <a:t>Štipendije za specializirane poklice v kulturi</a:t>
            </a:r>
            <a:r>
              <a:rPr lang="sl-SI" sz="2400" b="1" dirty="0"/>
              <a:t> NPO (NPU=U)</a:t>
            </a:r>
          </a:p>
          <a:p>
            <a:pPr marL="285750" indent="-285750">
              <a:lnSpc>
                <a:spcPct val="70000"/>
              </a:lnSpc>
              <a:spcBef>
                <a:spcPts val="1000"/>
              </a:spcBef>
              <a:buFont typeface="Wingdings" panose="05000000000000000000" pitchFamily="2" charset="2"/>
              <a:buChar char="§"/>
            </a:pPr>
            <a:r>
              <a:rPr lang="sl-SI" dirty="0">
                <a:latin typeface="Calibri" panose="020F0502020204030204" pitchFamily="34" charset="0"/>
              </a:rPr>
              <a:t>CP 4: Bolj socialna in vključujoča Evropa za izvajanje evropskega stebra socialnih pravic</a:t>
            </a:r>
          </a:p>
          <a:p>
            <a:pPr marL="285750" indent="-285750">
              <a:lnSpc>
                <a:spcPct val="70000"/>
              </a:lnSpc>
              <a:spcBef>
                <a:spcPts val="1000"/>
              </a:spcBef>
              <a:buFont typeface="Wingdings" panose="05000000000000000000" pitchFamily="2" charset="2"/>
              <a:buChar char="§"/>
            </a:pPr>
            <a:r>
              <a:rPr lang="sl-SI" dirty="0">
                <a:latin typeface="Calibri" panose="020F0502020204030204" pitchFamily="34" charset="0"/>
              </a:rPr>
              <a:t>SC ESO 4.1 Izboljšanje dostopa do zaposlitve in aktivacijski ukrepi za vse iskalce zaposlitve, zlasti mlade, predvsem v okviru izvajanja jamstva za mlade, dolgotrajno brezposelne in prikrajšane skupine na trgu dela, in neaktivne osebe, kot tudi s spodbujanjem samozaposlovanja in socialnega gospodarstva</a:t>
            </a:r>
          </a:p>
          <a:p>
            <a:pPr marL="342900" indent="-342900">
              <a:lnSpc>
                <a:spcPct val="70000"/>
              </a:lnSpc>
              <a:spcBef>
                <a:spcPts val="1000"/>
              </a:spcBef>
              <a:buFont typeface="Wingdings" panose="05000000000000000000" pitchFamily="2" charset="2"/>
              <a:buChar char="§"/>
            </a:pPr>
            <a:r>
              <a:rPr lang="sl-SI" sz="2000" dirty="0">
                <a:latin typeface="Calibri" panose="020F0502020204030204" pitchFamily="34" charset="0"/>
                <a:cs typeface="Calibri" panose="020F0502020204030204" pitchFamily="34" charset="0"/>
              </a:rPr>
              <a:t>Vsebina: </a:t>
            </a:r>
          </a:p>
          <a:p>
            <a:pPr marL="1200150" lvl="2" indent="-285750">
              <a:lnSpc>
                <a:spcPct val="70000"/>
              </a:lnSpc>
              <a:spcBef>
                <a:spcPts val="1000"/>
              </a:spcBef>
              <a:buFont typeface="Wingdings" panose="05000000000000000000" pitchFamily="2" charset="2"/>
              <a:buChar char="§"/>
            </a:pPr>
            <a:r>
              <a:rPr lang="sl-SI" dirty="0">
                <a:latin typeface="Calibri" panose="020F0502020204030204" pitchFamily="34" charset="0"/>
                <a:cs typeface="Calibri" panose="020F0502020204030204" pitchFamily="34" charset="0"/>
              </a:rPr>
              <a:t>Izboljšanje kakovosti, vključenosti, učinkovitosti in relevantnosti sistemov izobraževanja in usposabljanja za potrebe trga dela, vključno s potrjevanjem neformalnega in priložnostnega učenja.</a:t>
            </a:r>
          </a:p>
          <a:p>
            <a:pPr marL="1200150" lvl="2" indent="-285750">
              <a:lnSpc>
                <a:spcPct val="70000"/>
              </a:lnSpc>
              <a:spcBef>
                <a:spcPts val="1000"/>
              </a:spcBef>
              <a:spcAft>
                <a:spcPts val="800"/>
              </a:spcAft>
              <a:buFont typeface="Wingdings" panose="05000000000000000000" pitchFamily="2" charset="2"/>
              <a:buChar char="§"/>
            </a:pPr>
            <a:r>
              <a:rPr lang="sl-SI" b="1" dirty="0">
                <a:latin typeface="Calibri" panose="020F0502020204030204" pitchFamily="34" charset="0"/>
                <a:cs typeface="Calibri" panose="020F0502020204030204" pitchFamily="34" charset="0"/>
              </a:rPr>
              <a:t>Podeljevanje štipendij za specializirane poklice na področju kulture, in sicer v dveh sklopih:</a:t>
            </a:r>
          </a:p>
          <a:p>
            <a:pPr marL="1657350" lvl="3" indent="-285750">
              <a:lnSpc>
                <a:spcPct val="70000"/>
              </a:lnSpc>
              <a:spcBef>
                <a:spcPts val="1000"/>
              </a:spcBef>
              <a:buFont typeface="Wingdings" panose="05000000000000000000" pitchFamily="2" charset="2"/>
              <a:buChar char="§"/>
            </a:pPr>
            <a:r>
              <a:rPr lang="sl-SI" b="1" dirty="0">
                <a:latin typeface="Calibri" panose="020F0502020204030204" pitchFamily="34" charset="0"/>
                <a:cs typeface="Calibri" panose="020F0502020204030204" pitchFamily="34" charset="0"/>
              </a:rPr>
              <a:t>financiranje štipendij za redni podiplomski študij v tujini za specializirane poklice v kulturi in</a:t>
            </a:r>
          </a:p>
          <a:p>
            <a:pPr marL="1657350" lvl="3" indent="-285750">
              <a:lnSpc>
                <a:spcPct val="70000"/>
              </a:lnSpc>
              <a:spcBef>
                <a:spcPts val="1000"/>
              </a:spcBef>
              <a:spcAft>
                <a:spcPts val="800"/>
              </a:spcAft>
              <a:buFont typeface="Wingdings" panose="05000000000000000000" pitchFamily="2" charset="2"/>
              <a:buChar char="§"/>
            </a:pPr>
            <a:r>
              <a:rPr lang="sl-SI" b="1" dirty="0">
                <a:latin typeface="Calibri" panose="020F0502020204030204" pitchFamily="34" charset="0"/>
                <a:cs typeface="Calibri" panose="020F0502020204030204" pitchFamily="34" charset="0"/>
              </a:rPr>
              <a:t>financiranje štipendij za neformalno usposabljanje ali izobraževanje v tujini za pridobitev kompetenc in dodatnih znanj, potrebnih za opravljanje specializiranih poklicev v kulturi. </a:t>
            </a:r>
          </a:p>
          <a:p>
            <a:pPr marL="342900" indent="-342900">
              <a:lnSpc>
                <a:spcPct val="70000"/>
              </a:lnSpc>
              <a:spcBef>
                <a:spcPts val="1000"/>
              </a:spcBef>
              <a:buFont typeface="Wingdings" panose="05000000000000000000" pitchFamily="2" charset="2"/>
              <a:buChar char="§"/>
            </a:pPr>
            <a:r>
              <a:rPr lang="sl-SI" sz="2000" dirty="0">
                <a:latin typeface="Calibri" panose="020F0502020204030204" pitchFamily="34" charset="0"/>
                <a:cs typeface="Calibri" panose="020F0502020204030204" pitchFamily="34" charset="0"/>
              </a:rPr>
              <a:t>Namen in cilj: </a:t>
            </a:r>
          </a:p>
          <a:p>
            <a:pPr>
              <a:lnSpc>
                <a:spcPct val="70000"/>
              </a:lnSpc>
              <a:spcBef>
                <a:spcPts val="1000"/>
              </a:spcBef>
            </a:pPr>
            <a:r>
              <a:rPr lang="sl-SI" b="1" dirty="0"/>
              <a:t>Pridobivanje kompetenc posameznikov na področju kulture za zmanjšanje neskladij na trgu dela, krepitev sposobnosti posameznikov za hitrejše prilagajanje spremembam na trgu ter za uspešno vključevanje v družbo.</a:t>
            </a:r>
          </a:p>
          <a:p>
            <a:pPr>
              <a:lnSpc>
                <a:spcPct val="70000"/>
              </a:lnSpc>
              <a:spcBef>
                <a:spcPts val="1000"/>
              </a:spcBef>
            </a:pPr>
            <a:endParaRPr lang="sl-SI" dirty="0"/>
          </a:p>
          <a:p>
            <a:pPr marL="228600" indent="-228600">
              <a:lnSpc>
                <a:spcPct val="70000"/>
              </a:lnSpc>
              <a:spcBef>
                <a:spcPts val="1000"/>
              </a:spcBef>
              <a:buFontTx/>
              <a:buChar char="-"/>
            </a:pPr>
            <a:endParaRPr lang="sl-SI" sz="2400" dirty="0"/>
          </a:p>
        </p:txBody>
      </p:sp>
    </p:spTree>
    <p:extLst>
      <p:ext uri="{BB962C8B-B14F-4D97-AF65-F5344CB8AC3E}">
        <p14:creationId xmlns:p14="http://schemas.microsoft.com/office/powerpoint/2010/main" val="376378351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a:extLst>
              <a:ext uri="{FF2B5EF4-FFF2-40B4-BE49-F238E27FC236}">
                <a16:creationId xmlns:a16="http://schemas.microsoft.com/office/drawing/2014/main" id="{FE2042BB-D613-C4E8-8937-FD832AAF270F}"/>
              </a:ext>
            </a:extLst>
          </p:cNvPr>
          <p:cNvSpPr>
            <a:spLocks noGrp="1"/>
          </p:cNvSpPr>
          <p:nvPr>
            <p:ph idx="1"/>
          </p:nvPr>
        </p:nvSpPr>
        <p:spPr>
          <a:xfrm>
            <a:off x="838200" y="707923"/>
            <a:ext cx="10515600" cy="5469040"/>
          </a:xfrm>
        </p:spPr>
        <p:txBody>
          <a:bodyPr>
            <a:normAutofit lnSpcReduction="10000"/>
          </a:bodyPr>
          <a:lstStyle/>
          <a:p>
            <a:pPr marL="342900" indent="-342900">
              <a:lnSpc>
                <a:spcPct val="70000"/>
              </a:lnSpc>
              <a:spcAft>
                <a:spcPts val="800"/>
              </a:spcAft>
              <a:buFont typeface="Wingdings" panose="05000000000000000000" pitchFamily="2" charset="2"/>
              <a:buChar char="§"/>
            </a:pPr>
            <a:r>
              <a:rPr lang="sl-SI" sz="2000" dirty="0">
                <a:latin typeface="Calibri" panose="020F0502020204030204" pitchFamily="34" charset="0"/>
                <a:cs typeface="Calibri" panose="020F0502020204030204" pitchFamily="34" charset="0"/>
              </a:rPr>
              <a:t>Merila za izbor:</a:t>
            </a:r>
          </a:p>
          <a:p>
            <a:pPr lvl="1">
              <a:lnSpc>
                <a:spcPts val="1300"/>
              </a:lnSpc>
              <a:spcAft>
                <a:spcPts val="800"/>
              </a:spcAft>
              <a:buFont typeface="Wingdings" panose="05000000000000000000" pitchFamily="2" charset="2"/>
              <a:buChar char="§"/>
            </a:pPr>
            <a:r>
              <a:rPr lang="sl-SI" sz="1400" b="1" dirty="0">
                <a:effectLst/>
                <a:latin typeface="Calibri" panose="020F0502020204030204" pitchFamily="34" charset="0"/>
                <a:ea typeface="Times New Roman" panose="02020603050405020304" pitchFamily="18" charset="0"/>
                <a:cs typeface="Times New Roman" panose="02020603050405020304" pitchFamily="18" charset="0"/>
              </a:rPr>
              <a:t>ustreznost in kakovost operacije (ocenjuje se na primer ustreznost aktivnosti, učinkov, utemeljenost in racionalnost predlaganih stroškov glede na predmet izbornega postopka)</a:t>
            </a:r>
            <a:endParaRPr lang="sl-SI" sz="1400" b="1" dirty="0">
              <a:effectLst/>
              <a:latin typeface="Calibri" panose="020F0502020204030204" pitchFamily="34" charset="0"/>
              <a:ea typeface="Calibri" panose="020F0502020204030204" pitchFamily="34" charset="0"/>
              <a:cs typeface="Times New Roman" panose="02020603050405020304" pitchFamily="18" charset="0"/>
            </a:endParaRPr>
          </a:p>
          <a:p>
            <a:pPr lvl="1">
              <a:lnSpc>
                <a:spcPts val="1300"/>
              </a:lnSpc>
              <a:spcAft>
                <a:spcPts val="800"/>
              </a:spcAft>
              <a:buFont typeface="Wingdings" panose="05000000000000000000" pitchFamily="2" charset="2"/>
              <a:buChar char="§"/>
            </a:pPr>
            <a:r>
              <a:rPr lang="sl-SI" sz="1400" b="1" dirty="0">
                <a:latin typeface="Calibri" panose="020F0502020204030204" pitchFamily="34" charset="0"/>
                <a:cs typeface="Times New Roman" panose="02020603050405020304" pitchFamily="18" charset="0"/>
              </a:rPr>
              <a:t>predvidena tveganja in ukrepi za njihovo obvladovanje</a:t>
            </a:r>
          </a:p>
          <a:p>
            <a:pPr lvl="1">
              <a:lnSpc>
                <a:spcPts val="1300"/>
              </a:lnSpc>
              <a:spcAft>
                <a:spcPts val="800"/>
              </a:spcAft>
              <a:buFont typeface="Wingdings" panose="05000000000000000000" pitchFamily="2" charset="2"/>
              <a:buChar char="§"/>
            </a:pPr>
            <a:r>
              <a:rPr lang="sl-SI" sz="1400" b="1" dirty="0">
                <a:latin typeface="Calibri" panose="020F0502020204030204" pitchFamily="34" charset="0"/>
                <a:cs typeface="Times New Roman" panose="02020603050405020304" pitchFamily="18" charset="0"/>
              </a:rPr>
              <a:t>inovativnost oziroma nadgrajevanje obstoječih ukrepov</a:t>
            </a:r>
          </a:p>
          <a:p>
            <a:pPr lvl="1">
              <a:lnSpc>
                <a:spcPts val="1300"/>
              </a:lnSpc>
              <a:spcAft>
                <a:spcPts val="800"/>
              </a:spcAft>
              <a:buFont typeface="Wingdings" panose="05000000000000000000" pitchFamily="2" charset="2"/>
              <a:buChar char="§"/>
            </a:pPr>
            <a:r>
              <a:rPr lang="sl-SI" sz="1400" b="1" dirty="0">
                <a:latin typeface="Calibri" panose="020F0502020204030204" pitchFamily="34" charset="0"/>
                <a:cs typeface="Times New Roman" panose="02020603050405020304" pitchFamily="18" charset="0"/>
              </a:rPr>
              <a:t>vključevanje ključnih deležnikov (gre za širšo skupino kot so ciljne skupine)</a:t>
            </a:r>
          </a:p>
          <a:p>
            <a:pPr lvl="1">
              <a:lnSpc>
                <a:spcPts val="1300"/>
              </a:lnSpc>
              <a:spcAft>
                <a:spcPts val="800"/>
              </a:spcAft>
              <a:buFont typeface="Wingdings" panose="05000000000000000000" pitchFamily="2" charset="2"/>
              <a:buChar char="§"/>
            </a:pPr>
            <a:r>
              <a:rPr lang="sl-SI" sz="1400" b="1" dirty="0">
                <a:latin typeface="Calibri" panose="020F0502020204030204" pitchFamily="34" charset="0"/>
                <a:cs typeface="Times New Roman" panose="02020603050405020304" pitchFamily="18" charset="0"/>
              </a:rPr>
              <a:t>spodbujanje vključenosti in dostopnosti za invalide</a:t>
            </a:r>
          </a:p>
          <a:p>
            <a:pPr lvl="1">
              <a:lnSpc>
                <a:spcPts val="1300"/>
              </a:lnSpc>
              <a:spcAft>
                <a:spcPts val="800"/>
              </a:spcAft>
              <a:buFont typeface="Wingdings" panose="05000000000000000000" pitchFamily="2" charset="2"/>
              <a:buChar char="§"/>
            </a:pPr>
            <a:r>
              <a:rPr lang="sl-SI" sz="1400" b="1" dirty="0">
                <a:latin typeface="Calibri" panose="020F0502020204030204" pitchFamily="34" charset="0"/>
                <a:cs typeface="Times New Roman" panose="02020603050405020304" pitchFamily="18" charset="0"/>
              </a:rPr>
              <a:t>izmenjava izkušenj, rezultatov in dobrih praks ali vpetost v mednarodno okolje in mednarodno primerljivost in</a:t>
            </a:r>
          </a:p>
          <a:p>
            <a:pPr lvl="1">
              <a:lnSpc>
                <a:spcPts val="1300"/>
              </a:lnSpc>
              <a:spcAft>
                <a:spcPts val="800"/>
              </a:spcAft>
              <a:buFont typeface="Wingdings" panose="05000000000000000000" pitchFamily="2" charset="2"/>
              <a:buChar char="§"/>
            </a:pPr>
            <a:r>
              <a:rPr lang="sl-SI" sz="1400" b="1" dirty="0">
                <a:latin typeface="Calibri" panose="020F0502020204030204" pitchFamily="34" charset="0"/>
                <a:cs typeface="Times New Roman" panose="02020603050405020304" pitchFamily="18" charset="0"/>
              </a:rPr>
              <a:t>prispevanje k uravnoteženemu regionalnemu razvoju</a:t>
            </a:r>
          </a:p>
          <a:p>
            <a:pPr lvl="1">
              <a:lnSpc>
                <a:spcPts val="1300"/>
              </a:lnSpc>
              <a:spcAft>
                <a:spcPts val="800"/>
              </a:spcAft>
              <a:buFont typeface="Wingdings" panose="05000000000000000000" pitchFamily="2" charset="2"/>
              <a:buChar char="§"/>
            </a:pPr>
            <a:endParaRPr lang="sl-SI" sz="1400" b="1" dirty="0">
              <a:latin typeface="Calibri" panose="020F0502020204030204" pitchFamily="34" charset="0"/>
              <a:cs typeface="Times New Roman" panose="02020603050405020304" pitchFamily="18" charset="0"/>
            </a:endParaRPr>
          </a:p>
          <a:p>
            <a:pPr marL="342900" lvl="1" indent="-342900">
              <a:lnSpc>
                <a:spcPct val="70000"/>
              </a:lnSpc>
              <a:spcBef>
                <a:spcPts val="1000"/>
              </a:spcBef>
              <a:spcAft>
                <a:spcPts val="800"/>
              </a:spcAft>
              <a:buFont typeface="Wingdings" panose="05000000000000000000" pitchFamily="2" charset="2"/>
              <a:buChar char="§"/>
            </a:pPr>
            <a:r>
              <a:rPr lang="sl-SI" sz="2000" dirty="0">
                <a:latin typeface="Calibri" panose="020F0502020204030204" pitchFamily="34" charset="0"/>
                <a:cs typeface="Calibri" panose="020F0502020204030204" pitchFamily="34" charset="0"/>
              </a:rPr>
              <a:t>Načrtovana sredstva: </a:t>
            </a:r>
            <a:r>
              <a:rPr lang="sl-SI" sz="2000" b="1" dirty="0">
                <a:latin typeface="Calibri" panose="020F0502020204030204" pitchFamily="34" charset="0"/>
                <a:cs typeface="Calibri" panose="020F0502020204030204" pitchFamily="34" charset="0"/>
              </a:rPr>
              <a:t>4.852.941,18 EUR</a:t>
            </a:r>
          </a:p>
          <a:p>
            <a:pPr>
              <a:lnSpc>
                <a:spcPct val="107000"/>
              </a:lnSpc>
              <a:spcAft>
                <a:spcPts val="800"/>
              </a:spcAft>
            </a:pPr>
            <a:r>
              <a:rPr lang="sl-SI" sz="2000" dirty="0">
                <a:latin typeface="Calibri" panose="020F0502020204030204" pitchFamily="34" charset="0"/>
                <a:cs typeface="Calibri" panose="020F0502020204030204" pitchFamily="34" charset="0"/>
              </a:rPr>
              <a:t>Upravičenci: </a:t>
            </a:r>
            <a:r>
              <a:rPr lang="sl-SI" sz="1800" b="1" dirty="0">
                <a:effectLst/>
                <a:latin typeface="Calibri" panose="020F0502020204030204" pitchFamily="34" charset="0"/>
                <a:ea typeface="Calibri" panose="020F0502020204030204" pitchFamily="34" charset="0"/>
                <a:cs typeface="Arial" panose="020B0604020202020204" pitchFamily="34" charset="0"/>
              </a:rPr>
              <a:t>otroci, učenci, dijaki, študenti, diplomanti, VIZ, organizacije, ki izvajajo višje strokovno izobraževanje, visokošolski zavodi, javne organizacije za izobraževanje odraslih, zasebne organizacije, ki izvajajo programe s področja vzgoje in izobraževanja, strokovni in vodstveni delavci s področja vzgoje in izobraževanja, mentorji praktičnega usposabljanja z delom, združenja in skupnosti s področja izobraževanja, delodajalci, delodajalska združenja (zbornice), strokovni delavci v kulturnih ustanovah in umetniki.</a:t>
            </a:r>
            <a:endParaRPr lang="sl-SI" sz="1400" b="1" dirty="0">
              <a:latin typeface="Calibri" panose="020F0502020204030204" pitchFamily="34" charset="0"/>
              <a:cs typeface="Times New Roman" panose="02020603050405020304" pitchFamily="18" charset="0"/>
            </a:endParaRPr>
          </a:p>
          <a:p>
            <a:endParaRPr lang="sl-SI" dirty="0"/>
          </a:p>
        </p:txBody>
      </p:sp>
      <p:pic>
        <p:nvPicPr>
          <p:cNvPr id="2" name="Picture 4" descr="Logo image name">
            <a:extLst>
              <a:ext uri="{FF2B5EF4-FFF2-40B4-BE49-F238E27FC236}">
                <a16:creationId xmlns:a16="http://schemas.microsoft.com/office/drawing/2014/main" id="{47488395-9FEC-906F-10B3-54848816BB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529" y="6081245"/>
            <a:ext cx="1050232" cy="516217"/>
          </a:xfrm>
          <a:prstGeom prst="rect">
            <a:avLst/>
          </a:prstGeom>
          <a:noFill/>
          <a:extLst>
            <a:ext uri="{909E8E84-426E-40DD-AFC4-6F175D3DCCD1}">
              <a14:hiddenFill xmlns:a14="http://schemas.microsoft.com/office/drawing/2010/main">
                <a:solidFill>
                  <a:srgbClr val="FFFFFF"/>
                </a:solidFill>
              </a14:hiddenFill>
            </a:ext>
          </a:extLst>
        </p:spPr>
      </p:pic>
      <p:pic>
        <p:nvPicPr>
          <p:cNvPr id="4" name="Slika 3">
            <a:extLst>
              <a:ext uri="{FF2B5EF4-FFF2-40B4-BE49-F238E27FC236}">
                <a16:creationId xmlns:a16="http://schemas.microsoft.com/office/drawing/2014/main" id="{A13D298E-636E-725D-C27C-B560034D4C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7216" y="6033143"/>
            <a:ext cx="2689861" cy="564319"/>
          </a:xfrm>
          <a:prstGeom prst="rect">
            <a:avLst/>
          </a:prstGeom>
        </p:spPr>
      </p:pic>
    </p:spTree>
    <p:extLst>
      <p:ext uri="{BB962C8B-B14F-4D97-AF65-F5344CB8AC3E}">
        <p14:creationId xmlns:p14="http://schemas.microsoft.com/office/powerpoint/2010/main" val="96168853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7216" y="6033143"/>
            <a:ext cx="2689861" cy="564319"/>
          </a:xfrm>
          <a:prstGeom prst="rect">
            <a:avLst/>
          </a:prstGeom>
        </p:spPr>
      </p:pic>
      <p:pic>
        <p:nvPicPr>
          <p:cNvPr id="5" name="Picture 4" descr="Logo image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529" y="6081245"/>
            <a:ext cx="1050232" cy="51621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Kolenski povezovalnik 6"/>
          <p:cNvCxnSpPr/>
          <p:nvPr/>
        </p:nvCxnSpPr>
        <p:spPr>
          <a:xfrm flipV="1">
            <a:off x="245807" y="304566"/>
            <a:ext cx="3736258" cy="2637408"/>
          </a:xfrm>
          <a:prstGeom prst="bentConnector3">
            <a:avLst>
              <a:gd name="adj1" fmla="val 0"/>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 name="Kolenski povezovalnik 7"/>
          <p:cNvCxnSpPr/>
          <p:nvPr/>
        </p:nvCxnSpPr>
        <p:spPr>
          <a:xfrm flipV="1">
            <a:off x="8514735" y="4197949"/>
            <a:ext cx="3342968" cy="2408904"/>
          </a:xfrm>
          <a:prstGeom prst="bentConnector3">
            <a:avLst>
              <a:gd name="adj1" fmla="val 100294"/>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Pravokotnik 5"/>
          <p:cNvSpPr/>
          <p:nvPr/>
        </p:nvSpPr>
        <p:spPr>
          <a:xfrm>
            <a:off x="508529" y="444844"/>
            <a:ext cx="10975017" cy="5123647"/>
          </a:xfrm>
          <a:prstGeom prst="rect">
            <a:avLst/>
          </a:prstGeom>
        </p:spPr>
        <p:txBody>
          <a:bodyPr wrap="square">
            <a:spAutoFit/>
          </a:bodyPr>
          <a:lstStyle/>
          <a:p>
            <a:r>
              <a:rPr lang="sl-SI" sz="2400" b="1" u="sng" dirty="0">
                <a:latin typeface="Republika" panose="02000506040000020004" pitchFamily="2" charset="-18"/>
              </a:rPr>
              <a:t>Ministrstvo za pravosodje:</a:t>
            </a:r>
          </a:p>
          <a:p>
            <a:pPr>
              <a:lnSpc>
                <a:spcPct val="70000"/>
              </a:lnSpc>
              <a:spcBef>
                <a:spcPts val="1000"/>
              </a:spcBef>
            </a:pPr>
            <a:r>
              <a:rPr lang="sl-SI" sz="2400" dirty="0"/>
              <a:t>Ukrep: </a:t>
            </a:r>
            <a:r>
              <a:rPr lang="sl-SI" sz="2400" b="1" dirty="0"/>
              <a:t>Digitalizacija notarskih storitev</a:t>
            </a:r>
          </a:p>
          <a:p>
            <a:pPr marL="228600" indent="-228600">
              <a:lnSpc>
                <a:spcPct val="70000"/>
              </a:lnSpc>
              <a:spcBef>
                <a:spcPts val="1000"/>
              </a:spcBef>
              <a:buFontTx/>
              <a:buChar char="-"/>
            </a:pPr>
            <a:r>
              <a:rPr lang="sl-SI" sz="2400" dirty="0"/>
              <a:t>Način izbora: Neposredna potrditev operacije</a:t>
            </a:r>
          </a:p>
          <a:p>
            <a:pPr marL="228600" indent="-228600">
              <a:lnSpc>
                <a:spcPct val="70000"/>
              </a:lnSpc>
              <a:spcBef>
                <a:spcPts val="1000"/>
              </a:spcBef>
              <a:buFontTx/>
              <a:buChar char="-"/>
            </a:pPr>
            <a:r>
              <a:rPr lang="sl-SI" sz="2400" dirty="0"/>
              <a:t>Specifični cilj: 1.2 Izkoriščanje prednosti digitalizacije za državljane, podjetja, raziskovalne organizacije in javne organe </a:t>
            </a:r>
          </a:p>
          <a:p>
            <a:pPr marL="228600" indent="-228600">
              <a:lnSpc>
                <a:spcPct val="70000"/>
              </a:lnSpc>
              <a:spcBef>
                <a:spcPts val="1000"/>
              </a:spcBef>
              <a:buFontTx/>
              <a:buChar char="-"/>
            </a:pPr>
            <a:r>
              <a:rPr lang="sl-SI" sz="2400" dirty="0"/>
              <a:t>Vsebina: Načrtovani projekt digitalizacije notarskih storitev bo z izvedbo načrtovanih aktivnosti prispeval k uvajanju digitalnih storitev v Republiki Sloveniji in izboljšal dostopnost za državljane in podjetja do podatkov in storitev pravosodja z uporabo digitalnih tehnologij. </a:t>
            </a:r>
          </a:p>
          <a:p>
            <a:pPr marL="228600" indent="-228600">
              <a:lnSpc>
                <a:spcPct val="70000"/>
              </a:lnSpc>
              <a:spcBef>
                <a:spcPts val="1000"/>
              </a:spcBef>
              <a:buFontTx/>
              <a:buChar char="-"/>
            </a:pPr>
            <a:r>
              <a:rPr lang="sl-SI" sz="2400" dirty="0"/>
              <a:t>Namen in cilji: Uporabnikom bo olajšan dostop do notarja, notarjem pa omogočeno, ne le elektronsko komunikacijo ampak digitalno podpisovanje dokumentov, elektronsko arhiviranje, elektronsko sestavljanje notarskih listin...ipd.</a:t>
            </a:r>
          </a:p>
          <a:p>
            <a:pPr marL="228600" indent="-228600">
              <a:lnSpc>
                <a:spcPct val="70000"/>
              </a:lnSpc>
              <a:spcBef>
                <a:spcPts val="1000"/>
              </a:spcBef>
              <a:buFontTx/>
              <a:buChar char="-"/>
            </a:pPr>
            <a:r>
              <a:rPr lang="sl-SI" sz="2400" dirty="0"/>
              <a:t>Načrtovana sredstva:  1.826.550,75 EUR</a:t>
            </a:r>
          </a:p>
          <a:p>
            <a:pPr marL="228600" indent="-228600">
              <a:lnSpc>
                <a:spcPct val="70000"/>
              </a:lnSpc>
              <a:spcBef>
                <a:spcPts val="1000"/>
              </a:spcBef>
              <a:buFontTx/>
              <a:buChar char="-"/>
            </a:pPr>
            <a:r>
              <a:rPr lang="sl-SI" sz="2400" dirty="0"/>
              <a:t>Geografsko območje: celotna SLO</a:t>
            </a:r>
          </a:p>
          <a:p>
            <a:pPr marL="228600" indent="-228600">
              <a:lnSpc>
                <a:spcPct val="70000"/>
              </a:lnSpc>
              <a:spcBef>
                <a:spcPts val="1000"/>
              </a:spcBef>
              <a:buFontTx/>
              <a:buChar char="-"/>
            </a:pPr>
            <a:r>
              <a:rPr lang="sl-SI" sz="2400" dirty="0"/>
              <a:t>Upravičenec: Ministrstvo za pravosodje</a:t>
            </a:r>
          </a:p>
        </p:txBody>
      </p:sp>
    </p:spTree>
    <p:extLst>
      <p:ext uri="{BB962C8B-B14F-4D97-AF65-F5344CB8AC3E}">
        <p14:creationId xmlns:p14="http://schemas.microsoft.com/office/powerpoint/2010/main" val="362883040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7216" y="6033143"/>
            <a:ext cx="2689861" cy="564319"/>
          </a:xfrm>
          <a:prstGeom prst="rect">
            <a:avLst/>
          </a:prstGeom>
        </p:spPr>
      </p:pic>
      <p:pic>
        <p:nvPicPr>
          <p:cNvPr id="5" name="Picture 4" descr="Logo image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529" y="6081245"/>
            <a:ext cx="1050232" cy="51621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Kolenski povezovalnik 6"/>
          <p:cNvCxnSpPr/>
          <p:nvPr/>
        </p:nvCxnSpPr>
        <p:spPr>
          <a:xfrm flipV="1">
            <a:off x="245807" y="304566"/>
            <a:ext cx="3736258" cy="2637408"/>
          </a:xfrm>
          <a:prstGeom prst="bentConnector3">
            <a:avLst>
              <a:gd name="adj1" fmla="val 0"/>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 name="Kolenski povezovalnik 7"/>
          <p:cNvCxnSpPr/>
          <p:nvPr/>
        </p:nvCxnSpPr>
        <p:spPr>
          <a:xfrm flipV="1">
            <a:off x="8514735" y="4197949"/>
            <a:ext cx="3342968" cy="2408904"/>
          </a:xfrm>
          <a:prstGeom prst="bentConnector3">
            <a:avLst>
              <a:gd name="adj1" fmla="val 100294"/>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Pravokotnik 5"/>
          <p:cNvSpPr/>
          <p:nvPr/>
        </p:nvSpPr>
        <p:spPr>
          <a:xfrm>
            <a:off x="508529" y="428367"/>
            <a:ext cx="10975017" cy="6035691"/>
          </a:xfrm>
          <a:prstGeom prst="rect">
            <a:avLst/>
          </a:prstGeom>
        </p:spPr>
        <p:txBody>
          <a:bodyPr wrap="square">
            <a:spAutoFit/>
          </a:bodyPr>
          <a:lstStyle/>
          <a:p>
            <a:r>
              <a:rPr lang="sl-SI" sz="2400" b="1" u="sng" dirty="0">
                <a:latin typeface="Republika" panose="02000506040000020004" pitchFamily="2" charset="-18"/>
              </a:rPr>
              <a:t>Ministrstvo </a:t>
            </a:r>
            <a:r>
              <a:rPr lang="it-IT" sz="2400" b="1" u="sng" dirty="0">
                <a:latin typeface="Republika" panose="02000506040000020004" pitchFamily="2" charset="-18"/>
              </a:rPr>
              <a:t>za </a:t>
            </a:r>
            <a:r>
              <a:rPr lang="sl-SI" sz="2400" b="1" u="sng" dirty="0">
                <a:latin typeface="Republika" panose="02000506040000020004" pitchFamily="2" charset="-18"/>
              </a:rPr>
              <a:t>digitalno preobrazbo:</a:t>
            </a:r>
          </a:p>
          <a:p>
            <a:pPr lvl="0">
              <a:tabLst>
                <a:tab pos="457200" algn="l"/>
              </a:tabLst>
            </a:pPr>
            <a:endParaRPr lang="sl-SI" sz="2400" dirty="0">
              <a:ln w="0"/>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Times New Roman" panose="02020603050405020304" pitchFamily="18" charset="0"/>
            </a:endParaRPr>
          </a:p>
          <a:p>
            <a:pPr lvl="0">
              <a:tabLst>
                <a:tab pos="457200" algn="l"/>
              </a:tabLst>
            </a:pPr>
            <a:r>
              <a:rPr lang="sl-SI" sz="2400" dirty="0">
                <a:ln w="0"/>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Times New Roman" panose="02020603050405020304" pitchFamily="18" charset="0"/>
              </a:rPr>
              <a:t>Ukrep: </a:t>
            </a:r>
            <a:r>
              <a:rPr lang="nn-NO" sz="2400" b="1" dirty="0">
                <a:ln w="0"/>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Times New Roman" panose="02020603050405020304" pitchFamily="18" charset="0"/>
              </a:rPr>
              <a:t>Javni razpis za sofinanciranje izvajanja neformalnih izobraževanj za odrasle na področju digitalnih kompetenc za leti 2024 in 2025 (JR DDK 2024-2025)</a:t>
            </a:r>
            <a:r>
              <a:rPr lang="sl-SI" sz="2400" b="1" dirty="0">
                <a:ln w="0"/>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Times New Roman" panose="02020603050405020304" pitchFamily="18" charset="0"/>
              </a:rPr>
              <a:t> (1)</a:t>
            </a:r>
            <a:endParaRPr lang="sl-SI" sz="2400" b="1" dirty="0">
              <a:ln w="0"/>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Calibri" panose="020F0502020204030204" pitchFamily="34" charset="0"/>
              <a:buChar char="-"/>
              <a:tabLst>
                <a:tab pos="457200" algn="l"/>
              </a:tabLst>
            </a:pPr>
            <a:r>
              <a:rPr lang="sl-SI" sz="2400" dirty="0">
                <a:effectLst/>
                <a:latin typeface="Calibri" panose="020F0502020204030204" pitchFamily="34" charset="0"/>
                <a:ea typeface="Times New Roman" panose="02020603050405020304" pitchFamily="18" charset="0"/>
                <a:cs typeface="Times New Roman" panose="02020603050405020304" pitchFamily="18" charset="0"/>
              </a:rPr>
              <a:t>Specifični cilj: SC 1.2 Izkoriščanje prednosti digitalizacije za državljane, podjetja, raziskovalne organizacije in javne organe</a:t>
            </a:r>
            <a:endParaRPr lang="sl-SI"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Calibri" panose="020F0502020204030204" pitchFamily="34" charset="0"/>
              <a:buChar char="-"/>
              <a:tabLst>
                <a:tab pos="457200" algn="l"/>
              </a:tabLst>
            </a:pPr>
            <a:r>
              <a:rPr lang="sl-SI" sz="2400" dirty="0">
                <a:effectLst/>
                <a:latin typeface="Calibri" panose="020F0502020204030204" pitchFamily="34" charset="0"/>
                <a:ea typeface="Times New Roman" panose="02020603050405020304" pitchFamily="18" charset="0"/>
                <a:cs typeface="Times New Roman" panose="02020603050405020304" pitchFamily="18" charset="0"/>
              </a:rPr>
              <a:t>Vsebina: Javni razpis bo spodbujal pridobivanje osnovnih in naprednih kompetenc prebivalcev Republike Slovenije, starih 30 let in več. Z udeležbo na izobraževanjih, bodo udeleženci krepili zavesti o prednostih uporabe digitalnih orodij za življenje posameznika in družbo kot celoto ter krepili zaupanje v digitalne tehnologije, razumevanje digitalnih tehnologij ter njihove odgovorne in varne uporabe.</a:t>
            </a:r>
            <a:endParaRPr lang="sl-SI"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Calibri" panose="020F0502020204030204" pitchFamily="34" charset="0"/>
              <a:buChar char="-"/>
              <a:tabLst>
                <a:tab pos="457200" algn="l"/>
              </a:tabLst>
            </a:pPr>
            <a:r>
              <a:rPr lang="sl-SI" sz="2400" dirty="0">
                <a:effectLst/>
                <a:latin typeface="Calibri" panose="020F0502020204030204" pitchFamily="34" charset="0"/>
                <a:ea typeface="Times New Roman" panose="02020603050405020304" pitchFamily="18" charset="0"/>
                <a:cs typeface="Times New Roman" panose="02020603050405020304" pitchFamily="18" charset="0"/>
              </a:rPr>
              <a:t>Namen in cilj: Pridobivanje in dvig osnovnih digitalnih kompetenc odraslih prebivalcev Republike Slovenije, starih 30 let in več, spodbujanje zanimanja za digitalne tehnologije, njihovo razumevanje ter odgovorno in varno uporabo ter pridobivanje in dvig naprednih digitalnih kompetenc.</a:t>
            </a:r>
            <a:endParaRPr lang="sl-SI" sz="2400" dirty="0">
              <a:effectLst/>
              <a:latin typeface="Calibri" panose="020F0502020204030204" pitchFamily="34" charset="0"/>
              <a:ea typeface="Calibri" panose="020F0502020204030204" pitchFamily="34" charset="0"/>
              <a:cs typeface="Times New Roman" panose="02020603050405020304" pitchFamily="18" charset="0"/>
            </a:endParaRPr>
          </a:p>
          <a:p>
            <a:pPr algn="r">
              <a:lnSpc>
                <a:spcPct val="70000"/>
              </a:lnSpc>
              <a:spcBef>
                <a:spcPts val="1000"/>
              </a:spcBef>
            </a:pPr>
            <a:r>
              <a:rPr lang="sl-SI" sz="2400" dirty="0"/>
              <a:t>(1)</a:t>
            </a:r>
          </a:p>
        </p:txBody>
      </p:sp>
    </p:spTree>
    <p:extLst>
      <p:ext uri="{BB962C8B-B14F-4D97-AF65-F5344CB8AC3E}">
        <p14:creationId xmlns:p14="http://schemas.microsoft.com/office/powerpoint/2010/main" val="374279073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7216" y="6033143"/>
            <a:ext cx="2689861" cy="564319"/>
          </a:xfrm>
          <a:prstGeom prst="rect">
            <a:avLst/>
          </a:prstGeom>
        </p:spPr>
      </p:pic>
      <p:pic>
        <p:nvPicPr>
          <p:cNvPr id="5" name="Picture 4" descr="Logo image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529" y="6081245"/>
            <a:ext cx="1050232" cy="51621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Kolenski povezovalnik 6"/>
          <p:cNvCxnSpPr/>
          <p:nvPr/>
        </p:nvCxnSpPr>
        <p:spPr>
          <a:xfrm flipV="1">
            <a:off x="245807" y="304566"/>
            <a:ext cx="3736258" cy="2637408"/>
          </a:xfrm>
          <a:prstGeom prst="bentConnector3">
            <a:avLst>
              <a:gd name="adj1" fmla="val 0"/>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 name="Kolenski povezovalnik 7"/>
          <p:cNvCxnSpPr/>
          <p:nvPr/>
        </p:nvCxnSpPr>
        <p:spPr>
          <a:xfrm flipV="1">
            <a:off x="8514735" y="4197949"/>
            <a:ext cx="3342968" cy="2408904"/>
          </a:xfrm>
          <a:prstGeom prst="bentConnector3">
            <a:avLst>
              <a:gd name="adj1" fmla="val 100294"/>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Pravokotnik 5"/>
          <p:cNvSpPr/>
          <p:nvPr/>
        </p:nvSpPr>
        <p:spPr>
          <a:xfrm>
            <a:off x="508529" y="1289501"/>
            <a:ext cx="10975017" cy="6088013"/>
          </a:xfrm>
          <a:prstGeom prst="rect">
            <a:avLst/>
          </a:prstGeom>
        </p:spPr>
        <p:txBody>
          <a:bodyPr wrap="square">
            <a:spAutoFit/>
          </a:bodyPr>
          <a:lstStyle/>
          <a:p>
            <a:r>
              <a:rPr lang="sl-SI" sz="2400" dirty="0">
                <a:ln w="0"/>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Times New Roman" panose="02020603050405020304" pitchFamily="18" charset="0"/>
              </a:rPr>
              <a:t>Ukrep: </a:t>
            </a:r>
            <a:r>
              <a:rPr lang="nn-NO" sz="2400" b="1" dirty="0">
                <a:ln w="0"/>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Times New Roman" panose="02020603050405020304" pitchFamily="18" charset="0"/>
              </a:rPr>
              <a:t>Javni razpis za sofinanciranje izvajanja neformalnih izobraževanj za odrasle na področju digitalnih kompetenc za leti 2024 in 2025 (JR DDK 2024-2025)</a:t>
            </a:r>
            <a:r>
              <a:rPr lang="sl-SI" sz="2400" b="1" dirty="0">
                <a:ln w="0"/>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Times New Roman" panose="02020603050405020304" pitchFamily="18" charset="0"/>
              </a:rPr>
              <a:t> (2)</a:t>
            </a:r>
            <a:endParaRPr lang="sl-SI" sz="2400" b="1" dirty="0">
              <a:ln w="0"/>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endParaRPr>
          </a:p>
          <a:p>
            <a:endParaRPr lang="sl-SI" sz="2400" b="1" u="sng" dirty="0">
              <a:latin typeface="Republika" panose="02000506040000020004" pitchFamily="2" charset="-18"/>
            </a:endParaRPr>
          </a:p>
          <a:p>
            <a:pPr marL="342900" lvl="0" indent="-342900">
              <a:buFont typeface="Calibri" panose="020F0502020204030204" pitchFamily="34" charset="0"/>
              <a:buChar char="-"/>
              <a:tabLst>
                <a:tab pos="457200" algn="l"/>
              </a:tabLst>
            </a:pPr>
            <a:r>
              <a:rPr lang="sl-SI" sz="2400" dirty="0">
                <a:effectLst/>
                <a:latin typeface="Calibri" panose="020F0502020204030204" pitchFamily="34" charset="0"/>
                <a:ea typeface="Times New Roman" panose="02020603050405020304" pitchFamily="18" charset="0"/>
                <a:cs typeface="Times New Roman" panose="02020603050405020304" pitchFamily="18" charset="0"/>
              </a:rPr>
              <a:t>Ključna merila: Merila in pogoji bodo oblikovani skladno z veljavnim Zakonom o spodbujanju digitalne vključenosti (člen 14) in Strategijo Digitalna Slovenija 2030 (osnutek). Spodbujalo se bo povezovanje potencialnih upravičencev v smeri čim večje regijske pokritosti in sodelovanja.</a:t>
            </a:r>
            <a:endParaRPr lang="sl-SI"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Calibri" panose="020F0502020204030204" pitchFamily="34" charset="0"/>
              <a:buChar char="-"/>
              <a:tabLst>
                <a:tab pos="457200" algn="l"/>
              </a:tabLst>
            </a:pPr>
            <a:r>
              <a:rPr lang="sl-SI" sz="2400" dirty="0">
                <a:effectLst/>
                <a:latin typeface="Calibri" panose="020F0502020204030204" pitchFamily="34" charset="0"/>
                <a:ea typeface="Times New Roman" panose="02020603050405020304" pitchFamily="18" charset="0"/>
                <a:cs typeface="Times New Roman" panose="02020603050405020304" pitchFamily="18" charset="0"/>
              </a:rPr>
              <a:t>Geografsko območje: celotna SLO, obe kohezijski regiji</a:t>
            </a:r>
            <a:endParaRPr lang="sl-SI"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Calibri" panose="020F0502020204030204" pitchFamily="34" charset="0"/>
              <a:buChar char="-"/>
              <a:tabLst>
                <a:tab pos="457200" algn="l"/>
              </a:tabLst>
            </a:pPr>
            <a:r>
              <a:rPr lang="sl-SI" sz="2400" dirty="0">
                <a:effectLst/>
                <a:latin typeface="Calibri" panose="020F0502020204030204" pitchFamily="34" charset="0"/>
                <a:ea typeface="Times New Roman" panose="02020603050405020304" pitchFamily="18" charset="0"/>
                <a:cs typeface="Times New Roman" panose="02020603050405020304" pitchFamily="18" charset="0"/>
              </a:rPr>
              <a:t>Načrtovana sredstva: 6.000.000 EUR (EU+SI) (3.000.000 EUR v letu 2024 in 3.000.000 EUR v letu 2025)</a:t>
            </a:r>
            <a:endParaRPr lang="sl-SI"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Calibri" panose="020F0502020204030204" pitchFamily="34" charset="0"/>
              <a:buChar char="-"/>
              <a:tabLst>
                <a:tab pos="457200" algn="l"/>
              </a:tabLst>
            </a:pPr>
            <a:r>
              <a:rPr lang="sl-SI" sz="2400" dirty="0">
                <a:effectLst/>
                <a:latin typeface="Calibri" panose="020F0502020204030204" pitchFamily="34" charset="0"/>
                <a:ea typeface="Times New Roman" panose="02020603050405020304" pitchFamily="18" charset="0"/>
                <a:cs typeface="Times New Roman" panose="02020603050405020304" pitchFamily="18" charset="0"/>
              </a:rPr>
              <a:t>Upravičenci: prebivalci Republike Slovenije, stari 30 let in več</a:t>
            </a:r>
            <a:endParaRPr lang="sl-SI"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Calibri" panose="020F0502020204030204" pitchFamily="34" charset="0"/>
              <a:buChar char="-"/>
              <a:tabLst>
                <a:tab pos="457200" algn="l"/>
              </a:tabLst>
            </a:pPr>
            <a:r>
              <a:rPr lang="sl-SI" sz="2400" dirty="0">
                <a:effectLst/>
                <a:latin typeface="Calibri" panose="020F0502020204030204" pitchFamily="34" charset="0"/>
                <a:ea typeface="Times New Roman" panose="02020603050405020304" pitchFamily="18" charset="0"/>
                <a:cs typeface="Times New Roman" panose="02020603050405020304" pitchFamily="18" charset="0"/>
              </a:rPr>
              <a:t>Predvideno v 1. polovici 2024</a:t>
            </a:r>
            <a:endParaRPr lang="sl-SI"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70000"/>
              </a:lnSpc>
              <a:spcBef>
                <a:spcPts val="1000"/>
              </a:spcBef>
            </a:pPr>
            <a:endParaRPr lang="sl-SI" sz="2400" dirty="0"/>
          </a:p>
          <a:p>
            <a:pPr marL="228600" indent="-228600">
              <a:lnSpc>
                <a:spcPct val="70000"/>
              </a:lnSpc>
              <a:spcBef>
                <a:spcPts val="1000"/>
              </a:spcBef>
              <a:buFontTx/>
              <a:buChar char="-"/>
            </a:pPr>
            <a:endParaRPr lang="sl-SI" sz="2400" dirty="0"/>
          </a:p>
          <a:p>
            <a:pPr algn="r">
              <a:lnSpc>
                <a:spcPct val="70000"/>
              </a:lnSpc>
              <a:spcBef>
                <a:spcPts val="1000"/>
              </a:spcBef>
            </a:pPr>
            <a:r>
              <a:rPr lang="sl-SI" sz="2400" dirty="0"/>
              <a:t>(2)</a:t>
            </a:r>
          </a:p>
          <a:p>
            <a:pPr marL="228600" indent="-228600">
              <a:lnSpc>
                <a:spcPct val="70000"/>
              </a:lnSpc>
              <a:spcBef>
                <a:spcPts val="1000"/>
              </a:spcBef>
              <a:buFontTx/>
              <a:buChar char="-"/>
            </a:pPr>
            <a:endParaRPr lang="sl-SI" sz="2400" dirty="0"/>
          </a:p>
        </p:txBody>
      </p:sp>
      <p:sp>
        <p:nvSpPr>
          <p:cNvPr id="3" name="PoljeZBesedilom 2">
            <a:extLst>
              <a:ext uri="{FF2B5EF4-FFF2-40B4-BE49-F238E27FC236}">
                <a16:creationId xmlns:a16="http://schemas.microsoft.com/office/drawing/2014/main" id="{B230390C-451F-D57D-F93D-96A7C45A6B73}"/>
              </a:ext>
            </a:extLst>
          </p:cNvPr>
          <p:cNvSpPr txBox="1"/>
          <p:nvPr/>
        </p:nvSpPr>
        <p:spPr>
          <a:xfrm>
            <a:off x="508529" y="612368"/>
            <a:ext cx="6094520" cy="461665"/>
          </a:xfrm>
          <a:prstGeom prst="rect">
            <a:avLst/>
          </a:prstGeom>
          <a:noFill/>
        </p:spPr>
        <p:txBody>
          <a:bodyPr wrap="square">
            <a:spAutoFit/>
          </a:bodyPr>
          <a:lstStyle/>
          <a:p>
            <a:r>
              <a:rPr lang="sl-SI" sz="2400" b="1" u="sng" dirty="0">
                <a:latin typeface="Republika" panose="02000506040000020004" pitchFamily="2" charset="-18"/>
              </a:rPr>
              <a:t>Ministrstvo </a:t>
            </a:r>
            <a:r>
              <a:rPr lang="it-IT" sz="2400" b="1" u="sng" dirty="0">
                <a:latin typeface="Republika" panose="02000506040000020004" pitchFamily="2" charset="-18"/>
              </a:rPr>
              <a:t>za </a:t>
            </a:r>
            <a:r>
              <a:rPr lang="sl-SI" sz="2400" b="1" u="sng" dirty="0">
                <a:latin typeface="Republika" panose="02000506040000020004" pitchFamily="2" charset="-18"/>
              </a:rPr>
              <a:t>digitalno preobrazbo:</a:t>
            </a:r>
          </a:p>
        </p:txBody>
      </p:sp>
    </p:spTree>
    <p:extLst>
      <p:ext uri="{BB962C8B-B14F-4D97-AF65-F5344CB8AC3E}">
        <p14:creationId xmlns:p14="http://schemas.microsoft.com/office/powerpoint/2010/main" val="25594061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7216" y="6033143"/>
            <a:ext cx="2689861" cy="564319"/>
          </a:xfrm>
          <a:prstGeom prst="rect">
            <a:avLst/>
          </a:prstGeom>
        </p:spPr>
      </p:pic>
      <p:pic>
        <p:nvPicPr>
          <p:cNvPr id="5" name="Picture 4" descr="Logo image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529" y="6081245"/>
            <a:ext cx="1050232" cy="51621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Kolenski povezovalnik 6"/>
          <p:cNvCxnSpPr/>
          <p:nvPr/>
        </p:nvCxnSpPr>
        <p:spPr>
          <a:xfrm flipV="1">
            <a:off x="245807" y="304566"/>
            <a:ext cx="3736258" cy="2637408"/>
          </a:xfrm>
          <a:prstGeom prst="bentConnector3">
            <a:avLst>
              <a:gd name="adj1" fmla="val 0"/>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 name="Kolenski povezovalnik 7"/>
          <p:cNvCxnSpPr/>
          <p:nvPr/>
        </p:nvCxnSpPr>
        <p:spPr>
          <a:xfrm flipV="1">
            <a:off x="8514735" y="4197949"/>
            <a:ext cx="3342968" cy="2408904"/>
          </a:xfrm>
          <a:prstGeom prst="bentConnector3">
            <a:avLst>
              <a:gd name="adj1" fmla="val 100294"/>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Pravokotnik 5"/>
          <p:cNvSpPr/>
          <p:nvPr/>
        </p:nvSpPr>
        <p:spPr>
          <a:xfrm>
            <a:off x="334297" y="503231"/>
            <a:ext cx="10975017" cy="5529912"/>
          </a:xfrm>
          <a:prstGeom prst="rect">
            <a:avLst/>
          </a:prstGeom>
        </p:spPr>
        <p:txBody>
          <a:bodyPr wrap="square">
            <a:spAutoFit/>
          </a:bodyPr>
          <a:lstStyle/>
          <a:p>
            <a:pPr>
              <a:lnSpc>
                <a:spcPct val="70000"/>
              </a:lnSpc>
              <a:spcBef>
                <a:spcPts val="1000"/>
              </a:spcBef>
            </a:pPr>
            <a:r>
              <a:rPr lang="pl-PL" sz="2400" b="1" u="sng" dirty="0">
                <a:latin typeface="Republika" panose="02000506040000020004" pitchFamily="2" charset="-18"/>
              </a:rPr>
              <a:t>Ministrstvo za naravne vire in prostor:</a:t>
            </a:r>
          </a:p>
          <a:p>
            <a:pPr>
              <a:lnSpc>
                <a:spcPct val="70000"/>
              </a:lnSpc>
              <a:spcBef>
                <a:spcPts val="1000"/>
              </a:spcBef>
            </a:pPr>
            <a:r>
              <a:rPr lang="pl-PL" sz="2400" dirty="0"/>
              <a:t>Ukrep: </a:t>
            </a:r>
            <a:r>
              <a:rPr lang="pl-PL" sz="2400" b="1" dirty="0"/>
              <a:t>(1) prenova in oživljanje praznih ter nezadostno izkoriščenih stavb v javnem interesu, prenova kulturne dediščine in drugih objektov, prenova in oblikovanje novih odprtih javnih prostorov; (2) integrirani projekti za urbani razvoj</a:t>
            </a:r>
          </a:p>
          <a:p>
            <a:pPr marL="228600" indent="-228600">
              <a:lnSpc>
                <a:spcPct val="70000"/>
              </a:lnSpc>
              <a:spcBef>
                <a:spcPts val="1000"/>
              </a:spcBef>
              <a:buFontTx/>
              <a:buChar char="-"/>
            </a:pPr>
            <a:r>
              <a:rPr lang="pl-PL" sz="2400" dirty="0"/>
              <a:t>Način izbora: mehanizem CTN (povabilo in neposredna potrditev operacije)</a:t>
            </a:r>
          </a:p>
          <a:p>
            <a:pPr marL="228600" indent="-228600">
              <a:lnSpc>
                <a:spcPct val="70000"/>
              </a:lnSpc>
              <a:spcBef>
                <a:spcPts val="1000"/>
              </a:spcBef>
              <a:buFontTx/>
              <a:buChar char="-"/>
            </a:pPr>
            <a:r>
              <a:rPr lang="pl-PL" sz="2400" dirty="0"/>
              <a:t>Specifični cilj: RSO5.1 Spodbujanje celostnega in vključujočega socialnega, gospodarskega in okoljskega razvoja, kulture, naravne dediščine, trajnostnega turizma in varnosti v mestnih območjih</a:t>
            </a:r>
          </a:p>
          <a:p>
            <a:pPr marL="228600" indent="-228600">
              <a:lnSpc>
                <a:spcPct val="70000"/>
              </a:lnSpc>
              <a:spcBef>
                <a:spcPts val="1000"/>
              </a:spcBef>
              <a:buFontTx/>
              <a:buChar char="-"/>
            </a:pPr>
            <a:r>
              <a:rPr lang="pl-PL" sz="2400" dirty="0"/>
              <a:t>Načrtovana sredstva:  44.760.000 EUR ESRR Vzhod in 12.330.000 EUR ESRR Zahod</a:t>
            </a:r>
          </a:p>
          <a:p>
            <a:pPr marL="228600" indent="-228600">
              <a:lnSpc>
                <a:spcPct val="70000"/>
              </a:lnSpc>
              <a:spcBef>
                <a:spcPts val="1000"/>
              </a:spcBef>
              <a:buFontTx/>
              <a:buChar char="-"/>
            </a:pPr>
            <a:r>
              <a:rPr lang="pl-PL" sz="2400" dirty="0"/>
              <a:t>Geografsko območje: Vzhodna kohezijska regija (ESRR Vzhod) in Zahodna kohezijska regija (ESRR Zahod)</a:t>
            </a:r>
          </a:p>
          <a:p>
            <a:pPr marL="228600" indent="-228600">
              <a:lnSpc>
                <a:spcPct val="70000"/>
              </a:lnSpc>
              <a:spcBef>
                <a:spcPts val="1000"/>
              </a:spcBef>
              <a:buFontTx/>
              <a:buChar char="-"/>
            </a:pPr>
            <a:r>
              <a:rPr lang="pl-PL" sz="2400" dirty="0"/>
              <a:t>Upravičenec: mestne občine in drugi subjekti s soglasjem mestnih občin</a:t>
            </a:r>
          </a:p>
          <a:p>
            <a:pPr marL="228600" indent="-228600">
              <a:lnSpc>
                <a:spcPct val="70000"/>
              </a:lnSpc>
              <a:spcBef>
                <a:spcPts val="1000"/>
              </a:spcBef>
              <a:buFontTx/>
              <a:buChar char="-"/>
            </a:pPr>
            <a:r>
              <a:rPr lang="pl-PL" sz="2400" dirty="0"/>
              <a:t>Predvidena časovnica: ZMOS je 16. 10. 2023 objavil prvo povabilo, rok za prijavo do 16. 11. 2023; rok za oddajo popolnih vlog na MNVP je 6 mesecev po potrditvi seznama izbranih operacij na ZMOS</a:t>
            </a:r>
          </a:p>
          <a:p>
            <a:pPr marL="228600" indent="-228600">
              <a:lnSpc>
                <a:spcPct val="70000"/>
              </a:lnSpc>
              <a:spcBef>
                <a:spcPts val="1000"/>
              </a:spcBef>
              <a:buFontTx/>
              <a:buChar char="-"/>
            </a:pPr>
            <a:r>
              <a:rPr lang="pl-PL" sz="2400" dirty="0"/>
              <a:t>Merila za izbor operacij: upoštevanje meril za izbor operacij, potrjenih na Odboru za spremljanje 2. 3. 2023 in Vsebinskih izhodišč MNVP s septembra 2023</a:t>
            </a:r>
          </a:p>
        </p:txBody>
      </p:sp>
    </p:spTree>
    <p:extLst>
      <p:ext uri="{BB962C8B-B14F-4D97-AF65-F5344CB8AC3E}">
        <p14:creationId xmlns:p14="http://schemas.microsoft.com/office/powerpoint/2010/main" val="228907893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7216" y="6033143"/>
            <a:ext cx="2689861" cy="564319"/>
          </a:xfrm>
          <a:prstGeom prst="rect">
            <a:avLst/>
          </a:prstGeom>
        </p:spPr>
      </p:pic>
      <p:pic>
        <p:nvPicPr>
          <p:cNvPr id="5" name="Picture 4" descr="Logo image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529" y="6081245"/>
            <a:ext cx="1050232" cy="51621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Kolenski povezovalnik 6"/>
          <p:cNvCxnSpPr/>
          <p:nvPr/>
        </p:nvCxnSpPr>
        <p:spPr>
          <a:xfrm flipV="1">
            <a:off x="245807" y="304566"/>
            <a:ext cx="3736258" cy="2637408"/>
          </a:xfrm>
          <a:prstGeom prst="bentConnector3">
            <a:avLst>
              <a:gd name="adj1" fmla="val 0"/>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 name="Kolenski povezovalnik 7"/>
          <p:cNvCxnSpPr/>
          <p:nvPr/>
        </p:nvCxnSpPr>
        <p:spPr>
          <a:xfrm flipV="1">
            <a:off x="8514735" y="4197949"/>
            <a:ext cx="3342968" cy="2408904"/>
          </a:xfrm>
          <a:prstGeom prst="bentConnector3">
            <a:avLst>
              <a:gd name="adj1" fmla="val 100294"/>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Pravokotnik 5"/>
          <p:cNvSpPr/>
          <p:nvPr/>
        </p:nvSpPr>
        <p:spPr>
          <a:xfrm>
            <a:off x="508529" y="428367"/>
            <a:ext cx="11437664" cy="7105728"/>
          </a:xfrm>
          <a:prstGeom prst="rect">
            <a:avLst/>
          </a:prstGeom>
        </p:spPr>
        <p:txBody>
          <a:bodyPr wrap="square">
            <a:spAutoFit/>
          </a:bodyPr>
          <a:lstStyle/>
          <a:p>
            <a:pPr marL="0" indent="0">
              <a:buNone/>
            </a:pPr>
            <a:r>
              <a:rPr lang="sl-SI" sz="2400" b="1" u="sng" dirty="0">
                <a:latin typeface="Republika" panose="02000506040000020004" pitchFamily="2" charset="-18"/>
              </a:rPr>
              <a:t>Ministrstvo </a:t>
            </a:r>
            <a:r>
              <a:rPr lang="it-IT" sz="2400" b="1" u="sng" dirty="0">
                <a:latin typeface="Republika" panose="02000506040000020004" pitchFamily="2" charset="-18"/>
              </a:rPr>
              <a:t>za </a:t>
            </a:r>
            <a:r>
              <a:rPr lang="sl-SI" sz="2400" b="1" u="sng" dirty="0">
                <a:latin typeface="Republika" panose="02000506040000020004" pitchFamily="2" charset="-18"/>
              </a:rPr>
              <a:t>digitalno preobrazbo:</a:t>
            </a:r>
          </a:p>
          <a:p>
            <a:pPr marL="0" indent="0">
              <a:buNone/>
            </a:pPr>
            <a:endParaRPr lang="sl-SI" sz="2400" b="1" u="sng" dirty="0">
              <a:latin typeface="Republika" panose="02000506040000020004" pitchFamily="2" charset="-18"/>
            </a:endParaRPr>
          </a:p>
          <a:p>
            <a:pPr marL="0" indent="0">
              <a:lnSpc>
                <a:spcPct val="70000"/>
              </a:lnSpc>
              <a:buNone/>
            </a:pPr>
            <a:r>
              <a:rPr lang="sl-SI" sz="2400" dirty="0">
                <a:ln w="0"/>
                <a:effectLst>
                  <a:outerShdw blurRad="38100" dist="19050" dir="2700000" algn="tl" rotWithShape="0">
                    <a:schemeClr val="dk1">
                      <a:alpha val="40000"/>
                    </a:schemeClr>
                  </a:outerShdw>
                </a:effectLst>
                <a:latin typeface="Calibri" panose="020F0502020204030204" pitchFamily="34" charset="0"/>
                <a:cs typeface="Times New Roman" panose="02020603050405020304" pitchFamily="18" charset="0"/>
              </a:rPr>
              <a:t>Ukrep: </a:t>
            </a:r>
            <a:r>
              <a:rPr lang="sl-SI" sz="2400" b="1" dirty="0">
                <a:ln w="0"/>
                <a:effectLst>
                  <a:outerShdw blurRad="38100" dist="19050" dir="2700000" algn="tl" rotWithShape="0">
                    <a:schemeClr val="dk1">
                      <a:alpha val="40000"/>
                    </a:schemeClr>
                  </a:outerShdw>
                </a:effectLst>
                <a:latin typeface="Calibri" panose="020F0502020204030204" pitchFamily="34" charset="0"/>
                <a:cs typeface="Times New Roman" panose="02020603050405020304" pitchFamily="18" charset="0"/>
              </a:rPr>
              <a:t>NPO – Razvoj dinamičnih e-storitev</a:t>
            </a:r>
          </a:p>
          <a:p>
            <a:pPr>
              <a:buFontTx/>
              <a:buChar char="-"/>
            </a:pPr>
            <a:r>
              <a:rPr lang="sl-SI" sz="2000" dirty="0">
                <a:latin typeface="Calibri" panose="020F0502020204030204" pitchFamily="34" charset="0"/>
                <a:cs typeface="Times New Roman" panose="02020603050405020304" pitchFamily="18" charset="0"/>
              </a:rPr>
              <a:t> Specifični cilj: SC 1.2 Izkoriščanje prednosti digitalizacije za državljane, podjetja, raziskovalne organizacije in javne organe</a:t>
            </a:r>
          </a:p>
          <a:p>
            <a:pPr>
              <a:buFontTx/>
              <a:buChar char="-"/>
            </a:pPr>
            <a:r>
              <a:rPr lang="sl-SI" sz="2000" dirty="0">
                <a:latin typeface="Calibri" panose="020F0502020204030204" pitchFamily="34" charset="0"/>
                <a:cs typeface="Times New Roman" panose="02020603050405020304" pitchFamily="18" charset="0"/>
              </a:rPr>
              <a:t> Namen in cilj: S projektom želimo državljanom, podjetjem, raziskovalnim organizacijam in javnim organom omogočiti uporabo pametnih digitalnih javnih storitev za poslovanje z državo. </a:t>
            </a:r>
          </a:p>
          <a:p>
            <a:pPr>
              <a:buFontTx/>
              <a:buChar char="-"/>
            </a:pPr>
            <a:r>
              <a:rPr lang="sl-SI" sz="2000" dirty="0">
                <a:latin typeface="Calibri" panose="020F0502020204030204" pitchFamily="34" charset="0"/>
                <a:cs typeface="Times New Roman" panose="02020603050405020304" pitchFamily="18" charset="0"/>
              </a:rPr>
              <a:t> Cilji investicije oz. projekta: </a:t>
            </a:r>
          </a:p>
          <a:p>
            <a:pPr marL="800100" lvl="1" indent="-342900">
              <a:buClr>
                <a:srgbClr val="0070C0"/>
              </a:buClr>
              <a:buSzPts val="900"/>
              <a:buFont typeface="Wingdings 3" panose="05040102010807070707" pitchFamily="18" charset="2"/>
              <a:buChar char=""/>
            </a:pPr>
            <a:r>
              <a:rPr lang="sl-SI" sz="2000" dirty="0">
                <a:latin typeface="Calibri" panose="020F0502020204030204" pitchFamily="34" charset="0"/>
                <a:cs typeface="Times New Roman" panose="02020603050405020304" pitchFamily="18" charset="0"/>
              </a:rPr>
              <a:t>Digitalizirali bomo javne storitve za podjetja in državljane na način, da bodo dosegljive in skladne,  </a:t>
            </a:r>
          </a:p>
          <a:p>
            <a:pPr marL="800100" lvl="1" indent="-342900">
              <a:buClr>
                <a:srgbClr val="0070C0"/>
              </a:buClr>
              <a:buSzPts val="900"/>
              <a:buFont typeface="Wingdings 3" panose="05040102010807070707" pitchFamily="18" charset="2"/>
              <a:buChar char=""/>
            </a:pPr>
            <a:r>
              <a:rPr lang="sl-SI" sz="2000" dirty="0">
                <a:latin typeface="Calibri" panose="020F0502020204030204" pitchFamily="34" charset="0"/>
                <a:cs typeface="Times New Roman" panose="02020603050405020304" pitchFamily="18" charset="0"/>
              </a:rPr>
              <a:t>Uvedli bomo razširjene vpoglede v lastne podatke iz javnih evidenc in vzpostavili večjo avtonomijo upravljanja uporabnikov z lastnimi podatki, </a:t>
            </a:r>
          </a:p>
          <a:p>
            <a:pPr marL="800100" lvl="1" indent="-342900">
              <a:buClr>
                <a:srgbClr val="0070C0"/>
              </a:buClr>
              <a:buSzPts val="900"/>
              <a:buFont typeface="Wingdings 3" panose="05040102010807070707" pitchFamily="18" charset="2"/>
              <a:buChar char=""/>
            </a:pPr>
            <a:r>
              <a:rPr lang="sl-SI" sz="2000" dirty="0">
                <a:latin typeface="Calibri" panose="020F0502020204030204" pitchFamily="34" charset="0"/>
                <a:cs typeface="Times New Roman" panose="02020603050405020304" pitchFamily="18" charset="0"/>
              </a:rPr>
              <a:t>Podprli bomo večjo povezanost in usklajenost storitev s podatkovnimi viri, </a:t>
            </a:r>
          </a:p>
          <a:p>
            <a:pPr marL="800100" lvl="1" indent="-342900">
              <a:buClr>
                <a:srgbClr val="0070C0"/>
              </a:buClr>
              <a:buSzPts val="900"/>
              <a:buFont typeface="Wingdings 3" panose="05040102010807070707" pitchFamily="18" charset="2"/>
              <a:buChar char=""/>
            </a:pPr>
            <a:r>
              <a:rPr lang="sl-SI" sz="2000" dirty="0">
                <a:latin typeface="Calibri" panose="020F0502020204030204" pitchFamily="34" charset="0"/>
                <a:cs typeface="Times New Roman" panose="02020603050405020304" pitchFamily="18" charset="0"/>
              </a:rPr>
              <a:t>Uvedli bomo zmogljiva in pametna orodja za pristojne institucije za samostojno modeliranje storitev.</a:t>
            </a:r>
          </a:p>
          <a:p>
            <a:pPr marL="228600" indent="-228600">
              <a:lnSpc>
                <a:spcPct val="70000"/>
              </a:lnSpc>
              <a:spcBef>
                <a:spcPts val="1000"/>
              </a:spcBef>
              <a:buFontTx/>
              <a:buChar char="-"/>
            </a:pPr>
            <a:r>
              <a:rPr lang="sl-SI" sz="2000" dirty="0">
                <a:latin typeface="Calibri" panose="020F0502020204030204" pitchFamily="34" charset="0"/>
                <a:cs typeface="Times New Roman" panose="02020603050405020304" pitchFamily="18" charset="0"/>
              </a:rPr>
              <a:t>Geografsko območje: celotna SLO, obe kohezijski regiji</a:t>
            </a:r>
          </a:p>
          <a:p>
            <a:pPr marL="228600" indent="-228600">
              <a:lnSpc>
                <a:spcPct val="70000"/>
              </a:lnSpc>
              <a:spcBef>
                <a:spcPts val="1000"/>
              </a:spcBef>
              <a:buFontTx/>
              <a:buChar char="-"/>
            </a:pPr>
            <a:r>
              <a:rPr lang="sl-SI" sz="2000" dirty="0">
                <a:latin typeface="Calibri" panose="020F0502020204030204" pitchFamily="34" charset="0"/>
                <a:cs typeface="Times New Roman" panose="02020603050405020304" pitchFamily="18" charset="0"/>
              </a:rPr>
              <a:t>Načrtovana sredstva: 26.802.030,00 EUR (EU+SI)</a:t>
            </a:r>
          </a:p>
          <a:p>
            <a:pPr marL="228600" indent="-228600">
              <a:lnSpc>
                <a:spcPct val="70000"/>
              </a:lnSpc>
              <a:spcBef>
                <a:spcPts val="1000"/>
              </a:spcBef>
              <a:buFontTx/>
              <a:buChar char="-"/>
            </a:pPr>
            <a:r>
              <a:rPr lang="sl-SI" sz="2000" dirty="0">
                <a:latin typeface="Calibri" panose="020F0502020204030204" pitchFamily="34" charset="0"/>
                <a:cs typeface="Times New Roman" panose="02020603050405020304" pitchFamily="18" charset="0"/>
              </a:rPr>
              <a:t>Upravičenci: MDP</a:t>
            </a:r>
          </a:p>
          <a:p>
            <a:pPr marL="228600" indent="-228600">
              <a:lnSpc>
                <a:spcPct val="70000"/>
              </a:lnSpc>
              <a:spcBef>
                <a:spcPts val="1000"/>
              </a:spcBef>
              <a:buFontTx/>
              <a:buChar char="-"/>
            </a:pPr>
            <a:r>
              <a:rPr lang="sl-SI" sz="2000" dirty="0">
                <a:latin typeface="Calibri" panose="020F0502020204030204" pitchFamily="34" charset="0"/>
                <a:cs typeface="Times New Roman" panose="02020603050405020304" pitchFamily="18" charset="0"/>
              </a:rPr>
              <a:t>Predvideno: v 1. polovici 2024</a:t>
            </a:r>
          </a:p>
          <a:p>
            <a:pPr>
              <a:lnSpc>
                <a:spcPct val="70000"/>
              </a:lnSpc>
              <a:spcBef>
                <a:spcPts val="1000"/>
              </a:spcBef>
            </a:pPr>
            <a:endParaRPr lang="sl-SI" sz="2400" dirty="0"/>
          </a:p>
          <a:p>
            <a:pPr marL="228600" indent="-228600">
              <a:lnSpc>
                <a:spcPct val="70000"/>
              </a:lnSpc>
              <a:spcBef>
                <a:spcPts val="1000"/>
              </a:spcBef>
              <a:buFontTx/>
              <a:buChar char="-"/>
            </a:pPr>
            <a:endParaRPr lang="sl-SI" sz="2400" dirty="0"/>
          </a:p>
          <a:p>
            <a:pPr algn="r">
              <a:lnSpc>
                <a:spcPct val="70000"/>
              </a:lnSpc>
              <a:spcBef>
                <a:spcPts val="1000"/>
              </a:spcBef>
            </a:pPr>
            <a:r>
              <a:rPr lang="sl-SI" sz="2400" dirty="0"/>
              <a:t>(2)</a:t>
            </a:r>
          </a:p>
          <a:p>
            <a:pPr marL="228600" indent="-228600">
              <a:lnSpc>
                <a:spcPct val="70000"/>
              </a:lnSpc>
              <a:spcBef>
                <a:spcPts val="1000"/>
              </a:spcBef>
              <a:buFontTx/>
              <a:buChar char="-"/>
            </a:pPr>
            <a:endParaRPr lang="sl-SI" sz="2400" dirty="0"/>
          </a:p>
        </p:txBody>
      </p:sp>
    </p:spTree>
    <p:extLst>
      <p:ext uri="{BB962C8B-B14F-4D97-AF65-F5344CB8AC3E}">
        <p14:creationId xmlns:p14="http://schemas.microsoft.com/office/powerpoint/2010/main" val="254921063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7216" y="6033143"/>
            <a:ext cx="2689861" cy="564319"/>
          </a:xfrm>
          <a:prstGeom prst="rect">
            <a:avLst/>
          </a:prstGeom>
        </p:spPr>
      </p:pic>
      <p:pic>
        <p:nvPicPr>
          <p:cNvPr id="5" name="Picture 4" descr="Logo image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529" y="6081245"/>
            <a:ext cx="1050232" cy="51621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Kolenski povezovalnik 6"/>
          <p:cNvCxnSpPr/>
          <p:nvPr/>
        </p:nvCxnSpPr>
        <p:spPr>
          <a:xfrm flipV="1">
            <a:off x="245807" y="304566"/>
            <a:ext cx="3736258" cy="2637408"/>
          </a:xfrm>
          <a:prstGeom prst="bentConnector3">
            <a:avLst>
              <a:gd name="adj1" fmla="val 0"/>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 name="Kolenski povezovalnik 7"/>
          <p:cNvCxnSpPr/>
          <p:nvPr/>
        </p:nvCxnSpPr>
        <p:spPr>
          <a:xfrm flipV="1">
            <a:off x="8514735" y="4197949"/>
            <a:ext cx="3342968" cy="2408904"/>
          </a:xfrm>
          <a:prstGeom prst="bentConnector3">
            <a:avLst>
              <a:gd name="adj1" fmla="val 100294"/>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Pravokotnik 5"/>
          <p:cNvSpPr/>
          <p:nvPr/>
        </p:nvSpPr>
        <p:spPr>
          <a:xfrm>
            <a:off x="508529" y="428367"/>
            <a:ext cx="10975017" cy="4738926"/>
          </a:xfrm>
          <a:prstGeom prst="rect">
            <a:avLst/>
          </a:prstGeom>
        </p:spPr>
        <p:txBody>
          <a:bodyPr wrap="square">
            <a:spAutoFit/>
          </a:bodyPr>
          <a:lstStyle/>
          <a:p>
            <a:r>
              <a:rPr lang="sl-SI" sz="2400" b="1" u="sng" dirty="0">
                <a:latin typeface="Republika" panose="02000506040000020004" pitchFamily="2" charset="-18"/>
              </a:rPr>
              <a:t>Ministrstvo </a:t>
            </a:r>
            <a:r>
              <a:rPr lang="it-IT" sz="2400" b="1" u="sng" dirty="0">
                <a:latin typeface="Republika" panose="02000506040000020004" pitchFamily="2" charset="-18"/>
              </a:rPr>
              <a:t>za </a:t>
            </a:r>
            <a:r>
              <a:rPr lang="sl-SI" sz="2400" b="1" u="sng" dirty="0">
                <a:latin typeface="Republika" panose="02000506040000020004" pitchFamily="2" charset="-18"/>
              </a:rPr>
              <a:t>zdravje:</a:t>
            </a:r>
          </a:p>
          <a:p>
            <a:pPr>
              <a:lnSpc>
                <a:spcPct val="70000"/>
              </a:lnSpc>
              <a:spcBef>
                <a:spcPts val="1000"/>
              </a:spcBef>
            </a:pPr>
            <a:endParaRPr lang="sl-SI" sz="2400" dirty="0"/>
          </a:p>
          <a:p>
            <a:pPr>
              <a:lnSpc>
                <a:spcPct val="70000"/>
              </a:lnSpc>
              <a:spcBef>
                <a:spcPts val="1000"/>
              </a:spcBef>
            </a:pPr>
            <a:r>
              <a:rPr lang="sl-SI" sz="2400" dirty="0"/>
              <a:t>Ukrep: </a:t>
            </a:r>
            <a:r>
              <a:rPr lang="sl-SI" sz="2400" b="1" dirty="0"/>
              <a:t>Nove storitve v mreži služb za duševno zdravje 2024 – 2028</a:t>
            </a:r>
          </a:p>
          <a:p>
            <a:pPr marL="228600" indent="-228600">
              <a:lnSpc>
                <a:spcPct val="70000"/>
              </a:lnSpc>
              <a:spcBef>
                <a:spcPts val="1000"/>
              </a:spcBef>
              <a:buFontTx/>
              <a:buChar char="-"/>
            </a:pPr>
            <a:r>
              <a:rPr lang="sl-SI" sz="2400" b="1" dirty="0"/>
              <a:t>Specifični cilj: </a:t>
            </a:r>
            <a:r>
              <a:rPr lang="sl-SI" sz="2400" dirty="0"/>
              <a:t>ES04.11 Krepitev enakopravnega in pravočasnega dostopa do kakovostnih, vzdržnih in cenovno ugodnih storitev, vključno s storitvami, ki spodbujajo dostop do stanovanj in storitev oskrbe, usmerjene v posameznika, vključno s storitvami zdravstvene oskrbe; posodabljanje sistemov socialne zaščite, vključno s spodbujanjem dostopa do socialne zaščite, s posebnim poudarkom na otrocih in prikrajšanih skupinah; izboljšanje dostopnosti, tudi za invalide, učinkovitosti in odpornosti sistemov zdravstvene oskrbe in storitev dolgotrajne oskrbe</a:t>
            </a:r>
          </a:p>
          <a:p>
            <a:pPr marL="228600" indent="-228600">
              <a:lnSpc>
                <a:spcPct val="70000"/>
              </a:lnSpc>
              <a:spcBef>
                <a:spcPts val="1000"/>
              </a:spcBef>
              <a:buFontTx/>
              <a:buChar char="-"/>
            </a:pPr>
            <a:r>
              <a:rPr lang="sl-SI" sz="2400" b="1" dirty="0"/>
              <a:t>Vsebina</a:t>
            </a:r>
            <a:r>
              <a:rPr lang="sl-SI" sz="2400" dirty="0"/>
              <a:t>: Vzpostavitev novih storitev v mreži služb za duševno zdravje na primarni ravni, to je v Centrih za duševno zdravje odraslih in Centrih za krepitev zdravja ter </a:t>
            </a:r>
            <a:r>
              <a:rPr lang="sl-SI" sz="2400" dirty="0" err="1"/>
              <a:t>Zdravstvenovzgojnih</a:t>
            </a:r>
            <a:r>
              <a:rPr lang="sl-SI" sz="2400" dirty="0"/>
              <a:t> centrih ter s tem prenos težišča služb in storitev za duševno zdravje na lokalno raven in izboljšanje njihove dostopnosti.</a:t>
            </a:r>
          </a:p>
          <a:p>
            <a:pPr>
              <a:lnSpc>
                <a:spcPct val="70000"/>
              </a:lnSpc>
              <a:spcBef>
                <a:spcPts val="1000"/>
              </a:spcBef>
            </a:pPr>
            <a:endParaRPr lang="sl-SI" sz="2400" dirty="0"/>
          </a:p>
        </p:txBody>
      </p:sp>
    </p:spTree>
    <p:extLst>
      <p:ext uri="{BB962C8B-B14F-4D97-AF65-F5344CB8AC3E}">
        <p14:creationId xmlns:p14="http://schemas.microsoft.com/office/powerpoint/2010/main" val="118969357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7216" y="6033143"/>
            <a:ext cx="2689861" cy="564319"/>
          </a:xfrm>
          <a:prstGeom prst="rect">
            <a:avLst/>
          </a:prstGeom>
        </p:spPr>
      </p:pic>
      <p:pic>
        <p:nvPicPr>
          <p:cNvPr id="5" name="Picture 4" descr="Logo image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529" y="6081245"/>
            <a:ext cx="1050232" cy="51621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Kolenski povezovalnik 6"/>
          <p:cNvCxnSpPr/>
          <p:nvPr/>
        </p:nvCxnSpPr>
        <p:spPr>
          <a:xfrm flipV="1">
            <a:off x="245807" y="304566"/>
            <a:ext cx="3736258" cy="2637408"/>
          </a:xfrm>
          <a:prstGeom prst="bentConnector3">
            <a:avLst>
              <a:gd name="adj1" fmla="val 0"/>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 name="Kolenski povezovalnik 7"/>
          <p:cNvCxnSpPr/>
          <p:nvPr/>
        </p:nvCxnSpPr>
        <p:spPr>
          <a:xfrm flipV="1">
            <a:off x="8514735" y="4197949"/>
            <a:ext cx="3342968" cy="2408904"/>
          </a:xfrm>
          <a:prstGeom prst="bentConnector3">
            <a:avLst>
              <a:gd name="adj1" fmla="val 100294"/>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Pravokotnik 5"/>
          <p:cNvSpPr/>
          <p:nvPr/>
        </p:nvSpPr>
        <p:spPr>
          <a:xfrm>
            <a:off x="508529" y="337444"/>
            <a:ext cx="10975017" cy="6544549"/>
          </a:xfrm>
          <a:prstGeom prst="rect">
            <a:avLst/>
          </a:prstGeom>
        </p:spPr>
        <p:txBody>
          <a:bodyPr wrap="square">
            <a:spAutoFit/>
          </a:bodyPr>
          <a:lstStyle/>
          <a:p>
            <a:endParaRPr lang="sl-SI" sz="2400" b="1" u="sng" dirty="0">
              <a:latin typeface="Republika" panose="02000506040000020004" pitchFamily="2" charset="-18"/>
            </a:endParaRPr>
          </a:p>
          <a:p>
            <a:pPr marL="228600" indent="-228600">
              <a:lnSpc>
                <a:spcPct val="70000"/>
              </a:lnSpc>
              <a:spcBef>
                <a:spcPts val="1000"/>
              </a:spcBef>
              <a:buFontTx/>
              <a:buChar char="-"/>
            </a:pPr>
            <a:r>
              <a:rPr lang="sl-SI" sz="2400" b="1" dirty="0"/>
              <a:t>Namen in cilj</a:t>
            </a:r>
            <a:r>
              <a:rPr lang="sl-SI" sz="2400" dirty="0"/>
              <a:t>: Zagotavljanje celostne obravnave odraslih s težavami v duševnem zdravju, povečanje dostopnosti storitev celostne obravnave težav v duševnem zdravju vključno s preprečevanjem novo nastalih težav ter preprečevanjem poslabšanj  in ponovitev obstoječih težav v duševnem zdravju. Namen je spodbuditi učinkovito, hitrejše in bolj fleksibilno odzivanje služb tako, da je ponudba storitev široka, prilagojena, </a:t>
            </a:r>
            <a:r>
              <a:rPr lang="sl-SI" sz="2400" dirty="0" err="1"/>
              <a:t>nizkopražna</a:t>
            </a:r>
            <a:r>
              <a:rPr lang="sl-SI" sz="2400" dirty="0"/>
              <a:t> in čim bolj dostopna. To bomo dosegli s pomočjo vzpostavitve novih storitev v okviru mreže služb za duševno zdravje na primarni ravni zdravstvenega varstva. </a:t>
            </a:r>
          </a:p>
          <a:p>
            <a:pPr marL="228600" indent="-228600">
              <a:lnSpc>
                <a:spcPct val="70000"/>
              </a:lnSpc>
              <a:spcBef>
                <a:spcPts val="1000"/>
              </a:spcBef>
              <a:buFontTx/>
              <a:buChar char="-"/>
            </a:pPr>
            <a:r>
              <a:rPr lang="sl-SI" sz="2400" b="1" dirty="0"/>
              <a:t>ključna merila</a:t>
            </a:r>
            <a:r>
              <a:rPr lang="sl-SI" sz="2400" dirty="0"/>
              <a:t>: ustreznost in kakovost operacije, izvedljivost operacije, prispevanje h krepitvi zdravstvenega sistema, prispevanje h preventivi, predvsem za ranljive skupine in podpora zdravega načina življenja</a:t>
            </a:r>
          </a:p>
          <a:p>
            <a:pPr marL="228600" marR="0" lvl="0" indent="-228600" algn="l" defTabSz="914400" rtl="0" eaLnBrk="1" fontAlgn="auto" latinLnBrk="0" hangingPunct="1">
              <a:lnSpc>
                <a:spcPct val="70000"/>
              </a:lnSpc>
              <a:spcBef>
                <a:spcPts val="1000"/>
              </a:spcBef>
              <a:spcAft>
                <a:spcPts val="0"/>
              </a:spcAft>
              <a:buClrTx/>
              <a:buSzTx/>
              <a:buFontTx/>
              <a:buChar char="-"/>
              <a:tabLst/>
              <a:defRPr/>
            </a:pPr>
            <a:r>
              <a:rPr kumimoji="0" lang="sl-SI" sz="2400" b="1" i="0" u="none" strike="noStrike" kern="1200" cap="none" spc="0" normalizeH="0" baseline="0" noProof="0" dirty="0">
                <a:ln>
                  <a:noFill/>
                </a:ln>
                <a:solidFill>
                  <a:prstClr val="black"/>
                </a:solidFill>
                <a:effectLst/>
                <a:uLnTx/>
                <a:uFillTx/>
                <a:latin typeface="Calibri" panose="020F0502020204030204"/>
                <a:ea typeface="+mn-ea"/>
                <a:cs typeface="+mn-cs"/>
              </a:rPr>
              <a:t>Geografsko območje</a:t>
            </a:r>
            <a:r>
              <a:rPr kumimoji="0" lang="sl-SI" sz="2400" b="0" i="0" u="none" strike="noStrike" kern="1200" cap="none" spc="0" normalizeH="0" baseline="0" noProof="0" dirty="0">
                <a:ln>
                  <a:noFill/>
                </a:ln>
                <a:solidFill>
                  <a:prstClr val="black"/>
                </a:solidFill>
                <a:effectLst/>
                <a:uLnTx/>
                <a:uFillTx/>
                <a:latin typeface="Calibri" panose="020F0502020204030204"/>
                <a:ea typeface="+mn-ea"/>
                <a:cs typeface="+mn-cs"/>
              </a:rPr>
              <a:t>: sistemski ukrep z vplivom po celotni Sloveniji</a:t>
            </a:r>
          </a:p>
          <a:p>
            <a:pPr marL="228600" marR="0" lvl="0" indent="-228600" algn="l" defTabSz="914400" rtl="0" eaLnBrk="1" fontAlgn="auto" latinLnBrk="0" hangingPunct="1">
              <a:lnSpc>
                <a:spcPct val="70000"/>
              </a:lnSpc>
              <a:spcBef>
                <a:spcPts val="1000"/>
              </a:spcBef>
              <a:spcAft>
                <a:spcPts val="0"/>
              </a:spcAft>
              <a:buClrTx/>
              <a:buSzTx/>
              <a:buFontTx/>
              <a:buChar char="-"/>
              <a:tabLst/>
              <a:defRPr/>
            </a:pPr>
            <a:r>
              <a:rPr kumimoji="0" lang="sl-SI" sz="2400" b="1" i="0" u="none" strike="noStrike" kern="1200" cap="none" spc="0" normalizeH="0" baseline="0" noProof="0" dirty="0">
                <a:ln>
                  <a:noFill/>
                </a:ln>
                <a:solidFill>
                  <a:prstClr val="black"/>
                </a:solidFill>
                <a:effectLst/>
                <a:uLnTx/>
                <a:uFillTx/>
                <a:latin typeface="Calibri" panose="020F0502020204030204"/>
                <a:ea typeface="+mn-ea"/>
                <a:cs typeface="+mn-cs"/>
              </a:rPr>
              <a:t>Načrtovana sredstva</a:t>
            </a:r>
            <a:r>
              <a:rPr kumimoji="0" lang="sl-SI" sz="2400" b="0" i="0" u="none" strike="noStrike" kern="1200" cap="none" spc="0" normalizeH="0" baseline="0" noProof="0" dirty="0">
                <a:ln>
                  <a:noFill/>
                </a:ln>
                <a:solidFill>
                  <a:prstClr val="black"/>
                </a:solidFill>
                <a:effectLst/>
                <a:uLnTx/>
                <a:uFillTx/>
                <a:latin typeface="Calibri" panose="020F0502020204030204"/>
                <a:ea typeface="+mn-ea"/>
                <a:cs typeface="+mn-cs"/>
              </a:rPr>
              <a:t>: 2.240.000 EUR (EU+SLO)</a:t>
            </a:r>
          </a:p>
          <a:p>
            <a:pPr marL="228600" marR="0" lvl="0" indent="-228600" algn="l" defTabSz="914400" rtl="0" eaLnBrk="1" fontAlgn="auto" latinLnBrk="0" hangingPunct="1">
              <a:lnSpc>
                <a:spcPct val="70000"/>
              </a:lnSpc>
              <a:spcBef>
                <a:spcPts val="1000"/>
              </a:spcBef>
              <a:spcAft>
                <a:spcPts val="0"/>
              </a:spcAft>
              <a:buClrTx/>
              <a:buSzTx/>
              <a:buFontTx/>
              <a:buChar char="-"/>
              <a:tabLst/>
              <a:defRPr/>
            </a:pPr>
            <a:r>
              <a:rPr kumimoji="0" lang="sl-SI" sz="2400" b="1" i="0" u="none" strike="noStrike" kern="1200" cap="none" spc="0" normalizeH="0" baseline="0" noProof="0" dirty="0">
                <a:ln>
                  <a:noFill/>
                </a:ln>
                <a:solidFill>
                  <a:prstClr val="black"/>
                </a:solidFill>
                <a:effectLst/>
                <a:uLnTx/>
                <a:uFillTx/>
                <a:latin typeface="Calibri" panose="020F0502020204030204"/>
                <a:ea typeface="+mn-ea"/>
                <a:cs typeface="+mn-cs"/>
              </a:rPr>
              <a:t>Upravičenci: </a:t>
            </a:r>
            <a:r>
              <a:rPr kumimoji="0" lang="sl-SI" sz="2400" b="0" i="0" u="none" strike="noStrike" kern="1200" cap="none" spc="0" normalizeH="0" baseline="0" noProof="0" dirty="0">
                <a:ln>
                  <a:noFill/>
                </a:ln>
                <a:solidFill>
                  <a:prstClr val="black"/>
                </a:solidFill>
                <a:effectLst/>
                <a:uLnTx/>
                <a:uFillTx/>
                <a:latin typeface="Calibri" panose="020F0502020204030204"/>
                <a:ea typeface="+mn-ea"/>
                <a:cs typeface="+mn-cs"/>
              </a:rPr>
              <a:t>Nacionalni inštitut za javno zdravje</a:t>
            </a:r>
          </a:p>
          <a:p>
            <a:pPr marL="228600" marR="0" lvl="0" indent="-228600" algn="l" defTabSz="914400" rtl="0" eaLnBrk="1" fontAlgn="auto" latinLnBrk="0" hangingPunct="1">
              <a:lnSpc>
                <a:spcPct val="70000"/>
              </a:lnSpc>
              <a:spcBef>
                <a:spcPts val="1000"/>
              </a:spcBef>
              <a:spcAft>
                <a:spcPts val="0"/>
              </a:spcAft>
              <a:buClrTx/>
              <a:buSzTx/>
              <a:buFontTx/>
              <a:buChar char="-"/>
              <a:tabLst/>
              <a:defRPr/>
            </a:pPr>
            <a:r>
              <a:rPr kumimoji="0" lang="sl-SI" sz="2400" b="1" i="0" u="none" strike="noStrike" kern="1200" cap="none" spc="0" normalizeH="0" baseline="0" noProof="0" dirty="0">
                <a:ln>
                  <a:noFill/>
                </a:ln>
                <a:solidFill>
                  <a:prstClr val="black"/>
                </a:solidFill>
                <a:effectLst/>
                <a:uLnTx/>
                <a:uFillTx/>
                <a:latin typeface="Calibri" panose="020F0502020204030204"/>
                <a:ea typeface="+mn-ea"/>
                <a:cs typeface="+mn-cs"/>
              </a:rPr>
              <a:t>Pravna podlaga</a:t>
            </a:r>
            <a:r>
              <a:rPr kumimoji="0" lang="sl-SI"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pl-PL" sz="2400" b="0" i="0" u="none" strike="noStrike" kern="1200" cap="none" spc="0" normalizeH="0" baseline="0" noProof="0" dirty="0">
                <a:ln>
                  <a:noFill/>
                </a:ln>
                <a:solidFill>
                  <a:prstClr val="black"/>
                </a:solidFill>
                <a:effectLst/>
                <a:uLnTx/>
                <a:uFillTx/>
                <a:latin typeface="Calibri" panose="020F0502020204030204"/>
                <a:ea typeface="+mn-ea"/>
                <a:cs typeface="+mn-cs"/>
              </a:rPr>
              <a:t>neposredna potrditev operacije za upravičenca na podlagi Zakona o zdravstveni dejavnosti in sklep Vlade RS o ustanovitvi NIJZ</a:t>
            </a:r>
          </a:p>
          <a:p>
            <a:pPr marL="228600" marR="0" lvl="0" indent="-228600" algn="l" defTabSz="914400" rtl="0" eaLnBrk="1" fontAlgn="auto" latinLnBrk="0" hangingPunct="1">
              <a:lnSpc>
                <a:spcPct val="70000"/>
              </a:lnSpc>
              <a:spcBef>
                <a:spcPts val="1000"/>
              </a:spcBef>
              <a:spcAft>
                <a:spcPts val="0"/>
              </a:spcAft>
              <a:buClrTx/>
              <a:buSzTx/>
              <a:buFontTx/>
              <a:buChar char="-"/>
              <a:tabLst/>
              <a:defRPr/>
            </a:pPr>
            <a:r>
              <a:rPr kumimoji="0" lang="sl-SI" sz="2400" b="1" i="0" u="none" strike="noStrike" kern="1200" cap="none" spc="0" normalizeH="0" baseline="0" noProof="0" dirty="0">
                <a:ln>
                  <a:noFill/>
                </a:ln>
                <a:solidFill>
                  <a:prstClr val="black"/>
                </a:solidFill>
                <a:effectLst/>
                <a:uLnTx/>
                <a:uFillTx/>
                <a:latin typeface="Calibri" panose="020F0502020204030204"/>
                <a:ea typeface="+mn-ea"/>
                <a:cs typeface="+mn-cs"/>
              </a:rPr>
              <a:t>Obdobje izvajanja aktivnosti</a:t>
            </a:r>
            <a:r>
              <a:rPr kumimoji="0" lang="sl-SI" sz="2400" b="0" i="0" u="none" strike="noStrike" kern="1200" cap="none" spc="0" normalizeH="0" baseline="0" noProof="0" dirty="0">
                <a:ln>
                  <a:noFill/>
                </a:ln>
                <a:solidFill>
                  <a:prstClr val="black"/>
                </a:solidFill>
                <a:effectLst/>
                <a:uLnTx/>
                <a:uFillTx/>
                <a:latin typeface="Calibri" panose="020F0502020204030204"/>
                <a:ea typeface="+mn-ea"/>
                <a:cs typeface="+mn-cs"/>
              </a:rPr>
              <a:t>: 1. 1. 2024 – 1. 10. 2028</a:t>
            </a:r>
          </a:p>
          <a:p>
            <a:pPr algn="r">
              <a:lnSpc>
                <a:spcPct val="70000"/>
              </a:lnSpc>
              <a:spcBef>
                <a:spcPts val="1000"/>
              </a:spcBef>
            </a:pPr>
            <a:endParaRPr lang="sl-SI" sz="2400" dirty="0"/>
          </a:p>
          <a:p>
            <a:pPr marL="228600" indent="-228600">
              <a:lnSpc>
                <a:spcPct val="70000"/>
              </a:lnSpc>
              <a:spcBef>
                <a:spcPts val="1000"/>
              </a:spcBef>
              <a:buFontTx/>
              <a:buChar char="-"/>
            </a:pPr>
            <a:endParaRPr lang="sl-SI" sz="2400" dirty="0"/>
          </a:p>
        </p:txBody>
      </p:sp>
    </p:spTree>
    <p:extLst>
      <p:ext uri="{BB962C8B-B14F-4D97-AF65-F5344CB8AC3E}">
        <p14:creationId xmlns:p14="http://schemas.microsoft.com/office/powerpoint/2010/main" val="27806319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7216" y="6033143"/>
            <a:ext cx="2689861" cy="564319"/>
          </a:xfrm>
          <a:prstGeom prst="rect">
            <a:avLst/>
          </a:prstGeom>
        </p:spPr>
      </p:pic>
      <p:pic>
        <p:nvPicPr>
          <p:cNvPr id="5" name="Picture 4" descr="Logo image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529" y="6081245"/>
            <a:ext cx="1050232" cy="51621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Kolenski povezovalnik 6"/>
          <p:cNvCxnSpPr/>
          <p:nvPr/>
        </p:nvCxnSpPr>
        <p:spPr>
          <a:xfrm flipV="1">
            <a:off x="245807" y="304566"/>
            <a:ext cx="3736258" cy="2637408"/>
          </a:xfrm>
          <a:prstGeom prst="bentConnector3">
            <a:avLst>
              <a:gd name="adj1" fmla="val 0"/>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 name="Kolenski povezovalnik 7"/>
          <p:cNvCxnSpPr/>
          <p:nvPr/>
        </p:nvCxnSpPr>
        <p:spPr>
          <a:xfrm flipV="1">
            <a:off x="8514735" y="4197949"/>
            <a:ext cx="3342968" cy="2408904"/>
          </a:xfrm>
          <a:prstGeom prst="bentConnector3">
            <a:avLst>
              <a:gd name="adj1" fmla="val 100294"/>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Pravokotnik 5"/>
          <p:cNvSpPr/>
          <p:nvPr/>
        </p:nvSpPr>
        <p:spPr>
          <a:xfrm>
            <a:off x="508529" y="428367"/>
            <a:ext cx="10975017" cy="4482446"/>
          </a:xfrm>
          <a:prstGeom prst="rect">
            <a:avLst/>
          </a:prstGeom>
        </p:spPr>
        <p:txBody>
          <a:bodyPr wrap="square">
            <a:spAutoFit/>
          </a:bodyPr>
          <a:lstStyle/>
          <a:p>
            <a:endParaRPr lang="sl-SI" sz="2400" b="1" u="sng" dirty="0">
              <a:latin typeface="Republika" panose="02000506040000020004" pitchFamily="2" charset="-18"/>
            </a:endParaRPr>
          </a:p>
          <a:p>
            <a:pPr marL="228600" indent="-228600">
              <a:lnSpc>
                <a:spcPct val="70000"/>
              </a:lnSpc>
              <a:spcBef>
                <a:spcPts val="1000"/>
              </a:spcBef>
              <a:buFontTx/>
              <a:buChar char="-"/>
            </a:pPr>
            <a:r>
              <a:rPr lang="sl-SI" sz="2400" dirty="0"/>
              <a:t>Ukrep: </a:t>
            </a:r>
            <a:r>
              <a:rPr lang="sl-SI" sz="2400" b="1" dirty="0"/>
              <a:t>Nadgradnja testiranja novih psihoaktivnih snovi in prepovedanih drog z vključitvijo v športu prepovedanih snovi in drugih snovi, ki izboljšujejo telesne sposobnosti in izgled ter oblikovanje ukrepov za zmanjševanje škode in ozaveščanje med rekreativnimi športniki</a:t>
            </a:r>
          </a:p>
          <a:p>
            <a:pPr marL="228600" indent="-228600">
              <a:lnSpc>
                <a:spcPct val="70000"/>
              </a:lnSpc>
              <a:spcBef>
                <a:spcPts val="1000"/>
              </a:spcBef>
              <a:buFontTx/>
              <a:buChar char="-"/>
            </a:pPr>
            <a:r>
              <a:rPr lang="sl-SI" sz="2400" b="1" dirty="0"/>
              <a:t>Specifični cilj: </a:t>
            </a:r>
            <a:r>
              <a:rPr lang="sl-SI" sz="2400" dirty="0"/>
              <a:t>ES04.11 Krepitev enakopravnega in pravočasnega dostopa do kakovostnih, vzdržnih in cenovno ugodnih storitev, vključno s storitvami, ki spodbujajo dostop do stanovanj in storitev oskrbe, usmerjene v posameznika, vključno s storitvami zdravstvene oskrbe; posodabljanje sistemov socialne zaščite, vključno s spodbujanjem dostopa do socialne zaščite, s posebnim poudarkom na otrocih in prikrajšanih skupinah; izboljšanje dostopnosti, tudi za invalide, učinkovitosti in odpornosti sistemov zdravstvene oskrbe in storitev dolgotrajne oskrbe</a:t>
            </a:r>
          </a:p>
          <a:p>
            <a:pPr marL="228600" indent="-228600">
              <a:lnSpc>
                <a:spcPct val="70000"/>
              </a:lnSpc>
              <a:spcBef>
                <a:spcPts val="1000"/>
              </a:spcBef>
              <a:buFontTx/>
              <a:buChar char="-"/>
            </a:pPr>
            <a:r>
              <a:rPr lang="sl-SI" sz="2400" b="1" dirty="0"/>
              <a:t>Vsebina</a:t>
            </a:r>
            <a:r>
              <a:rPr lang="sl-SI" sz="2400" dirty="0"/>
              <a:t>: v okviru projekta se bo nadgradil sistem testiranja prepovedanih drog in novih psihoaktivnih snovi. Z analizo teh snovi in poročanjem rezultatov v baze podatkov se bo osveščalo o teh snoveh z namenom zmanjševanja škode. </a:t>
            </a:r>
          </a:p>
        </p:txBody>
      </p:sp>
    </p:spTree>
    <p:extLst>
      <p:ext uri="{BB962C8B-B14F-4D97-AF65-F5344CB8AC3E}">
        <p14:creationId xmlns:p14="http://schemas.microsoft.com/office/powerpoint/2010/main" val="302911551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7216" y="6033143"/>
            <a:ext cx="2689861" cy="564319"/>
          </a:xfrm>
          <a:prstGeom prst="rect">
            <a:avLst/>
          </a:prstGeom>
        </p:spPr>
      </p:pic>
      <p:pic>
        <p:nvPicPr>
          <p:cNvPr id="5" name="Picture 4" descr="Logo image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529" y="6081245"/>
            <a:ext cx="1050232" cy="51621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Kolenski povezovalnik 6"/>
          <p:cNvCxnSpPr/>
          <p:nvPr/>
        </p:nvCxnSpPr>
        <p:spPr>
          <a:xfrm flipV="1">
            <a:off x="245807" y="304566"/>
            <a:ext cx="3736258" cy="2637408"/>
          </a:xfrm>
          <a:prstGeom prst="bentConnector3">
            <a:avLst>
              <a:gd name="adj1" fmla="val 0"/>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 name="Kolenski povezovalnik 7"/>
          <p:cNvCxnSpPr/>
          <p:nvPr/>
        </p:nvCxnSpPr>
        <p:spPr>
          <a:xfrm flipV="1">
            <a:off x="8514735" y="4197949"/>
            <a:ext cx="3342968" cy="2408904"/>
          </a:xfrm>
          <a:prstGeom prst="bentConnector3">
            <a:avLst>
              <a:gd name="adj1" fmla="val 100294"/>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Pravokotnik 5"/>
          <p:cNvSpPr/>
          <p:nvPr/>
        </p:nvSpPr>
        <p:spPr>
          <a:xfrm>
            <a:off x="508529" y="337444"/>
            <a:ext cx="10975017" cy="6544549"/>
          </a:xfrm>
          <a:prstGeom prst="rect">
            <a:avLst/>
          </a:prstGeom>
        </p:spPr>
        <p:txBody>
          <a:bodyPr wrap="square">
            <a:spAutoFit/>
          </a:bodyPr>
          <a:lstStyle/>
          <a:p>
            <a:endParaRPr lang="sl-SI" sz="2400" b="1" u="sng" dirty="0">
              <a:latin typeface="Republika" panose="02000506040000020004" pitchFamily="2" charset="-18"/>
            </a:endParaRPr>
          </a:p>
          <a:p>
            <a:pPr marL="228600" indent="-228600">
              <a:lnSpc>
                <a:spcPct val="70000"/>
              </a:lnSpc>
              <a:spcBef>
                <a:spcPts val="1000"/>
              </a:spcBef>
              <a:buFontTx/>
              <a:buChar char="-"/>
            </a:pPr>
            <a:r>
              <a:rPr lang="sl-SI" sz="2400" b="1" dirty="0"/>
              <a:t>Namen in cilj</a:t>
            </a:r>
            <a:r>
              <a:rPr lang="sl-SI" sz="2400" dirty="0"/>
              <a:t>: Z nadgrajenim sistemom testiranja, ki bo poleg prepovedanih drog in novih psihoaktivnih snovi  omogočal tudi analizo nedovoljenih snovi v športu in drugih snovi, ki izboljšujejo telesne sposobnosti in izgled, bomo preverjali pojavnost teh snovi v izdelkih, ki jih uporabljajo rekreativni športniki. Izsledki bodo služili kot podlaga za pripravo ukrepov zmanjševanja škode, preventive in ozaveščanja.</a:t>
            </a:r>
          </a:p>
          <a:p>
            <a:pPr marL="228600" indent="-228600">
              <a:lnSpc>
                <a:spcPct val="70000"/>
              </a:lnSpc>
              <a:spcBef>
                <a:spcPts val="1000"/>
              </a:spcBef>
              <a:buFontTx/>
              <a:buChar char="-"/>
            </a:pPr>
            <a:r>
              <a:rPr lang="sl-SI" sz="2400" b="1" dirty="0"/>
              <a:t>ključna merila</a:t>
            </a:r>
            <a:r>
              <a:rPr lang="sl-SI" sz="2400" dirty="0"/>
              <a:t>: prispevanje h krepitvi zdravstvenega sistema, prispevanje h preventivi, predvsem za ranljive skupine in podpora zdravega načina življenja, prispevanje k razvoju storitvenih dejavnosti in nevladnega sektorja, prispevanje k izmenjavi izkušenj, rezultatov in dobrih praks na regionalni, nacionalni in transnacionalni ravni</a:t>
            </a:r>
          </a:p>
          <a:p>
            <a:pPr marL="228600" marR="0" lvl="0" indent="-228600" algn="l" defTabSz="914400" rtl="0" eaLnBrk="1" fontAlgn="auto" latinLnBrk="0" hangingPunct="1">
              <a:lnSpc>
                <a:spcPct val="70000"/>
              </a:lnSpc>
              <a:spcBef>
                <a:spcPts val="1000"/>
              </a:spcBef>
              <a:spcAft>
                <a:spcPts val="0"/>
              </a:spcAft>
              <a:buClrTx/>
              <a:buSzTx/>
              <a:buFontTx/>
              <a:buChar char="-"/>
              <a:tabLst/>
              <a:defRPr/>
            </a:pPr>
            <a:r>
              <a:rPr kumimoji="0" lang="sl-SI" sz="2400" b="1" i="0" u="none" strike="noStrike" kern="1200" cap="none" spc="0" normalizeH="0" baseline="0" noProof="0" dirty="0">
                <a:ln>
                  <a:noFill/>
                </a:ln>
                <a:solidFill>
                  <a:prstClr val="black"/>
                </a:solidFill>
                <a:effectLst/>
                <a:uLnTx/>
                <a:uFillTx/>
                <a:latin typeface="Calibri" panose="020F0502020204030204"/>
                <a:ea typeface="+mn-ea"/>
                <a:cs typeface="+mn-cs"/>
              </a:rPr>
              <a:t>Geografsko območje</a:t>
            </a:r>
            <a:r>
              <a:rPr kumimoji="0" lang="sl-SI" sz="2400" b="0" i="0" u="none" strike="noStrike" kern="1200" cap="none" spc="0" normalizeH="0" baseline="0" noProof="0" dirty="0">
                <a:ln>
                  <a:noFill/>
                </a:ln>
                <a:solidFill>
                  <a:prstClr val="black"/>
                </a:solidFill>
                <a:effectLst/>
                <a:uLnTx/>
                <a:uFillTx/>
                <a:latin typeface="Calibri" panose="020F0502020204030204"/>
                <a:ea typeface="+mn-ea"/>
                <a:cs typeface="+mn-cs"/>
              </a:rPr>
              <a:t>: sistemski ukrep z vplivom po celotni Sloveniji</a:t>
            </a:r>
          </a:p>
          <a:p>
            <a:pPr marL="228600" marR="0" lvl="0" indent="-228600" algn="l" defTabSz="914400" rtl="0" eaLnBrk="1" fontAlgn="auto" latinLnBrk="0" hangingPunct="1">
              <a:lnSpc>
                <a:spcPct val="70000"/>
              </a:lnSpc>
              <a:spcBef>
                <a:spcPts val="1000"/>
              </a:spcBef>
              <a:spcAft>
                <a:spcPts val="0"/>
              </a:spcAft>
              <a:buClrTx/>
              <a:buSzTx/>
              <a:buFontTx/>
              <a:buChar char="-"/>
              <a:tabLst/>
              <a:defRPr/>
            </a:pPr>
            <a:r>
              <a:rPr kumimoji="0" lang="sl-SI" sz="2400" b="1" i="0" u="none" strike="noStrike" kern="1200" cap="none" spc="0" normalizeH="0" baseline="0" noProof="0" dirty="0">
                <a:ln>
                  <a:noFill/>
                </a:ln>
                <a:solidFill>
                  <a:prstClr val="black"/>
                </a:solidFill>
                <a:effectLst/>
                <a:uLnTx/>
                <a:uFillTx/>
                <a:latin typeface="Calibri" panose="020F0502020204030204"/>
                <a:ea typeface="+mn-ea"/>
                <a:cs typeface="+mn-cs"/>
              </a:rPr>
              <a:t>Načrtovana sredstva</a:t>
            </a:r>
            <a:r>
              <a:rPr kumimoji="0" lang="sl-SI" sz="2400" b="0" i="0" u="none" strike="noStrike" kern="1200" cap="none" spc="0" normalizeH="0" baseline="0" noProof="0" dirty="0">
                <a:ln>
                  <a:noFill/>
                </a:ln>
                <a:solidFill>
                  <a:prstClr val="black"/>
                </a:solidFill>
                <a:effectLst/>
                <a:uLnTx/>
                <a:uFillTx/>
                <a:latin typeface="Calibri" panose="020F0502020204030204"/>
                <a:ea typeface="+mn-ea"/>
                <a:cs typeface="+mn-cs"/>
              </a:rPr>
              <a:t>:  800.000 EUR (EU+SLO)</a:t>
            </a:r>
          </a:p>
          <a:p>
            <a:pPr marL="228600" marR="0" lvl="0" indent="-228600" algn="l" defTabSz="914400" rtl="0" eaLnBrk="1" fontAlgn="auto" latinLnBrk="0" hangingPunct="1">
              <a:lnSpc>
                <a:spcPct val="70000"/>
              </a:lnSpc>
              <a:spcBef>
                <a:spcPts val="1000"/>
              </a:spcBef>
              <a:spcAft>
                <a:spcPts val="0"/>
              </a:spcAft>
              <a:buClrTx/>
              <a:buSzTx/>
              <a:buFontTx/>
              <a:buChar char="-"/>
              <a:tabLst/>
              <a:defRPr/>
            </a:pPr>
            <a:r>
              <a:rPr kumimoji="0" lang="sl-SI" sz="2400" b="1" i="0" u="none" strike="noStrike" kern="1200" cap="none" spc="0" normalizeH="0" baseline="0" noProof="0" dirty="0">
                <a:ln>
                  <a:noFill/>
                </a:ln>
                <a:solidFill>
                  <a:prstClr val="black"/>
                </a:solidFill>
                <a:effectLst/>
                <a:uLnTx/>
                <a:uFillTx/>
                <a:latin typeface="Calibri" panose="020F0502020204030204"/>
                <a:ea typeface="+mn-ea"/>
                <a:cs typeface="+mn-cs"/>
              </a:rPr>
              <a:t>Upravičenci: </a:t>
            </a:r>
            <a:r>
              <a:rPr kumimoji="0" lang="sl-SI" sz="2400" i="0" u="none" strike="noStrike" kern="1200" cap="none" spc="0" normalizeH="0" baseline="0" noProof="0" dirty="0">
                <a:ln>
                  <a:noFill/>
                </a:ln>
                <a:solidFill>
                  <a:prstClr val="black"/>
                </a:solidFill>
                <a:effectLst/>
                <a:uLnTx/>
                <a:uFillTx/>
                <a:latin typeface="Calibri" panose="020F0502020204030204"/>
                <a:ea typeface="+mn-ea"/>
                <a:cs typeface="+mn-cs"/>
              </a:rPr>
              <a:t>Nacionalni laboratorij za zdravje, okolje in hrano (NLZOH)</a:t>
            </a:r>
          </a:p>
          <a:p>
            <a:pPr marL="228600" marR="0" lvl="0" indent="-228600" algn="l" defTabSz="914400" rtl="0" eaLnBrk="1" fontAlgn="auto" latinLnBrk="0" hangingPunct="1">
              <a:lnSpc>
                <a:spcPct val="70000"/>
              </a:lnSpc>
              <a:spcBef>
                <a:spcPts val="1000"/>
              </a:spcBef>
              <a:spcAft>
                <a:spcPts val="0"/>
              </a:spcAft>
              <a:buClrTx/>
              <a:buSzTx/>
              <a:buFontTx/>
              <a:buChar char="-"/>
              <a:tabLst/>
              <a:defRPr/>
            </a:pPr>
            <a:r>
              <a:rPr kumimoji="0" lang="sl-SI" sz="2400" b="1" i="0" u="none" strike="noStrike" kern="1200" cap="none" spc="0" normalizeH="0" baseline="0" noProof="0" dirty="0">
                <a:ln>
                  <a:noFill/>
                </a:ln>
                <a:solidFill>
                  <a:prstClr val="black"/>
                </a:solidFill>
                <a:effectLst/>
                <a:uLnTx/>
                <a:uFillTx/>
                <a:latin typeface="Calibri" panose="020F0502020204030204"/>
                <a:ea typeface="+mn-ea"/>
                <a:cs typeface="+mn-cs"/>
              </a:rPr>
              <a:t>Pravna podlaga</a:t>
            </a:r>
            <a:r>
              <a:rPr kumimoji="0" lang="sl-SI"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pl-PL" sz="2400" b="0" i="0" u="none" strike="noStrike" kern="1200" cap="none" spc="0" normalizeH="0" baseline="0" noProof="0" dirty="0">
                <a:ln>
                  <a:noFill/>
                </a:ln>
                <a:solidFill>
                  <a:prstClr val="black"/>
                </a:solidFill>
                <a:effectLst/>
                <a:uLnTx/>
                <a:uFillTx/>
                <a:latin typeface="Calibri" panose="020F0502020204030204"/>
                <a:ea typeface="+mn-ea"/>
                <a:cs typeface="+mn-cs"/>
              </a:rPr>
              <a:t>neposredna potrditev operacije za upravičenca na podlagi Resolucija o nacionalnem programu na področju prepovedanih drog 2023–2030, Zakon o zdravstveni dejavnosti </a:t>
            </a:r>
          </a:p>
          <a:p>
            <a:pPr marL="228600" marR="0" lvl="0" indent="-228600" algn="l" defTabSz="914400" rtl="0" eaLnBrk="1" fontAlgn="auto" latinLnBrk="0" hangingPunct="1">
              <a:lnSpc>
                <a:spcPct val="70000"/>
              </a:lnSpc>
              <a:spcBef>
                <a:spcPts val="1000"/>
              </a:spcBef>
              <a:spcAft>
                <a:spcPts val="0"/>
              </a:spcAft>
              <a:buClrTx/>
              <a:buSzTx/>
              <a:buFontTx/>
              <a:buChar char="-"/>
              <a:tabLst/>
              <a:defRPr/>
            </a:pPr>
            <a:r>
              <a:rPr kumimoji="0" lang="sl-SI" sz="2400" b="1" i="0" u="none" strike="noStrike" kern="1200" cap="none" spc="0" normalizeH="0" baseline="0" noProof="0" dirty="0">
                <a:ln>
                  <a:noFill/>
                </a:ln>
                <a:solidFill>
                  <a:prstClr val="black"/>
                </a:solidFill>
                <a:effectLst/>
                <a:uLnTx/>
                <a:uFillTx/>
                <a:latin typeface="Calibri" panose="020F0502020204030204"/>
                <a:ea typeface="+mn-ea"/>
                <a:cs typeface="+mn-cs"/>
              </a:rPr>
              <a:t>Obdobje izvajanja aktivnosti</a:t>
            </a:r>
            <a:r>
              <a:rPr kumimoji="0" lang="sl-SI" sz="2400" b="0" i="0" u="none" strike="noStrike" kern="1200" cap="none" spc="0" normalizeH="0" baseline="0" noProof="0" dirty="0">
                <a:ln>
                  <a:noFill/>
                </a:ln>
                <a:solidFill>
                  <a:prstClr val="black"/>
                </a:solidFill>
                <a:effectLst/>
                <a:uLnTx/>
                <a:uFillTx/>
                <a:latin typeface="Calibri" panose="020F0502020204030204"/>
                <a:ea typeface="+mn-ea"/>
                <a:cs typeface="+mn-cs"/>
              </a:rPr>
              <a:t>: 1. 1. 2024 – 31. 12. 2028</a:t>
            </a:r>
          </a:p>
          <a:p>
            <a:pPr algn="r">
              <a:lnSpc>
                <a:spcPct val="70000"/>
              </a:lnSpc>
              <a:spcBef>
                <a:spcPts val="1000"/>
              </a:spcBef>
            </a:pPr>
            <a:endParaRPr lang="sl-SI" sz="2400" dirty="0"/>
          </a:p>
          <a:p>
            <a:pPr marL="228600" indent="-228600">
              <a:lnSpc>
                <a:spcPct val="70000"/>
              </a:lnSpc>
              <a:spcBef>
                <a:spcPts val="1000"/>
              </a:spcBef>
              <a:buFontTx/>
              <a:buChar char="-"/>
            </a:pPr>
            <a:endParaRPr lang="sl-SI" sz="2400" dirty="0"/>
          </a:p>
        </p:txBody>
      </p:sp>
    </p:spTree>
    <p:extLst>
      <p:ext uri="{BB962C8B-B14F-4D97-AF65-F5344CB8AC3E}">
        <p14:creationId xmlns:p14="http://schemas.microsoft.com/office/powerpoint/2010/main" val="87277837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7216" y="6033143"/>
            <a:ext cx="2689861" cy="564319"/>
          </a:xfrm>
          <a:prstGeom prst="rect">
            <a:avLst/>
          </a:prstGeom>
        </p:spPr>
      </p:pic>
      <p:pic>
        <p:nvPicPr>
          <p:cNvPr id="5" name="Picture 4" descr="Logo image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529" y="6081245"/>
            <a:ext cx="1050232" cy="51621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Kolenski povezovalnik 6"/>
          <p:cNvCxnSpPr/>
          <p:nvPr/>
        </p:nvCxnSpPr>
        <p:spPr>
          <a:xfrm flipV="1">
            <a:off x="245807" y="304566"/>
            <a:ext cx="3736258" cy="2637408"/>
          </a:xfrm>
          <a:prstGeom prst="bentConnector3">
            <a:avLst>
              <a:gd name="adj1" fmla="val 0"/>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 name="Kolenski povezovalnik 7"/>
          <p:cNvCxnSpPr/>
          <p:nvPr/>
        </p:nvCxnSpPr>
        <p:spPr>
          <a:xfrm flipV="1">
            <a:off x="8514735" y="4197949"/>
            <a:ext cx="3342968" cy="2408904"/>
          </a:xfrm>
          <a:prstGeom prst="bentConnector3">
            <a:avLst>
              <a:gd name="adj1" fmla="val 100294"/>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Pravokotnik 5"/>
          <p:cNvSpPr/>
          <p:nvPr/>
        </p:nvSpPr>
        <p:spPr>
          <a:xfrm>
            <a:off x="508529" y="428367"/>
            <a:ext cx="10975017" cy="4999510"/>
          </a:xfrm>
          <a:prstGeom prst="rect">
            <a:avLst/>
          </a:prstGeom>
        </p:spPr>
        <p:txBody>
          <a:bodyPr wrap="square">
            <a:spAutoFit/>
          </a:bodyPr>
          <a:lstStyle/>
          <a:p>
            <a:endParaRPr lang="sl-SI" sz="2400" b="1" u="sng" dirty="0">
              <a:latin typeface="Republika" panose="02000506040000020004" pitchFamily="2" charset="-18"/>
            </a:endParaRPr>
          </a:p>
          <a:p>
            <a:pPr marL="228600" indent="-228600">
              <a:lnSpc>
                <a:spcPct val="70000"/>
              </a:lnSpc>
              <a:spcBef>
                <a:spcPts val="1000"/>
              </a:spcBef>
              <a:buFontTx/>
              <a:buChar char="-"/>
            </a:pPr>
            <a:r>
              <a:rPr lang="sl-SI" sz="2400" dirty="0"/>
              <a:t>Ukrep: </a:t>
            </a:r>
            <a:r>
              <a:rPr lang="sl-SI" sz="2400" b="1" dirty="0"/>
              <a:t>Javni razpis: Razvoj in pilotna vzpostavitev delovanja regijskih enot v socialno varstvenih zavodih za obravnavo pacientov s </a:t>
            </a:r>
            <a:r>
              <a:rPr lang="sl-SI" sz="2400" b="1" dirty="0" err="1"/>
              <a:t>traheostomo</a:t>
            </a:r>
            <a:r>
              <a:rPr lang="sl-SI" sz="2400" b="1" dirty="0"/>
              <a:t> ali drugimi zahtevnejšimi zdravstvenimi stanji v okviru dolgotrajne oskrbe </a:t>
            </a:r>
          </a:p>
          <a:p>
            <a:pPr marL="228600" indent="-228600">
              <a:lnSpc>
                <a:spcPct val="70000"/>
              </a:lnSpc>
              <a:spcBef>
                <a:spcPts val="1000"/>
              </a:spcBef>
              <a:buFontTx/>
              <a:buChar char="-"/>
            </a:pPr>
            <a:r>
              <a:rPr lang="sl-SI" sz="2400" b="1" dirty="0"/>
              <a:t>Specifični cilj: </a:t>
            </a:r>
            <a:r>
              <a:rPr lang="sl-SI" sz="2400" dirty="0"/>
              <a:t>ES04.11 Krepitev enakopravnega in pravočasnega dostopa do kakovostnih, vzdržnih in cenovno ugodnih storitev, vključno s storitvami, ki spodbujajo dostop do stanovanj in storitev oskrbe, usmerjene v posameznika, vključno s storitvami zdravstvene oskrbe; posodabljanje sistemov socialne zaščite, vključno s spodbujanjem dostopa do socialne zaščite, s posebnim poudarkom na otrocih in prikrajšanih skupinah; izboljšanje dostopnosti, tudi za invalide, učinkovitosti in odpornosti sistemov zdravstvene oskrbe in storitev dolgotrajne oskrbe</a:t>
            </a:r>
          </a:p>
          <a:p>
            <a:pPr marL="228600" indent="-228600">
              <a:lnSpc>
                <a:spcPct val="70000"/>
              </a:lnSpc>
              <a:spcBef>
                <a:spcPts val="1000"/>
              </a:spcBef>
              <a:buFontTx/>
              <a:buChar char="-"/>
            </a:pPr>
            <a:r>
              <a:rPr lang="sl-SI" sz="2400" b="1" dirty="0"/>
              <a:t>Vsebina</a:t>
            </a:r>
            <a:r>
              <a:rPr lang="sl-SI" sz="2400" dirty="0"/>
              <a:t>: Vzpostavitev in zagotavljanje delovanja petih regijskih enot v socialno varstvenih zavodih z zagotovljeno prisotnostjo diplomirane medicinske sestre 24/7  in podpornim multidisciplinarnim timom za obravnavo pacientov s </a:t>
            </a:r>
            <a:r>
              <a:rPr lang="sl-SI" sz="2400" dirty="0" err="1"/>
              <a:t>traheostomo</a:t>
            </a:r>
            <a:r>
              <a:rPr lang="sl-SI" sz="2400" dirty="0"/>
              <a:t> ali drugimi zahtevnejšimi zdravstvenimi stanji v okviru dolgotrajne oskrbe. Vzpostavil se bo simulacijski in učni center, zagotovila multidisciplinarna strokovna podpora in skrbelo za razvoj ciljnega področja z raziskavami in inovacijami.</a:t>
            </a:r>
          </a:p>
        </p:txBody>
      </p:sp>
    </p:spTree>
    <p:extLst>
      <p:ext uri="{BB962C8B-B14F-4D97-AF65-F5344CB8AC3E}">
        <p14:creationId xmlns:p14="http://schemas.microsoft.com/office/powerpoint/2010/main" val="209922564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7216" y="6033143"/>
            <a:ext cx="2689861" cy="564319"/>
          </a:xfrm>
          <a:prstGeom prst="rect">
            <a:avLst/>
          </a:prstGeom>
        </p:spPr>
      </p:pic>
      <p:pic>
        <p:nvPicPr>
          <p:cNvPr id="5" name="Picture 4" descr="Logo image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529" y="6081245"/>
            <a:ext cx="1050232" cy="51621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Kolenski povezovalnik 6"/>
          <p:cNvCxnSpPr/>
          <p:nvPr/>
        </p:nvCxnSpPr>
        <p:spPr>
          <a:xfrm flipV="1">
            <a:off x="245807" y="304566"/>
            <a:ext cx="3736258" cy="2637408"/>
          </a:xfrm>
          <a:prstGeom prst="bentConnector3">
            <a:avLst>
              <a:gd name="adj1" fmla="val 0"/>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 name="Kolenski povezovalnik 7"/>
          <p:cNvCxnSpPr/>
          <p:nvPr/>
        </p:nvCxnSpPr>
        <p:spPr>
          <a:xfrm flipV="1">
            <a:off x="8514735" y="4197949"/>
            <a:ext cx="3342968" cy="2408904"/>
          </a:xfrm>
          <a:prstGeom prst="bentConnector3">
            <a:avLst>
              <a:gd name="adj1" fmla="val 100294"/>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Pravokotnik 5"/>
          <p:cNvSpPr/>
          <p:nvPr/>
        </p:nvSpPr>
        <p:spPr>
          <a:xfrm>
            <a:off x="508529" y="0"/>
            <a:ext cx="10975017" cy="6933373"/>
          </a:xfrm>
          <a:prstGeom prst="rect">
            <a:avLst/>
          </a:prstGeom>
        </p:spPr>
        <p:txBody>
          <a:bodyPr wrap="square">
            <a:spAutoFit/>
          </a:bodyPr>
          <a:lstStyle/>
          <a:p>
            <a:endParaRPr lang="sl-SI" sz="2400" b="1" u="sng" dirty="0">
              <a:latin typeface="Republika" panose="02000506040000020004" pitchFamily="2" charset="-18"/>
            </a:endParaRPr>
          </a:p>
          <a:p>
            <a:pPr marL="228600" indent="-228600">
              <a:lnSpc>
                <a:spcPct val="70000"/>
              </a:lnSpc>
              <a:spcBef>
                <a:spcPts val="1000"/>
              </a:spcBef>
              <a:buFontTx/>
              <a:buChar char="-"/>
            </a:pPr>
            <a:r>
              <a:rPr lang="sl-SI" sz="2400" b="1" dirty="0"/>
              <a:t>Namen in cilj</a:t>
            </a:r>
            <a:r>
              <a:rPr lang="sl-SI" sz="2400" dirty="0"/>
              <a:t>: Vzpostavitev in delovanje 5 regijskih enot v socialno varstvenih zavodih z zagotovljeno prisotnostjo diplomirane medicinske sestre 24/7  in podpornim multidisciplinarnim timom za obravnavo pacientov s </a:t>
            </a:r>
            <a:r>
              <a:rPr lang="sl-SI" sz="2400" dirty="0" err="1"/>
              <a:t>traheostomo</a:t>
            </a:r>
            <a:r>
              <a:rPr lang="sl-SI" sz="2400" dirty="0"/>
              <a:t> ali drugimi zahtevnejšimi zdravstvenimi stanji z namenom razvoja vzdržnega, pravičnega, vključujočega integriranega zdravstvenega in socialnega varstva, krepitve integrirane kakovostne zdravstvene obravnave pacientov, krepitve znanja, kompetenc in spretnosti vodilnih pri izvajalcih zdravstvene dejavnosti, zdravstvenih delavcev ter sodelavcev, študentov na kliničnem usposabljanju, pacientov in njihovih bližnjih za prilagajanje globalnim spremembam starajoče se družbe, dolgoživosti in metod zdravljenja.</a:t>
            </a:r>
          </a:p>
          <a:p>
            <a:pPr marL="228600" indent="-228600">
              <a:lnSpc>
                <a:spcPct val="70000"/>
              </a:lnSpc>
              <a:spcBef>
                <a:spcPts val="1000"/>
              </a:spcBef>
              <a:buFontTx/>
              <a:buChar char="-"/>
            </a:pPr>
            <a:r>
              <a:rPr lang="sl-SI" sz="2400" b="1" dirty="0"/>
              <a:t>ključna merila</a:t>
            </a:r>
            <a:r>
              <a:rPr lang="sl-SI" sz="2400" dirty="0"/>
              <a:t>: prispevanje h krepitvi zdravstvenega sistema, prispevanje h preventivi, predvsem za ranljive skupine in podpora zdravega načina življenja, prispevanje k razvoju storitvenih dejavnosti in nevladnega sektorja, prispevanje k izmenjavi izkušenj, rezultatov in dobrih praks na regionalni, nacionalni in transnacionalni ravni</a:t>
            </a:r>
          </a:p>
          <a:p>
            <a:pPr marL="228600" marR="0" lvl="0" indent="-228600" algn="l" defTabSz="914400" rtl="0" eaLnBrk="1" fontAlgn="auto" latinLnBrk="0" hangingPunct="1">
              <a:lnSpc>
                <a:spcPct val="70000"/>
              </a:lnSpc>
              <a:spcBef>
                <a:spcPts val="1000"/>
              </a:spcBef>
              <a:spcAft>
                <a:spcPts val="0"/>
              </a:spcAft>
              <a:buClrTx/>
              <a:buSzTx/>
              <a:buFontTx/>
              <a:buChar char="-"/>
              <a:tabLst/>
              <a:defRPr/>
            </a:pPr>
            <a:r>
              <a:rPr kumimoji="0" lang="sl-SI" sz="2400" b="1" i="0" u="none" strike="noStrike" kern="1200" cap="none" spc="0" normalizeH="0" baseline="0" noProof="0" dirty="0">
                <a:ln>
                  <a:noFill/>
                </a:ln>
                <a:solidFill>
                  <a:prstClr val="black"/>
                </a:solidFill>
                <a:effectLst/>
                <a:uLnTx/>
                <a:uFillTx/>
                <a:latin typeface="Calibri" panose="020F0502020204030204"/>
                <a:ea typeface="+mn-ea"/>
                <a:cs typeface="+mn-cs"/>
              </a:rPr>
              <a:t>Geografsko območje</a:t>
            </a:r>
            <a:r>
              <a:rPr kumimoji="0" lang="sl-SI" sz="2400" b="0" i="0" u="none" strike="noStrike" kern="1200" cap="none" spc="0" normalizeH="0" baseline="0" noProof="0" dirty="0">
                <a:ln>
                  <a:noFill/>
                </a:ln>
                <a:solidFill>
                  <a:prstClr val="black"/>
                </a:solidFill>
                <a:effectLst/>
                <a:uLnTx/>
                <a:uFillTx/>
                <a:latin typeface="Calibri" panose="020F0502020204030204"/>
                <a:ea typeface="+mn-ea"/>
                <a:cs typeface="+mn-cs"/>
              </a:rPr>
              <a:t>: sistemski ukrep z vplivom po celotni Sloveniji</a:t>
            </a:r>
          </a:p>
          <a:p>
            <a:pPr marL="228600" marR="0" lvl="0" indent="-228600" algn="l" defTabSz="914400" rtl="0" eaLnBrk="1" fontAlgn="auto" latinLnBrk="0" hangingPunct="1">
              <a:lnSpc>
                <a:spcPct val="70000"/>
              </a:lnSpc>
              <a:spcBef>
                <a:spcPts val="1000"/>
              </a:spcBef>
              <a:spcAft>
                <a:spcPts val="0"/>
              </a:spcAft>
              <a:buClrTx/>
              <a:buSzTx/>
              <a:buFontTx/>
              <a:buChar char="-"/>
              <a:tabLst/>
              <a:defRPr/>
            </a:pPr>
            <a:r>
              <a:rPr kumimoji="0" lang="sl-SI" sz="2400" b="1" i="0" u="none" strike="noStrike" kern="1200" cap="none" spc="0" normalizeH="0" baseline="0" noProof="0" dirty="0">
                <a:ln>
                  <a:noFill/>
                </a:ln>
                <a:solidFill>
                  <a:prstClr val="black"/>
                </a:solidFill>
                <a:effectLst/>
                <a:uLnTx/>
                <a:uFillTx/>
                <a:latin typeface="Calibri" panose="020F0502020204030204"/>
                <a:ea typeface="+mn-ea"/>
                <a:cs typeface="+mn-cs"/>
              </a:rPr>
              <a:t>Načrtovana sredstva</a:t>
            </a:r>
            <a:r>
              <a:rPr kumimoji="0" lang="sl-SI" sz="2400" b="0" i="0" u="none" strike="noStrike" kern="1200" cap="none" spc="0" normalizeH="0" baseline="0" noProof="0" dirty="0">
                <a:ln>
                  <a:noFill/>
                </a:ln>
                <a:solidFill>
                  <a:prstClr val="black"/>
                </a:solidFill>
                <a:effectLst/>
                <a:uLnTx/>
                <a:uFillTx/>
                <a:latin typeface="Calibri" panose="020F0502020204030204"/>
                <a:ea typeface="+mn-ea"/>
                <a:cs typeface="+mn-cs"/>
              </a:rPr>
              <a:t>: okvirno 2 mio EUR (EU+SLO)</a:t>
            </a:r>
          </a:p>
          <a:p>
            <a:pPr marL="228600" marR="0" lvl="0" indent="-228600" algn="l" defTabSz="914400" rtl="0" eaLnBrk="1" fontAlgn="auto" latinLnBrk="0" hangingPunct="1">
              <a:lnSpc>
                <a:spcPct val="70000"/>
              </a:lnSpc>
              <a:spcBef>
                <a:spcPts val="1000"/>
              </a:spcBef>
              <a:spcAft>
                <a:spcPts val="0"/>
              </a:spcAft>
              <a:buClrTx/>
              <a:buSzTx/>
              <a:buFontTx/>
              <a:buChar char="-"/>
              <a:tabLst/>
              <a:defRPr/>
            </a:pPr>
            <a:r>
              <a:rPr kumimoji="0" lang="sl-SI" sz="2400" b="1" i="0" u="none" strike="noStrike" kern="1200" cap="none" spc="0" normalizeH="0" baseline="0" noProof="0" dirty="0">
                <a:ln>
                  <a:noFill/>
                </a:ln>
                <a:solidFill>
                  <a:prstClr val="black"/>
                </a:solidFill>
                <a:effectLst/>
                <a:uLnTx/>
                <a:uFillTx/>
                <a:latin typeface="Calibri" panose="020F0502020204030204"/>
                <a:ea typeface="+mn-ea"/>
                <a:cs typeface="+mn-cs"/>
              </a:rPr>
              <a:t>Upravičenci: </a:t>
            </a:r>
            <a:r>
              <a:rPr kumimoji="0" lang="pl-PL" sz="2400" i="0" u="none" strike="noStrike" kern="1200" cap="none" spc="0" normalizeH="0" baseline="0" noProof="0" dirty="0">
                <a:ln>
                  <a:noFill/>
                </a:ln>
                <a:solidFill>
                  <a:prstClr val="black"/>
                </a:solidFill>
                <a:effectLst/>
                <a:uLnTx/>
                <a:uFillTx/>
                <a:latin typeface="Calibri" panose="020F0502020204030204"/>
                <a:ea typeface="+mn-ea"/>
                <a:cs typeface="+mn-cs"/>
              </a:rPr>
              <a:t>Javni socialno varstveni zavodi za odrasle </a:t>
            </a:r>
            <a:endParaRPr kumimoji="0" lang="sl-SI" sz="240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70000"/>
              </a:lnSpc>
              <a:spcBef>
                <a:spcPts val="1000"/>
              </a:spcBef>
              <a:spcAft>
                <a:spcPts val="0"/>
              </a:spcAft>
              <a:buClrTx/>
              <a:buSzTx/>
              <a:buFontTx/>
              <a:buChar char="-"/>
              <a:tabLst/>
              <a:defRPr/>
            </a:pPr>
            <a:r>
              <a:rPr kumimoji="0" lang="sl-SI" sz="2400" b="1" i="0" u="none" strike="noStrike" kern="1200" cap="none" spc="0" normalizeH="0" baseline="0" noProof="0" dirty="0">
                <a:ln>
                  <a:noFill/>
                </a:ln>
                <a:solidFill>
                  <a:prstClr val="black"/>
                </a:solidFill>
                <a:effectLst/>
                <a:uLnTx/>
                <a:uFillTx/>
                <a:latin typeface="Calibri" panose="020F0502020204030204"/>
                <a:ea typeface="+mn-ea"/>
                <a:cs typeface="+mn-cs"/>
              </a:rPr>
              <a:t>Predvidena </a:t>
            </a:r>
            <a:r>
              <a:rPr kumimoji="0" lang="sl-SI" sz="2400" b="1" i="0" u="none" strike="noStrike" kern="1200" cap="none" spc="0" normalizeH="0" baseline="0" noProof="0" dirty="0" err="1">
                <a:ln>
                  <a:noFill/>
                </a:ln>
                <a:solidFill>
                  <a:prstClr val="black"/>
                </a:solidFill>
                <a:effectLst/>
                <a:uLnTx/>
                <a:uFillTx/>
                <a:latin typeface="Calibri" panose="020F0502020204030204"/>
                <a:ea typeface="+mn-ea"/>
                <a:cs typeface="+mn-cs"/>
              </a:rPr>
              <a:t>časovnica</a:t>
            </a:r>
            <a:r>
              <a:rPr kumimoji="0" lang="sl-SI" sz="2400" b="0" i="0" u="none" strike="noStrike" kern="1200" cap="none" spc="0" normalizeH="0" baseline="0" noProof="0" dirty="0">
                <a:ln>
                  <a:noFill/>
                </a:ln>
                <a:solidFill>
                  <a:prstClr val="black"/>
                </a:solidFill>
                <a:effectLst/>
                <a:uLnTx/>
                <a:uFillTx/>
                <a:latin typeface="Calibri" panose="020F0502020204030204"/>
                <a:ea typeface="+mn-ea"/>
                <a:cs typeface="+mn-cs"/>
              </a:rPr>
              <a:t>: prva polovica 2024</a:t>
            </a:r>
          </a:p>
          <a:p>
            <a:pPr marR="0" lvl="0" algn="l" defTabSz="914400" rtl="0" eaLnBrk="1" fontAlgn="auto" latinLnBrk="0" hangingPunct="1">
              <a:lnSpc>
                <a:spcPct val="70000"/>
              </a:lnSpc>
              <a:spcBef>
                <a:spcPts val="1000"/>
              </a:spcBef>
              <a:spcAft>
                <a:spcPts val="0"/>
              </a:spcAft>
              <a:buClrTx/>
              <a:buSzTx/>
              <a:tabLst/>
              <a:defRPr/>
            </a:pPr>
            <a:endParaRPr lang="sl-SI" sz="2400" dirty="0"/>
          </a:p>
          <a:p>
            <a:pPr marL="228600" indent="-228600">
              <a:lnSpc>
                <a:spcPct val="70000"/>
              </a:lnSpc>
              <a:spcBef>
                <a:spcPts val="1000"/>
              </a:spcBef>
              <a:buFontTx/>
              <a:buChar char="-"/>
            </a:pPr>
            <a:endParaRPr lang="sl-SI" sz="2400" dirty="0"/>
          </a:p>
        </p:txBody>
      </p:sp>
    </p:spTree>
    <p:extLst>
      <p:ext uri="{BB962C8B-B14F-4D97-AF65-F5344CB8AC3E}">
        <p14:creationId xmlns:p14="http://schemas.microsoft.com/office/powerpoint/2010/main" val="124297378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7216" y="6033143"/>
            <a:ext cx="2689861" cy="564319"/>
          </a:xfrm>
          <a:prstGeom prst="rect">
            <a:avLst/>
          </a:prstGeom>
        </p:spPr>
      </p:pic>
      <p:pic>
        <p:nvPicPr>
          <p:cNvPr id="5" name="Picture 4" descr="Logo image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529" y="6081245"/>
            <a:ext cx="1050232" cy="51621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Kolenski povezovalnik 6"/>
          <p:cNvCxnSpPr/>
          <p:nvPr/>
        </p:nvCxnSpPr>
        <p:spPr>
          <a:xfrm flipV="1">
            <a:off x="245807" y="304566"/>
            <a:ext cx="3736258" cy="2637408"/>
          </a:xfrm>
          <a:prstGeom prst="bentConnector3">
            <a:avLst>
              <a:gd name="adj1" fmla="val 0"/>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 name="Kolenski povezovalnik 7"/>
          <p:cNvCxnSpPr/>
          <p:nvPr/>
        </p:nvCxnSpPr>
        <p:spPr>
          <a:xfrm flipV="1">
            <a:off x="8514735" y="4197949"/>
            <a:ext cx="3342968" cy="2408904"/>
          </a:xfrm>
          <a:prstGeom prst="bentConnector3">
            <a:avLst>
              <a:gd name="adj1" fmla="val 100294"/>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Pravokotnik 5"/>
          <p:cNvSpPr/>
          <p:nvPr/>
        </p:nvSpPr>
        <p:spPr>
          <a:xfrm>
            <a:off x="403754" y="396888"/>
            <a:ext cx="10975017" cy="6064224"/>
          </a:xfrm>
          <a:prstGeom prst="rect">
            <a:avLst/>
          </a:prstGeom>
        </p:spPr>
        <p:txBody>
          <a:bodyPr wrap="square">
            <a:spAutoFit/>
          </a:bodyPr>
          <a:lstStyle/>
          <a:p>
            <a:r>
              <a:rPr lang="pl-PL" sz="2400" b="1" u="sng" dirty="0">
                <a:latin typeface="Republika" panose="02000506040000020004" pitchFamily="2" charset="-18"/>
              </a:rPr>
              <a:t>Ministrstvo za kohezijo in regionalni razvoj - PT</a:t>
            </a:r>
            <a:r>
              <a:rPr lang="sl-SI" sz="2400" b="1" u="sng" dirty="0">
                <a:latin typeface="Republika" panose="02000506040000020004" pitchFamily="2" charset="-18"/>
              </a:rPr>
              <a:t>:</a:t>
            </a:r>
          </a:p>
          <a:p>
            <a:endParaRPr lang="sl-SI" sz="2400" b="1" u="sng" dirty="0">
              <a:latin typeface="Republika" panose="02000506040000020004" pitchFamily="2" charset="-18"/>
            </a:endParaRPr>
          </a:p>
          <a:p>
            <a:pPr>
              <a:lnSpc>
                <a:spcPct val="70000"/>
              </a:lnSpc>
              <a:spcBef>
                <a:spcPts val="1000"/>
              </a:spcBef>
            </a:pPr>
            <a:r>
              <a:rPr lang="sl-SI" sz="2000" b="1" u="sng" dirty="0"/>
              <a:t>Dogovor za razvoj regij (DRR)</a:t>
            </a:r>
          </a:p>
          <a:p>
            <a:pPr>
              <a:lnSpc>
                <a:spcPct val="70000"/>
              </a:lnSpc>
              <a:spcBef>
                <a:spcPts val="1000"/>
              </a:spcBef>
            </a:pPr>
            <a:r>
              <a:rPr lang="sl-SI" dirty="0">
                <a:latin typeface="Calibri" panose="020F0502020204030204" pitchFamily="34" charset="0"/>
              </a:rPr>
              <a:t>Izvedene aktivnosti:</a:t>
            </a:r>
          </a:p>
          <a:p>
            <a:pPr marL="285750" indent="-285750" algn="just">
              <a:buFontTx/>
              <a:buChar char="-"/>
            </a:pPr>
            <a:r>
              <a:rPr lang="sl-SI" sz="1800" dirty="0">
                <a:effectLst/>
                <a:latin typeface="Calibri" panose="020F0502020204030204" pitchFamily="34" charset="0"/>
                <a:ea typeface="Times New Roman" panose="02020603050405020304" pitchFamily="18" charset="0"/>
              </a:rPr>
              <a:t>objava Povabila regijam za pripravo osnutkov dogovorov za razvoj regij: 30. 6. 2023</a:t>
            </a:r>
          </a:p>
          <a:p>
            <a:pPr marL="285750" indent="-285750" algn="just">
              <a:buFontTx/>
              <a:buChar char="-"/>
            </a:pPr>
            <a:r>
              <a:rPr lang="sl-SI" dirty="0">
                <a:latin typeface="Calibri" panose="020F0502020204030204" pitchFamily="34" charset="0"/>
                <a:ea typeface="Times New Roman" panose="02020603050405020304" pitchFamily="18" charset="0"/>
              </a:rPr>
              <a:t>rok 30. 10. 2023: prejetih 12 osnutkov DRR, ki se nanašajo na </a:t>
            </a:r>
            <a:r>
              <a:rPr lang="sl-SI" sz="1800" dirty="0">
                <a:effectLst/>
                <a:latin typeface="Calibri" panose="020F0502020204030204" pitchFamily="34" charset="0"/>
                <a:ea typeface="Times New Roman" panose="02020603050405020304" pitchFamily="18" charset="0"/>
              </a:rPr>
              <a:t>regijske projekte s področja podjetništva – PONI (Podjetno nad izzive) v skupni vrednosti 18,47 mio;</a:t>
            </a:r>
          </a:p>
          <a:p>
            <a:pPr marL="285750" indent="-285750" algn="just">
              <a:buFontTx/>
              <a:buChar char="-"/>
            </a:pPr>
            <a:r>
              <a:rPr lang="sl-SI" dirty="0">
                <a:latin typeface="Calibri" panose="020F0502020204030204" pitchFamily="34" charset="0"/>
                <a:ea typeface="Times New Roman" panose="02020603050405020304" pitchFamily="18" charset="0"/>
              </a:rPr>
              <a:t>v</a:t>
            </a:r>
            <a:r>
              <a:rPr lang="sl-SI" sz="1800" dirty="0">
                <a:effectLst/>
                <a:latin typeface="Calibri" panose="020F0502020204030204" pitchFamily="34" charset="0"/>
                <a:ea typeface="Times New Roman" panose="02020603050405020304" pitchFamily="18" charset="0"/>
              </a:rPr>
              <a:t> pripravi </a:t>
            </a:r>
            <a:r>
              <a:rPr lang="sl-SI" dirty="0">
                <a:latin typeface="Calibri" panose="020F0502020204030204" pitchFamily="34" charset="0"/>
                <a:ea typeface="Times New Roman" panose="02020603050405020304" pitchFamily="18" charset="0"/>
              </a:rPr>
              <a:t>dopolnitev Povabila regijam z vsebinami Podjetniški inkubatorji (</a:t>
            </a:r>
            <a:r>
              <a:rPr lang="sl-SI" dirty="0" err="1">
                <a:latin typeface="Calibri" panose="020F0502020204030204" pitchFamily="34" charset="0"/>
                <a:ea typeface="Times New Roman" panose="02020603050405020304" pitchFamily="18" charset="0"/>
              </a:rPr>
              <a:t>overcommitment</a:t>
            </a:r>
            <a:r>
              <a:rPr lang="sl-SI" dirty="0">
                <a:latin typeface="Calibri" panose="020F0502020204030204" pitchFamily="34" charset="0"/>
                <a:ea typeface="Times New Roman" panose="02020603050405020304" pitchFamily="18" charset="0"/>
              </a:rPr>
              <a:t> 10 mio), objava še letos;</a:t>
            </a:r>
          </a:p>
          <a:p>
            <a:pPr marL="285750" indent="-285750" algn="just">
              <a:buFontTx/>
              <a:buChar char="-"/>
            </a:pPr>
            <a:r>
              <a:rPr lang="sl-SI" dirty="0">
                <a:latin typeface="Calibri" panose="020F0502020204030204" pitchFamily="34" charset="0"/>
                <a:ea typeface="Times New Roman" panose="02020603050405020304" pitchFamily="18" charset="0"/>
              </a:rPr>
              <a:t>skupna višina 28,47 milijonov evrov.</a:t>
            </a:r>
          </a:p>
          <a:p>
            <a:pPr marL="285750" indent="-285750" algn="just">
              <a:buFontTx/>
              <a:buChar char="-"/>
            </a:pPr>
            <a:endParaRPr lang="sl-SI" b="1" dirty="0">
              <a:latin typeface="Calibri" panose="020F0502020204030204" pitchFamily="34" charset="0"/>
              <a:ea typeface="Times New Roman" panose="02020603050405020304" pitchFamily="18" charset="0"/>
            </a:endParaRPr>
          </a:p>
          <a:p>
            <a:pPr algn="just"/>
            <a:r>
              <a:rPr lang="sl-SI" dirty="0">
                <a:latin typeface="Calibri" panose="020F0502020204030204" pitchFamily="34" charset="0"/>
                <a:ea typeface="Times New Roman" panose="02020603050405020304" pitchFamily="18" charset="0"/>
              </a:rPr>
              <a:t>Načrtovani ukrepi v 2024:</a:t>
            </a:r>
          </a:p>
          <a:p>
            <a:pPr marL="342900" indent="-342900" algn="just">
              <a:buFont typeface="Calibri" panose="020F0502020204030204" pitchFamily="34" charset="0"/>
              <a:buChar char="-"/>
            </a:pPr>
            <a:r>
              <a:rPr lang="sl-SI" dirty="0">
                <a:latin typeface="Calibri" panose="020F0502020204030204" pitchFamily="34" charset="0"/>
              </a:rPr>
              <a:t>širitev Povabila regijam z vsebinami, ki so v pripravi na 3 različnih resorjih:</a:t>
            </a:r>
          </a:p>
          <a:p>
            <a:pPr marL="342900" indent="-342900" algn="just">
              <a:buFont typeface="Calibri" panose="020F0502020204030204" pitchFamily="34" charset="0"/>
              <a:buChar char="-"/>
            </a:pPr>
            <a:r>
              <a:rPr lang="sl-SI" dirty="0">
                <a:latin typeface="Calibri" panose="020F0502020204030204" pitchFamily="34" charset="0"/>
              </a:rPr>
              <a:t>RSO 2.5 Vodna infrastruktura (MNVP)*</a:t>
            </a:r>
          </a:p>
          <a:p>
            <a:pPr marL="342900" lvl="0" indent="-342900" algn="just">
              <a:buFont typeface="Calibri" panose="020F0502020204030204" pitchFamily="34" charset="0"/>
              <a:buChar char="-"/>
            </a:pPr>
            <a:r>
              <a:rPr lang="sl-SI" sz="1800" dirty="0">
                <a:effectLst/>
                <a:latin typeface="Calibri" panose="020F0502020204030204" pitchFamily="34" charset="0"/>
                <a:ea typeface="Times New Roman" panose="02020603050405020304" pitchFamily="18" charset="0"/>
              </a:rPr>
              <a:t>RSO 2.</a:t>
            </a:r>
            <a:r>
              <a:rPr lang="sl-SI" dirty="0">
                <a:latin typeface="Calibri" panose="020F0502020204030204" pitchFamily="34" charset="0"/>
                <a:ea typeface="Times New Roman" panose="02020603050405020304" pitchFamily="18" charset="0"/>
              </a:rPr>
              <a:t>7 </a:t>
            </a:r>
            <a:r>
              <a:rPr lang="sl-SI" sz="1800" dirty="0">
                <a:effectLst/>
                <a:latin typeface="Calibri" panose="020F0502020204030204" pitchFamily="34" charset="0"/>
                <a:ea typeface="Times New Roman" panose="02020603050405020304" pitchFamily="18" charset="0"/>
              </a:rPr>
              <a:t>Zelena infrastruktura (MNVP)</a:t>
            </a:r>
            <a:endParaRPr lang="sl-SI" sz="1800" dirty="0">
              <a:effectLst/>
              <a:latin typeface="Calibri" panose="020F0502020204030204" pitchFamily="34" charset="0"/>
              <a:ea typeface="Calibri" panose="020F0502020204030204" pitchFamily="34" charset="0"/>
            </a:endParaRPr>
          </a:p>
          <a:p>
            <a:pPr marL="342900" lvl="0" indent="-342900" algn="just">
              <a:buFont typeface="Calibri" panose="020F0502020204030204" pitchFamily="34" charset="0"/>
              <a:buChar char="-"/>
            </a:pPr>
            <a:r>
              <a:rPr lang="sl-SI" sz="1800" dirty="0">
                <a:effectLst/>
                <a:latin typeface="Calibri" panose="020F0502020204030204" pitchFamily="34" charset="0"/>
                <a:ea typeface="Times New Roman" panose="02020603050405020304" pitchFamily="18" charset="0"/>
              </a:rPr>
              <a:t>RSO …. Regijski centri mobilnosti (MOPE)</a:t>
            </a:r>
            <a:endParaRPr lang="sl-SI" sz="1800" dirty="0">
              <a:effectLst/>
              <a:latin typeface="Calibri" panose="020F0502020204030204" pitchFamily="34" charset="0"/>
              <a:ea typeface="Calibri" panose="020F0502020204030204" pitchFamily="34" charset="0"/>
            </a:endParaRPr>
          </a:p>
          <a:p>
            <a:pPr marL="342900" lvl="0" indent="-342900" algn="just">
              <a:buFont typeface="Calibri" panose="020F0502020204030204" pitchFamily="34" charset="0"/>
              <a:buChar char="-"/>
            </a:pPr>
            <a:r>
              <a:rPr lang="sl-SI" sz="1800" dirty="0">
                <a:effectLst/>
                <a:latin typeface="Calibri" panose="020F0502020204030204" pitchFamily="34" charset="0"/>
                <a:ea typeface="Times New Roman" panose="02020603050405020304" pitchFamily="18" charset="0"/>
              </a:rPr>
              <a:t>RSO …. Regijske celostne prometne strategije (MOPE) </a:t>
            </a:r>
          </a:p>
          <a:p>
            <a:pPr marL="342900" lvl="0" indent="-342900" algn="just">
              <a:buFont typeface="Calibri" panose="020F0502020204030204" pitchFamily="34" charset="0"/>
              <a:buChar char="-"/>
            </a:pPr>
            <a:r>
              <a:rPr lang="sl-SI" dirty="0">
                <a:latin typeface="Calibri" panose="020F0502020204030204" pitchFamily="34" charset="0"/>
                <a:ea typeface="Calibri" panose="020F0502020204030204" pitchFamily="34" charset="0"/>
              </a:rPr>
              <a:t>RSO 3.2 Kolesarske povezave (MZI)*</a:t>
            </a:r>
          </a:p>
          <a:p>
            <a:pPr algn="just"/>
            <a:r>
              <a:rPr lang="sl-SI" sz="1800" b="1" dirty="0">
                <a:effectLst/>
                <a:latin typeface="Calibri" panose="020F0502020204030204" pitchFamily="34" charset="0"/>
                <a:ea typeface="Times New Roman" panose="02020603050405020304" pitchFamily="18" charset="0"/>
              </a:rPr>
              <a:t> * avgustovske ujme - posebna pozornost, strateški dogovori, tesno sodelovanje obeh resorjev</a:t>
            </a:r>
            <a:endParaRPr lang="sl-SI" sz="1800" dirty="0">
              <a:effectLst/>
              <a:latin typeface="Calibri" panose="020F0502020204030204" pitchFamily="34" charset="0"/>
              <a:ea typeface="Calibri" panose="020F0502020204030204" pitchFamily="34" charset="0"/>
            </a:endParaRPr>
          </a:p>
          <a:p>
            <a:endParaRPr lang="sl-SI" sz="2400" b="1" u="sng" dirty="0">
              <a:latin typeface="Republika" panose="02000506040000020004" pitchFamily="2" charset="-18"/>
            </a:endParaRPr>
          </a:p>
        </p:txBody>
      </p:sp>
    </p:spTree>
    <p:extLst>
      <p:ext uri="{BB962C8B-B14F-4D97-AF65-F5344CB8AC3E}">
        <p14:creationId xmlns:p14="http://schemas.microsoft.com/office/powerpoint/2010/main" val="61893407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7216" y="6033143"/>
            <a:ext cx="2689861" cy="564319"/>
          </a:xfrm>
          <a:prstGeom prst="rect">
            <a:avLst/>
          </a:prstGeom>
        </p:spPr>
      </p:pic>
      <p:pic>
        <p:nvPicPr>
          <p:cNvPr id="5" name="Picture 4" descr="Logo image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529" y="6081245"/>
            <a:ext cx="1050232" cy="51621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Kolenski povezovalnik 6"/>
          <p:cNvCxnSpPr/>
          <p:nvPr/>
        </p:nvCxnSpPr>
        <p:spPr>
          <a:xfrm flipV="1">
            <a:off x="245807" y="304566"/>
            <a:ext cx="3736258" cy="2637408"/>
          </a:xfrm>
          <a:prstGeom prst="bentConnector3">
            <a:avLst>
              <a:gd name="adj1" fmla="val 0"/>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 name="Kolenski povezovalnik 7"/>
          <p:cNvCxnSpPr/>
          <p:nvPr/>
        </p:nvCxnSpPr>
        <p:spPr>
          <a:xfrm flipV="1">
            <a:off x="8514735" y="4197949"/>
            <a:ext cx="3342968" cy="2408904"/>
          </a:xfrm>
          <a:prstGeom prst="bentConnector3">
            <a:avLst>
              <a:gd name="adj1" fmla="val 100294"/>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Pravokotnik 5"/>
          <p:cNvSpPr/>
          <p:nvPr/>
        </p:nvSpPr>
        <p:spPr>
          <a:xfrm>
            <a:off x="413279" y="418403"/>
            <a:ext cx="10975017" cy="6753644"/>
          </a:xfrm>
          <a:prstGeom prst="rect">
            <a:avLst/>
          </a:prstGeom>
        </p:spPr>
        <p:txBody>
          <a:bodyPr wrap="square">
            <a:spAutoFit/>
          </a:bodyPr>
          <a:lstStyle/>
          <a:p>
            <a:r>
              <a:rPr lang="pl-PL" sz="2400" b="1" u="sng" dirty="0">
                <a:latin typeface="Republika" panose="02000506040000020004" pitchFamily="2" charset="-18"/>
              </a:rPr>
              <a:t>Ministrstvo za kohezijo in regionalni razvoj - PT</a:t>
            </a:r>
            <a:r>
              <a:rPr lang="sl-SI" sz="2400" b="1" u="sng" dirty="0">
                <a:latin typeface="Republika" panose="02000506040000020004" pitchFamily="2" charset="-18"/>
              </a:rPr>
              <a:t>:</a:t>
            </a:r>
          </a:p>
          <a:p>
            <a:pPr algn="just"/>
            <a:r>
              <a:rPr lang="sl-SI" sz="1800" b="1" dirty="0">
                <a:effectLst/>
                <a:highlight>
                  <a:srgbClr val="00FF00"/>
                </a:highlight>
                <a:latin typeface="Calibri" panose="020F0502020204030204" pitchFamily="34" charset="0"/>
                <a:ea typeface="Times New Roman" panose="02020603050405020304" pitchFamily="18" charset="0"/>
              </a:rPr>
              <a:t> </a:t>
            </a:r>
            <a:endParaRPr lang="sl-SI" sz="1800" dirty="0">
              <a:effectLst/>
              <a:latin typeface="Calibri" panose="020F0502020204030204" pitchFamily="34" charset="0"/>
              <a:ea typeface="Calibri" panose="020F0502020204030204" pitchFamily="34" charset="0"/>
            </a:endParaRPr>
          </a:p>
          <a:p>
            <a:pPr>
              <a:lnSpc>
                <a:spcPct val="70000"/>
              </a:lnSpc>
              <a:spcBef>
                <a:spcPts val="1000"/>
              </a:spcBef>
            </a:pPr>
            <a:r>
              <a:rPr lang="sl-SI" sz="2000" b="1" u="sng" dirty="0"/>
              <a:t>Izvajanje lokalnega razvoja, ki ga vodi skupnost (CLLD)</a:t>
            </a:r>
          </a:p>
          <a:p>
            <a:pPr algn="just">
              <a:lnSpc>
                <a:spcPct val="115000"/>
              </a:lnSpc>
            </a:pPr>
            <a:r>
              <a:rPr lang="sl-SI" sz="1600" dirty="0">
                <a:latin typeface="Calibri" panose="020F0502020204030204" pitchFamily="34" charset="0"/>
              </a:rPr>
              <a:t>Izvedene aktivnosti:</a:t>
            </a:r>
          </a:p>
          <a:p>
            <a:pPr algn="just">
              <a:lnSpc>
                <a:spcPct val="115000"/>
              </a:lnSpc>
            </a:pPr>
            <a:r>
              <a:rPr lang="sl-SI" sz="1600" dirty="0">
                <a:latin typeface="Calibri" panose="020F0502020204030204" pitchFamily="34" charset="0"/>
                <a:ea typeface="Calibri" panose="020F0502020204030204" pitchFamily="34" charset="0"/>
              </a:rPr>
              <a:t>pridobivanje vseh 37 odločitev o podpori s strani OU, ki bodo podlaga za potrditev SLR in LAS.</a:t>
            </a:r>
          </a:p>
          <a:p>
            <a:pPr algn="just">
              <a:lnSpc>
                <a:spcPct val="115000"/>
              </a:lnSpc>
            </a:pPr>
            <a:endParaRPr lang="sl-SI" sz="1600" dirty="0">
              <a:latin typeface="Calibri" panose="020F0502020204030204" pitchFamily="34" charset="0"/>
            </a:endParaRPr>
          </a:p>
          <a:p>
            <a:pPr algn="just">
              <a:lnSpc>
                <a:spcPct val="115000"/>
              </a:lnSpc>
            </a:pPr>
            <a:r>
              <a:rPr lang="sl-SI" sz="1600" dirty="0">
                <a:solidFill>
                  <a:srgbClr val="000000"/>
                </a:solidFill>
                <a:effectLst/>
                <a:latin typeface="Calibri" panose="020F0502020204030204" pitchFamily="34" charset="0"/>
                <a:ea typeface="Calibri" panose="020F0502020204030204" pitchFamily="34" charset="0"/>
              </a:rPr>
              <a:t>Načrtovana sredstva ESRR v višini 40,12 MIO EUR (28,14 MIO EUR EU-del + 11,98 MIO EUR slo-del) za:</a:t>
            </a:r>
            <a:endParaRPr lang="sl-SI" sz="1600" dirty="0">
              <a:effectLst/>
              <a:latin typeface="Calibri" panose="020F0502020204030204" pitchFamily="34" charset="0"/>
              <a:ea typeface="Calibri" panose="020F0502020204030204" pitchFamily="34" charset="0"/>
            </a:endParaRPr>
          </a:p>
          <a:p>
            <a:pPr marL="342900" lvl="0" indent="-342900">
              <a:buSzPts val="1100"/>
              <a:buFont typeface="Calibri" panose="020F0502020204030204" pitchFamily="34" charset="0"/>
              <a:buChar char="-"/>
            </a:pPr>
            <a:r>
              <a:rPr lang="sl-SI" sz="1600" dirty="0">
                <a:effectLst/>
                <a:latin typeface="Calibri" panose="020F0502020204030204" pitchFamily="34" charset="0"/>
                <a:ea typeface="Times New Roman" panose="02020603050405020304" pitchFamily="18" charset="0"/>
              </a:rPr>
              <a:t>podporo za izvajanje operacij,</a:t>
            </a:r>
            <a:endParaRPr lang="sl-SI" sz="1600" dirty="0">
              <a:effectLst/>
              <a:latin typeface="Calibri" panose="020F0502020204030204" pitchFamily="34" charset="0"/>
              <a:ea typeface="Calibri" panose="020F0502020204030204" pitchFamily="34" charset="0"/>
            </a:endParaRPr>
          </a:p>
          <a:p>
            <a:pPr marL="342900" lvl="0" indent="-342900">
              <a:buSzPts val="1100"/>
              <a:buFont typeface="Calibri" panose="020F0502020204030204" pitchFamily="34" charset="0"/>
              <a:buChar char="-"/>
            </a:pPr>
            <a:r>
              <a:rPr lang="sl-SI" sz="1600" dirty="0">
                <a:latin typeface="Calibri" panose="020F0502020204030204" pitchFamily="34" charset="0"/>
                <a:ea typeface="Times New Roman" panose="02020603050405020304" pitchFamily="18" charset="0"/>
              </a:rPr>
              <a:t>p</a:t>
            </a:r>
            <a:r>
              <a:rPr lang="sl-SI" sz="1600" dirty="0">
                <a:effectLst/>
                <a:latin typeface="Calibri" panose="020F0502020204030204" pitchFamily="34" charset="0"/>
                <a:ea typeface="Times New Roman" panose="02020603050405020304" pitchFamily="18" charset="0"/>
              </a:rPr>
              <a:t>odporo za dejavnosti sodelovanja in njihovo pripravo, izbranih v okviru strategije,</a:t>
            </a:r>
            <a:endParaRPr lang="sl-SI" sz="1600" dirty="0">
              <a:effectLst/>
              <a:latin typeface="Calibri" panose="020F0502020204030204" pitchFamily="34" charset="0"/>
              <a:ea typeface="Calibri" panose="020F0502020204030204" pitchFamily="34" charset="0"/>
            </a:endParaRPr>
          </a:p>
          <a:p>
            <a:pPr marL="342900" lvl="0" indent="-342900">
              <a:buSzPts val="1100"/>
              <a:buFont typeface="Calibri" panose="020F0502020204030204" pitchFamily="34" charset="0"/>
              <a:buChar char="-"/>
            </a:pPr>
            <a:r>
              <a:rPr lang="sl-SI" sz="1600" dirty="0">
                <a:latin typeface="Calibri" panose="020F0502020204030204" pitchFamily="34" charset="0"/>
                <a:ea typeface="Times New Roman" panose="02020603050405020304" pitchFamily="18" charset="0"/>
              </a:rPr>
              <a:t>p</a:t>
            </a:r>
            <a:r>
              <a:rPr lang="sl-SI" sz="1600" dirty="0">
                <a:effectLst/>
                <a:latin typeface="Calibri" panose="020F0502020204030204" pitchFamily="34" charset="0"/>
                <a:ea typeface="Times New Roman" panose="02020603050405020304" pitchFamily="18" charset="0"/>
              </a:rPr>
              <a:t>odporo za upravljanje, spremljanje in vrednotenje strategije ter njene animacije, vključno z olajševanjem izmenjav med deležniki.</a:t>
            </a:r>
            <a:endParaRPr lang="sl-SI" sz="1600" dirty="0">
              <a:effectLst/>
              <a:latin typeface="Calibri" panose="020F0502020204030204" pitchFamily="34" charset="0"/>
              <a:ea typeface="Calibri" panose="020F0502020204030204" pitchFamily="34" charset="0"/>
            </a:endParaRPr>
          </a:p>
          <a:p>
            <a:pPr algn="just"/>
            <a:r>
              <a:rPr lang="sl-SI" sz="1600" dirty="0">
                <a:effectLst/>
                <a:latin typeface="Calibri" panose="020F0502020204030204" pitchFamily="34" charset="0"/>
                <a:ea typeface="Calibri" panose="020F0502020204030204" pitchFamily="34" charset="0"/>
              </a:rPr>
              <a:t> </a:t>
            </a:r>
          </a:p>
          <a:p>
            <a:pPr algn="just"/>
            <a:r>
              <a:rPr lang="sl-SI" sz="1600" dirty="0">
                <a:effectLst/>
                <a:latin typeface="Calibri" panose="020F0502020204030204" pitchFamily="34" charset="0"/>
                <a:ea typeface="Calibri" panose="020F0502020204030204" pitchFamily="34" charset="0"/>
              </a:rPr>
              <a:t>Upravičenci: Lokalne akcijske skupine (LAS), podjetniki posamezniki, pravne osebe javnega in zasebnega prava iz območja LAS.</a:t>
            </a:r>
          </a:p>
          <a:p>
            <a:pPr algn="just"/>
            <a:r>
              <a:rPr lang="sl-SI" sz="1600" dirty="0">
                <a:effectLst/>
                <a:latin typeface="Calibri" panose="020F0502020204030204" pitchFamily="34" charset="0"/>
                <a:ea typeface="Calibri" panose="020F0502020204030204" pitchFamily="34" charset="0"/>
              </a:rPr>
              <a:t>Ciljne skupine: podjetniki posamezniki, pravne osebe javnega in zasebnega prava, mladi (</a:t>
            </a:r>
            <a:r>
              <a:rPr lang="sl-SI" sz="1600" dirty="0" err="1">
                <a:effectLst/>
                <a:latin typeface="Calibri" panose="020F0502020204030204" pitchFamily="34" charset="0"/>
                <a:ea typeface="Calibri" panose="020F0502020204030204" pitchFamily="34" charset="0"/>
              </a:rPr>
              <a:t>osipniki</a:t>
            </a:r>
            <a:r>
              <a:rPr lang="sl-SI" sz="1600" dirty="0">
                <a:effectLst/>
                <a:latin typeface="Calibri" panose="020F0502020204030204" pitchFamily="34" charset="0"/>
                <a:ea typeface="Calibri" panose="020F0502020204030204" pitchFamily="34" charset="0"/>
              </a:rPr>
              <a:t>, odvisniki, mladoletni prestopniki, otroci in mladostniki iz družin, v katerih je prisotno nasilje, itd.) in druge ranljive skupine (starostniki, ženske žrtve nasilja, migrantke, pripadnice etničnih manjšin itd.), dolgotrajno brezposelne osebe, starejši, nevladne organizacije, lokalna interesna ali druga združenja.</a:t>
            </a:r>
          </a:p>
          <a:p>
            <a:pPr>
              <a:lnSpc>
                <a:spcPct val="70000"/>
              </a:lnSpc>
              <a:spcBef>
                <a:spcPts val="1000"/>
              </a:spcBef>
            </a:pPr>
            <a:endParaRPr lang="sl-SI" sz="1600" dirty="0">
              <a:latin typeface="Calibri" panose="020F0502020204030204" pitchFamily="34" charset="0"/>
            </a:endParaRPr>
          </a:p>
          <a:p>
            <a:pPr>
              <a:lnSpc>
                <a:spcPct val="70000"/>
              </a:lnSpc>
              <a:spcBef>
                <a:spcPts val="1000"/>
              </a:spcBef>
            </a:pPr>
            <a:r>
              <a:rPr lang="sl-SI" sz="1600" dirty="0">
                <a:latin typeface="Calibri" panose="020F0502020204030204" pitchFamily="34" charset="0"/>
                <a:ea typeface="Times New Roman" panose="02020603050405020304" pitchFamily="18" charset="0"/>
              </a:rPr>
              <a:t>Načrtovani ukrepi v 2024:</a:t>
            </a:r>
          </a:p>
          <a:p>
            <a:pPr>
              <a:lnSpc>
                <a:spcPct val="70000"/>
              </a:lnSpc>
              <a:spcBef>
                <a:spcPts val="1000"/>
              </a:spcBef>
            </a:pPr>
            <a:r>
              <a:rPr lang="sl-SI" sz="1600" dirty="0">
                <a:latin typeface="Calibri" panose="020F0502020204030204" pitchFamily="34" charset="0"/>
                <a:ea typeface="Times New Roman" panose="02020603050405020304" pitchFamily="18" charset="0"/>
              </a:rPr>
              <a:t>o</a:t>
            </a:r>
            <a:r>
              <a:rPr lang="sl-SI" sz="1600" dirty="0">
                <a:effectLst/>
                <a:latin typeface="Calibri" panose="020F0502020204030204" pitchFamily="34" charset="0"/>
                <a:ea typeface="Calibri" panose="020F0502020204030204" pitchFamily="34" charset="0"/>
              </a:rPr>
              <a:t>bjava JP s strani LAS v začetku 2024. Prvi ZZI v 2. polovici 2024 (podpora za upravljanje, spremljanje in vrednotenje strategije ter njene animacije, vključno z olajševanjem izmenjav med deležniki).</a:t>
            </a:r>
            <a:endParaRPr lang="sl-SI" sz="1600" dirty="0">
              <a:latin typeface="Calibri" panose="020F0502020204030204" pitchFamily="34" charset="0"/>
            </a:endParaRPr>
          </a:p>
          <a:p>
            <a:pPr>
              <a:lnSpc>
                <a:spcPct val="70000"/>
              </a:lnSpc>
              <a:spcBef>
                <a:spcPts val="1000"/>
              </a:spcBef>
            </a:pPr>
            <a:endParaRPr lang="sl-SI" sz="2400" dirty="0"/>
          </a:p>
          <a:p>
            <a:endParaRPr lang="sl-SI" sz="2400" b="1" u="sng" dirty="0">
              <a:latin typeface="Republika" panose="02000506040000020004" pitchFamily="2" charset="-18"/>
            </a:endParaRPr>
          </a:p>
        </p:txBody>
      </p:sp>
    </p:spTree>
    <p:extLst>
      <p:ext uri="{BB962C8B-B14F-4D97-AF65-F5344CB8AC3E}">
        <p14:creationId xmlns:p14="http://schemas.microsoft.com/office/powerpoint/2010/main" val="45720062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7216" y="6033143"/>
            <a:ext cx="2689861" cy="564319"/>
          </a:xfrm>
          <a:prstGeom prst="rect">
            <a:avLst/>
          </a:prstGeom>
        </p:spPr>
      </p:pic>
      <p:pic>
        <p:nvPicPr>
          <p:cNvPr id="5" name="Picture 4" descr="Logo image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529" y="6081245"/>
            <a:ext cx="1050232" cy="51621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Kolenski povezovalnik 6"/>
          <p:cNvCxnSpPr/>
          <p:nvPr/>
        </p:nvCxnSpPr>
        <p:spPr>
          <a:xfrm flipV="1">
            <a:off x="245807" y="304566"/>
            <a:ext cx="3736258" cy="2637408"/>
          </a:xfrm>
          <a:prstGeom prst="bentConnector3">
            <a:avLst>
              <a:gd name="adj1" fmla="val 0"/>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 name="Kolenski povezovalnik 7"/>
          <p:cNvCxnSpPr/>
          <p:nvPr/>
        </p:nvCxnSpPr>
        <p:spPr>
          <a:xfrm flipV="1">
            <a:off x="8514735" y="4197949"/>
            <a:ext cx="3342968" cy="2408904"/>
          </a:xfrm>
          <a:prstGeom prst="bentConnector3">
            <a:avLst>
              <a:gd name="adj1" fmla="val 100294"/>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Pravokotnik 5"/>
          <p:cNvSpPr/>
          <p:nvPr/>
        </p:nvSpPr>
        <p:spPr>
          <a:xfrm>
            <a:off x="508529" y="516324"/>
            <a:ext cx="10975017" cy="5230663"/>
          </a:xfrm>
          <a:prstGeom prst="rect">
            <a:avLst/>
          </a:prstGeom>
        </p:spPr>
        <p:txBody>
          <a:bodyPr wrap="square">
            <a:spAutoFit/>
          </a:bodyPr>
          <a:lstStyle/>
          <a:p>
            <a:r>
              <a:rPr lang="pl-PL" sz="2400" b="1" u="sng" dirty="0">
                <a:latin typeface="Republika" panose="02000506040000020004" pitchFamily="2" charset="-18"/>
              </a:rPr>
              <a:t>Ministrstvo za kohezijo in regionalni razvoj - PT</a:t>
            </a:r>
            <a:r>
              <a:rPr lang="sl-SI" sz="2400" b="1" u="sng" dirty="0">
                <a:latin typeface="Republika" panose="02000506040000020004" pitchFamily="2" charset="-18"/>
              </a:rPr>
              <a:t>:</a:t>
            </a:r>
          </a:p>
          <a:p>
            <a:endParaRPr lang="sl-SI" sz="2400" b="1" u="sng" dirty="0">
              <a:latin typeface="Republika" panose="02000506040000020004" pitchFamily="2" charset="-18"/>
            </a:endParaRPr>
          </a:p>
          <a:p>
            <a:pPr>
              <a:lnSpc>
                <a:spcPct val="70000"/>
              </a:lnSpc>
              <a:spcBef>
                <a:spcPts val="1000"/>
              </a:spcBef>
            </a:pPr>
            <a:r>
              <a:rPr lang="sl-SI" sz="2000" b="1" u="sng" dirty="0"/>
              <a:t>SPP - specifični cilj: JSO 8.1</a:t>
            </a:r>
            <a:r>
              <a:rPr lang="sl-SI" sz="2000" dirty="0"/>
              <a:t> (prispevek EU 44,96 milijonov evrov)</a:t>
            </a:r>
          </a:p>
          <a:p>
            <a:pPr>
              <a:lnSpc>
                <a:spcPct val="70000"/>
              </a:lnSpc>
              <a:spcBef>
                <a:spcPts val="1000"/>
              </a:spcBef>
            </a:pPr>
            <a:r>
              <a:rPr lang="sl-SI" sz="2000" dirty="0"/>
              <a:t>Izvedene aktivnosti:</a:t>
            </a:r>
          </a:p>
          <a:p>
            <a:pPr marL="228600" indent="-228600">
              <a:lnSpc>
                <a:spcPct val="70000"/>
              </a:lnSpc>
              <a:spcBef>
                <a:spcPts val="1000"/>
              </a:spcBef>
              <a:buFontTx/>
              <a:buChar char="-"/>
            </a:pPr>
            <a:r>
              <a:rPr lang="sl-SI" sz="2000" dirty="0"/>
              <a:t>objava: JR za sofinanciranje projektov izgradnje ekonomsko-poslovne infrastrukture v Zasavski premogovni regiji v okviru Sklada za pravični prehod v obdobju 2023–2026, 21. 7. 2023, višina 6,6 milijonov evrov (prispevek EU; 85/15) ; roki: 2. 10. 2023, 30. 1. 2024, 1. 7. 2024.</a:t>
            </a:r>
          </a:p>
          <a:p>
            <a:pPr marL="685800" lvl="1" indent="-228600">
              <a:lnSpc>
                <a:spcPct val="70000"/>
              </a:lnSpc>
              <a:spcBef>
                <a:spcPts val="1000"/>
              </a:spcBef>
              <a:buFontTx/>
              <a:buChar char="-"/>
            </a:pPr>
            <a:r>
              <a:rPr lang="sl-SI" sz="2000" dirty="0"/>
              <a:t>prejeta vloga (občina Zagorje ob Savi), v vsebinski dopolnitvi, </a:t>
            </a:r>
            <a:r>
              <a:rPr lang="sl-SI" sz="2000" dirty="0" err="1"/>
              <a:t>OdlPod</a:t>
            </a:r>
            <a:r>
              <a:rPr lang="sl-SI" sz="2000" dirty="0"/>
              <a:t> do nov. 2023.</a:t>
            </a:r>
          </a:p>
          <a:p>
            <a:pPr marL="228600" indent="-228600">
              <a:lnSpc>
                <a:spcPct val="70000"/>
              </a:lnSpc>
              <a:spcBef>
                <a:spcPts val="1000"/>
              </a:spcBef>
              <a:buFontTx/>
              <a:buChar char="-"/>
            </a:pPr>
            <a:r>
              <a:rPr lang="sl-SI" sz="2000" dirty="0"/>
              <a:t>v usklajevanju: JR </a:t>
            </a:r>
            <a:r>
              <a:rPr lang="sl-SI" sz="2000" dirty="0">
                <a:effectLst/>
                <a:ea typeface="Calibri" panose="020F0502020204030204" pitchFamily="34" charset="0"/>
                <a:cs typeface="Arial" panose="020B0604020202020204" pitchFamily="34" charset="0"/>
              </a:rPr>
              <a:t>za sofinanciranje projektov izgradnje ekonomsko-poslovne infrastrukture (podjetniških inkubatorjev) v Zasavski in Savinjsko-Šaleški (SAŠA) premogovni regiji v okviru Sklada za pravični prehod v obdobju 2023-2026.</a:t>
            </a:r>
            <a:endParaRPr lang="sl-SI" sz="2000" dirty="0"/>
          </a:p>
          <a:p>
            <a:pPr marL="685800" lvl="1" indent="-228600">
              <a:lnSpc>
                <a:spcPct val="70000"/>
              </a:lnSpc>
              <a:spcBef>
                <a:spcPts val="1000"/>
              </a:spcBef>
              <a:buFontTx/>
              <a:buChar char="-"/>
            </a:pPr>
            <a:r>
              <a:rPr lang="sl-SI" sz="2000" dirty="0"/>
              <a:t>v formalnem pregledu na OU, objava v nov. 2023, višina 27,12 milijonov evrov (prispevek EU; 85/15) za SAŠA, 2,2 milijona evrov (prispevek EU; 85/15) za Zasavje.</a:t>
            </a:r>
          </a:p>
          <a:p>
            <a:pPr marL="228600" indent="-228600">
              <a:lnSpc>
                <a:spcPct val="70000"/>
              </a:lnSpc>
              <a:spcBef>
                <a:spcPts val="1000"/>
              </a:spcBef>
              <a:buFontTx/>
              <a:buChar char="-"/>
            </a:pPr>
            <a:endParaRPr lang="sl-SI" sz="2000" dirty="0"/>
          </a:p>
          <a:p>
            <a:pPr>
              <a:lnSpc>
                <a:spcPct val="70000"/>
              </a:lnSpc>
              <a:spcBef>
                <a:spcPts val="1000"/>
              </a:spcBef>
            </a:pPr>
            <a:r>
              <a:rPr lang="sl-SI" sz="2000" dirty="0"/>
              <a:t>Predvideni ukrepi v 2024:</a:t>
            </a:r>
          </a:p>
          <a:p>
            <a:pPr>
              <a:lnSpc>
                <a:spcPct val="70000"/>
              </a:lnSpc>
              <a:spcBef>
                <a:spcPts val="1000"/>
              </a:spcBef>
            </a:pPr>
            <a:r>
              <a:rPr lang="sl-SI" sz="2000" dirty="0"/>
              <a:t>objava </a:t>
            </a:r>
            <a:r>
              <a:rPr lang="sl-SI" sz="2000" dirty="0">
                <a:cs typeface="Calibri" panose="020F0502020204030204" pitchFamily="34" charset="0"/>
              </a:rPr>
              <a:t>JR za sofinanciranje projektov izgradnje ekonomsko-poslovne infrastrukture v SAŠA premogovni regiji (za poslovne cone) v 1. </a:t>
            </a:r>
            <a:r>
              <a:rPr lang="sl-SI" sz="2000">
                <a:cs typeface="Calibri" panose="020F0502020204030204" pitchFamily="34" charset="0"/>
              </a:rPr>
              <a:t>četrtletju 2024.</a:t>
            </a:r>
            <a:endParaRPr lang="sl-SI" sz="2000" dirty="0">
              <a:solidFill>
                <a:srgbClr val="FF0000"/>
              </a:solidFill>
            </a:endParaRPr>
          </a:p>
        </p:txBody>
      </p:sp>
    </p:spTree>
    <p:extLst>
      <p:ext uri="{BB962C8B-B14F-4D97-AF65-F5344CB8AC3E}">
        <p14:creationId xmlns:p14="http://schemas.microsoft.com/office/powerpoint/2010/main" val="30847054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7216" y="6033143"/>
            <a:ext cx="2689861" cy="564319"/>
          </a:xfrm>
          <a:prstGeom prst="rect">
            <a:avLst/>
          </a:prstGeom>
        </p:spPr>
      </p:pic>
      <p:pic>
        <p:nvPicPr>
          <p:cNvPr id="5" name="Picture 4" descr="Logo image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529" y="6081245"/>
            <a:ext cx="1050232" cy="51621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Kolenski povezovalnik 6"/>
          <p:cNvCxnSpPr/>
          <p:nvPr/>
        </p:nvCxnSpPr>
        <p:spPr>
          <a:xfrm flipV="1">
            <a:off x="245807" y="304566"/>
            <a:ext cx="3736258" cy="2637408"/>
          </a:xfrm>
          <a:prstGeom prst="bentConnector3">
            <a:avLst>
              <a:gd name="adj1" fmla="val 0"/>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 name="Kolenski povezovalnik 7"/>
          <p:cNvCxnSpPr/>
          <p:nvPr/>
        </p:nvCxnSpPr>
        <p:spPr>
          <a:xfrm flipV="1">
            <a:off x="8514735" y="4197949"/>
            <a:ext cx="3342968" cy="2408904"/>
          </a:xfrm>
          <a:prstGeom prst="bentConnector3">
            <a:avLst>
              <a:gd name="adj1" fmla="val 100294"/>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Pravokotnik 5"/>
          <p:cNvSpPr/>
          <p:nvPr/>
        </p:nvSpPr>
        <p:spPr>
          <a:xfrm>
            <a:off x="397784" y="365646"/>
            <a:ext cx="10975017" cy="5012847"/>
          </a:xfrm>
          <a:prstGeom prst="rect">
            <a:avLst/>
          </a:prstGeom>
        </p:spPr>
        <p:txBody>
          <a:bodyPr wrap="square">
            <a:spAutoFit/>
          </a:bodyPr>
          <a:lstStyle/>
          <a:p>
            <a:pPr>
              <a:lnSpc>
                <a:spcPct val="70000"/>
              </a:lnSpc>
              <a:spcBef>
                <a:spcPts val="1000"/>
              </a:spcBef>
            </a:pPr>
            <a:r>
              <a:rPr lang="pl-PL" sz="2400" b="1" u="sng" dirty="0">
                <a:latin typeface="Republika" panose="02000506040000020004" pitchFamily="2" charset="-18"/>
              </a:rPr>
              <a:t>Ministrstvo za naravne vire in prostor:</a:t>
            </a:r>
          </a:p>
          <a:p>
            <a:pPr>
              <a:lnSpc>
                <a:spcPct val="70000"/>
              </a:lnSpc>
              <a:spcBef>
                <a:spcPts val="1000"/>
              </a:spcBef>
            </a:pPr>
            <a:r>
              <a:rPr lang="pl-PL" sz="2400" dirty="0"/>
              <a:t>Ukrep</a:t>
            </a:r>
            <a:r>
              <a:rPr lang="pl-PL" sz="2400" b="1" dirty="0"/>
              <a:t>: Ukrepi za zagotavljanje in izboljšanje zelene infrastrukture, dostopa prebivalcev do zelene infrastrukture v urbanih območjih ter ozelenjevanje mest</a:t>
            </a:r>
          </a:p>
          <a:p>
            <a:pPr marL="228600" indent="-228600">
              <a:lnSpc>
                <a:spcPct val="70000"/>
              </a:lnSpc>
              <a:spcBef>
                <a:spcPts val="1000"/>
              </a:spcBef>
              <a:buFontTx/>
              <a:buChar char="-"/>
            </a:pPr>
            <a:r>
              <a:rPr lang="pl-PL" sz="2400" dirty="0"/>
              <a:t>Način izbora: mehanizem CTN (povabilo in neposredna potrditev operacije)</a:t>
            </a:r>
          </a:p>
          <a:p>
            <a:pPr marL="228600" indent="-228600">
              <a:lnSpc>
                <a:spcPct val="70000"/>
              </a:lnSpc>
              <a:spcBef>
                <a:spcPts val="1000"/>
              </a:spcBef>
              <a:buFontTx/>
              <a:buChar char="-"/>
            </a:pPr>
            <a:r>
              <a:rPr lang="pl-PL" sz="2400" dirty="0"/>
              <a:t>Specifični cilj: RSO2.7 Izboljšanje varstva in ohranjanja narave ter biotske raznovrstnosti in zelene infrastrukture, tudi v mestnem okolju, in zmanjšanje vseh oblik onesnaževanja</a:t>
            </a:r>
          </a:p>
          <a:p>
            <a:pPr marL="228600" indent="-228600">
              <a:lnSpc>
                <a:spcPct val="70000"/>
              </a:lnSpc>
              <a:spcBef>
                <a:spcPts val="1000"/>
              </a:spcBef>
              <a:buFontTx/>
              <a:buChar char="-"/>
            </a:pPr>
            <a:r>
              <a:rPr lang="pl-PL" sz="2400" dirty="0"/>
              <a:t>Načrtovana sredstva:  22.421.699 EUR ESRR Vzhod in 11.669.602 EUR ESRR Zahod</a:t>
            </a:r>
          </a:p>
          <a:p>
            <a:pPr marL="228600" indent="-228600">
              <a:lnSpc>
                <a:spcPct val="70000"/>
              </a:lnSpc>
              <a:spcBef>
                <a:spcPts val="1000"/>
              </a:spcBef>
              <a:buFontTx/>
              <a:buChar char="-"/>
            </a:pPr>
            <a:r>
              <a:rPr lang="pl-PL" sz="2400" dirty="0"/>
              <a:t>Geografsko območje: Vzhodna kohezijska regija (ESRR Vzhod) in Zahodna kohezijska regija (ESRR Zahod)</a:t>
            </a:r>
          </a:p>
          <a:p>
            <a:pPr marL="228600" indent="-228600">
              <a:lnSpc>
                <a:spcPct val="70000"/>
              </a:lnSpc>
              <a:spcBef>
                <a:spcPts val="1000"/>
              </a:spcBef>
              <a:buFontTx/>
              <a:buChar char="-"/>
            </a:pPr>
            <a:r>
              <a:rPr lang="pl-PL" sz="2400" dirty="0"/>
              <a:t>Upravičenec: mestne občine in drugi subjekti s soglasjem mestnih občin</a:t>
            </a:r>
          </a:p>
          <a:p>
            <a:pPr marL="228600" indent="-228600">
              <a:lnSpc>
                <a:spcPct val="70000"/>
              </a:lnSpc>
              <a:spcBef>
                <a:spcPts val="1000"/>
              </a:spcBef>
              <a:buFontTx/>
              <a:buChar char="-"/>
            </a:pPr>
            <a:r>
              <a:rPr lang="pl-PL" sz="2400" dirty="0"/>
              <a:t>Predvidena časovnica: prvo povabilo ZMOS bo predvidoma objavljeno v novembru 2023</a:t>
            </a:r>
          </a:p>
          <a:p>
            <a:pPr marL="228600" indent="-228600">
              <a:lnSpc>
                <a:spcPct val="70000"/>
              </a:lnSpc>
              <a:spcBef>
                <a:spcPts val="1000"/>
              </a:spcBef>
              <a:buFontTx/>
              <a:buChar char="-"/>
            </a:pPr>
            <a:r>
              <a:rPr lang="pl-PL" sz="2400" dirty="0"/>
              <a:t>Merila za izbor operacij: upoštevanje meril za izbor operacij, potrjenih na Odboru za spremljanje 2. 3. 2023 in Vsebinskih izhodišč MNVP s septembra 2023</a:t>
            </a:r>
          </a:p>
        </p:txBody>
      </p:sp>
    </p:spTree>
    <p:extLst>
      <p:ext uri="{BB962C8B-B14F-4D97-AF65-F5344CB8AC3E}">
        <p14:creationId xmlns:p14="http://schemas.microsoft.com/office/powerpoint/2010/main" val="192980353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872276" y="1850076"/>
            <a:ext cx="6438567" cy="454981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013745"/>
            <a:ext cx="2196087" cy="1462986"/>
          </a:xfrm>
          <a:prstGeom prst="rect">
            <a:avLst/>
          </a:prstGeom>
          <a:ln>
            <a:noFill/>
          </a:ln>
          <a:effectLst>
            <a:outerShdw blurRad="190500" algn="tl" rotWithShape="0">
              <a:srgbClr val="000000">
                <a:alpha val="70000"/>
              </a:srgbClr>
            </a:outerShdw>
          </a:effectLst>
        </p:spPr>
      </p:pic>
      <p:pic>
        <p:nvPicPr>
          <p:cNvPr id="7" name="Picture 6"/>
          <p:cNvPicPr>
            <a:picLocks noChangeAspect="1"/>
          </p:cNvPicPr>
          <p:nvPr/>
        </p:nvPicPr>
        <p:blipFill>
          <a:blip r:embed="rId5"/>
          <a:stretch>
            <a:fillRect/>
          </a:stretch>
        </p:blipFill>
        <p:spPr>
          <a:xfrm>
            <a:off x="9988209" y="5013745"/>
            <a:ext cx="2202179" cy="1462986"/>
          </a:xfrm>
          <a:prstGeom prst="rect">
            <a:avLst/>
          </a:prstGeom>
          <a:ln>
            <a:noFill/>
          </a:ln>
          <a:effectLst>
            <a:outerShdw blurRad="190500" algn="tl" rotWithShape="0">
              <a:srgbClr val="000000">
                <a:alpha val="70000"/>
              </a:srgbClr>
            </a:outerShdw>
          </a:effectLst>
        </p:spPr>
      </p:pic>
      <p:pic>
        <p:nvPicPr>
          <p:cNvPr id="8" name="Picture 7"/>
          <p:cNvPicPr>
            <a:picLocks noChangeAspect="1"/>
          </p:cNvPicPr>
          <p:nvPr/>
        </p:nvPicPr>
        <p:blipFill>
          <a:blip r:embed="rId6"/>
          <a:stretch>
            <a:fillRect/>
          </a:stretch>
        </p:blipFill>
        <p:spPr>
          <a:xfrm>
            <a:off x="9988209" y="1904267"/>
            <a:ext cx="2194479" cy="1462986"/>
          </a:xfrm>
          <a:prstGeom prst="rect">
            <a:avLst/>
          </a:prstGeom>
          <a:ln>
            <a:noFill/>
          </a:ln>
          <a:effectLst>
            <a:outerShdw blurRad="190500" algn="tl" rotWithShape="0">
              <a:srgbClr val="000000">
                <a:alpha val="70000"/>
              </a:srgbClr>
            </a:outerShdw>
          </a:effectLst>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988209" y="3367253"/>
            <a:ext cx="2194479" cy="1646492"/>
          </a:xfrm>
          <a:prstGeom prst="rect">
            <a:avLst/>
          </a:prstGeom>
          <a:ln>
            <a:noFill/>
          </a:ln>
          <a:effectLst>
            <a:outerShdw blurRad="190500" algn="tl" rotWithShape="0">
              <a:srgbClr val="000000">
                <a:alpha val="70000"/>
              </a:srgbClr>
            </a:outerShdw>
          </a:effectLst>
        </p:spPr>
      </p:pic>
      <p:pic>
        <p:nvPicPr>
          <p:cNvPr id="1026" name="Picture 2" descr="https://www.ljubljana.si/assets/Uploads/3-Galerija-Cukrarna-2020-Izvedba-kleti-arhiv-MOL.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892936" y="441281"/>
            <a:ext cx="1949429" cy="146298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28" name="Picture 4" descr="https://www.protim.si/uploads/gallery/125/i05361.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 y="2087773"/>
            <a:ext cx="2198877" cy="146298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038803" y="441281"/>
            <a:ext cx="1950161" cy="1462986"/>
          </a:xfrm>
          <a:prstGeom prst="rect">
            <a:avLst/>
          </a:prstGeom>
          <a:ln>
            <a:noFill/>
          </a:ln>
          <a:effectLst>
            <a:outerShdw blurRad="190500" algn="tl" rotWithShape="0">
              <a:srgbClr val="000000">
                <a:alpha val="70000"/>
              </a:srgbClr>
            </a:outerShdw>
          </a:effectLst>
        </p:spPr>
      </p:pic>
      <p:pic>
        <p:nvPicPr>
          <p:cNvPr id="12" name="Picture 1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843223" y="441281"/>
            <a:ext cx="2194724" cy="1462986"/>
          </a:xfrm>
          <a:prstGeom prst="rect">
            <a:avLst/>
          </a:prstGeom>
          <a:ln>
            <a:noFill/>
          </a:ln>
          <a:effectLst>
            <a:outerShdw blurRad="190500" algn="tl" rotWithShape="0">
              <a:srgbClr val="000000">
                <a:alpha val="70000"/>
              </a:srgbClr>
            </a:outerShdw>
          </a:effectLst>
        </p:spPr>
      </p:pic>
      <p:pic>
        <p:nvPicPr>
          <p:cNvPr id="13" name="Picture 1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988964" y="441281"/>
            <a:ext cx="2195337" cy="1462986"/>
          </a:xfrm>
          <a:prstGeom prst="rect">
            <a:avLst/>
          </a:prstGeom>
          <a:ln>
            <a:noFill/>
          </a:ln>
          <a:effectLst>
            <a:outerShdw blurRad="190500" algn="tl" rotWithShape="0">
              <a:srgbClr val="000000">
                <a:alpha val="70000"/>
              </a:srgbClr>
            </a:outerShdw>
          </a:effectLst>
        </p:spPr>
      </p:pic>
      <p:pic>
        <p:nvPicPr>
          <p:cNvPr id="2" name="Picture 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09408" y="441281"/>
            <a:ext cx="3241305" cy="1429924"/>
          </a:xfrm>
          <a:prstGeom prst="rect">
            <a:avLst/>
          </a:prstGeom>
        </p:spPr>
      </p:pic>
      <p:sp>
        <p:nvSpPr>
          <p:cNvPr id="3" name="Title 2"/>
          <p:cNvSpPr>
            <a:spLocks noGrp="1"/>
          </p:cNvSpPr>
          <p:nvPr>
            <p:ph type="title"/>
          </p:nvPr>
        </p:nvSpPr>
        <p:spPr>
          <a:xfrm>
            <a:off x="2479997" y="2022820"/>
            <a:ext cx="7223124" cy="4529407"/>
          </a:xfrm>
          <a:solidFill>
            <a:srgbClr val="FFFFFF">
              <a:alpha val="64000"/>
            </a:srgbClr>
          </a:solidFill>
        </p:spPr>
        <p:txBody>
          <a:bodyPr>
            <a:normAutofit/>
          </a:bodyPr>
          <a:lstStyle/>
          <a:p>
            <a:pPr algn="ctr"/>
            <a:r>
              <a:rPr lang="sl-SI" b="1" dirty="0"/>
              <a:t>Celostne teritorialne naložbe (CTN)</a:t>
            </a:r>
            <a:br>
              <a:rPr lang="sl-SI" sz="2000" b="1" dirty="0"/>
            </a:br>
            <a:br>
              <a:rPr lang="sl-SI" dirty="0"/>
            </a:br>
            <a:r>
              <a:rPr lang="sl-SI" dirty="0"/>
              <a:t>mag. Saša </a:t>
            </a:r>
            <a:r>
              <a:rPr lang="sl-SI" dirty="0" err="1"/>
              <a:t>Heath-Drugovič</a:t>
            </a:r>
            <a:br>
              <a:rPr lang="sl-SI" dirty="0"/>
            </a:br>
            <a:br>
              <a:rPr lang="sl-SI" dirty="0"/>
            </a:br>
            <a:r>
              <a:rPr lang="sl-SI" sz="1600" dirty="0"/>
              <a:t>Združenje mestnih občin </a:t>
            </a:r>
            <a:r>
              <a:rPr lang="en-GB" sz="1600" dirty="0" err="1"/>
              <a:t>Sloveni</a:t>
            </a:r>
            <a:r>
              <a:rPr lang="sl-SI" sz="1600" dirty="0"/>
              <a:t>je</a:t>
            </a:r>
            <a:br>
              <a:rPr lang="sl-SI" sz="1600" dirty="0"/>
            </a:br>
            <a:r>
              <a:rPr lang="sl-SI" sz="1600" dirty="0"/>
              <a:t>2. redna seja </a:t>
            </a:r>
            <a:r>
              <a:rPr lang="sl-SI" sz="1600" dirty="0" err="1"/>
              <a:t>OzS</a:t>
            </a:r>
            <a:r>
              <a:rPr lang="sl-SI" sz="1600" dirty="0"/>
              <a:t> PEKP, Lipica, 9. 11. 2023</a:t>
            </a:r>
            <a:endParaRPr lang="en-GB" dirty="0"/>
          </a:p>
        </p:txBody>
      </p:sp>
      <p:pic>
        <p:nvPicPr>
          <p:cNvPr id="14" name="Picture 1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25451" y="3550760"/>
            <a:ext cx="2619605" cy="1473528"/>
          </a:xfrm>
          <a:prstGeom prst="rect">
            <a:avLst/>
          </a:prstGeom>
          <a:ln>
            <a:noFill/>
          </a:ln>
          <a:effectLst>
            <a:outerShdw blurRad="190500" algn="tl" rotWithShape="0">
              <a:srgbClr val="000000">
                <a:alpha val="70000"/>
              </a:srgbClr>
            </a:outerShdw>
          </a:effectLst>
        </p:spPr>
      </p:pic>
      <p:pic>
        <p:nvPicPr>
          <p:cNvPr id="15" name="Picture 2" descr="https://www.zmos.si/wp-content/uploads/2023/06/Sof-eu-i-feel-1030x329.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132275" y="5937397"/>
            <a:ext cx="3165475" cy="101110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733617" y="6121296"/>
            <a:ext cx="1329151" cy="643309"/>
          </a:xfrm>
          <a:prstGeom prst="rect">
            <a:avLst/>
          </a:prstGeom>
        </p:spPr>
      </p:pic>
    </p:spTree>
    <p:extLst>
      <p:ext uri="{BB962C8B-B14F-4D97-AF65-F5344CB8AC3E}">
        <p14:creationId xmlns:p14="http://schemas.microsoft.com/office/powerpoint/2010/main" val="3668165018"/>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7" name="Raven povezovalnik 56">
            <a:extLst>
              <a:ext uri="{FF2B5EF4-FFF2-40B4-BE49-F238E27FC236}">
                <a16:creationId xmlns:a16="http://schemas.microsoft.com/office/drawing/2014/main" id="{8CF6CAA8-CA11-D662-EC40-89C3751B30C0}"/>
              </a:ext>
            </a:extLst>
          </p:cNvPr>
          <p:cNvCxnSpPr>
            <a:cxnSpLocks/>
          </p:cNvCxnSpPr>
          <p:nvPr/>
        </p:nvCxnSpPr>
        <p:spPr>
          <a:xfrm>
            <a:off x="5175679" y="3429000"/>
            <a:ext cx="0" cy="1112409"/>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sl-SI" dirty="0"/>
              <a:t>Priprava sistema izvajanja</a:t>
            </a:r>
          </a:p>
        </p:txBody>
      </p:sp>
      <p:sp>
        <p:nvSpPr>
          <p:cNvPr id="3" name="Puščica: desno 2">
            <a:extLst>
              <a:ext uri="{FF2B5EF4-FFF2-40B4-BE49-F238E27FC236}">
                <a16:creationId xmlns:a16="http://schemas.microsoft.com/office/drawing/2014/main" id="{830571D0-7A85-3A2C-F27A-8B53E73FE294}"/>
              </a:ext>
            </a:extLst>
          </p:cNvPr>
          <p:cNvSpPr/>
          <p:nvPr/>
        </p:nvSpPr>
        <p:spPr>
          <a:xfrm>
            <a:off x="264405" y="3018622"/>
            <a:ext cx="11766014" cy="539826"/>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sl-SI">
              <a:latin typeface="Arial Narrow" panose="020B0606020202030204" pitchFamily="34" charset="0"/>
            </a:endParaRPr>
          </a:p>
        </p:txBody>
      </p:sp>
      <p:pic>
        <p:nvPicPr>
          <p:cNvPr id="1026" name="Picture 2">
            <a:extLst>
              <a:ext uri="{FF2B5EF4-FFF2-40B4-BE49-F238E27FC236}">
                <a16:creationId xmlns:a16="http://schemas.microsoft.com/office/drawing/2014/main" id="{EEAFBAF7-5D69-47EE-F645-DAA414F77F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235" y="6120960"/>
            <a:ext cx="2328059" cy="48726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BA0AFFB6-F382-1B3F-70D3-A1D9673A052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36425" y="6128573"/>
            <a:ext cx="1057620" cy="58756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DD1AB364-A828-1B63-0CCE-5F23090A428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2564691"/>
            <a:ext cx="1371589" cy="1325563"/>
          </a:xfrm>
          <a:prstGeom prst="rect">
            <a:avLst/>
          </a:prstGeom>
          <a:noFill/>
          <a:extLst>
            <a:ext uri="{909E8E84-426E-40DD-AFC4-6F175D3DCCD1}">
              <a14:hiddenFill xmlns:a14="http://schemas.microsoft.com/office/drawing/2010/main">
                <a:solidFill>
                  <a:srgbClr val="FFFFFF"/>
                </a:solidFill>
              </a14:hiddenFill>
            </a:ext>
          </a:extLst>
        </p:spPr>
      </p:pic>
      <p:pic>
        <p:nvPicPr>
          <p:cNvPr id="22" name="Slika 21">
            <a:extLst>
              <a:ext uri="{FF2B5EF4-FFF2-40B4-BE49-F238E27FC236}">
                <a16:creationId xmlns:a16="http://schemas.microsoft.com/office/drawing/2014/main" id="{8E5C761C-1ABD-6629-D896-14EA3227DFA6}"/>
              </a:ext>
            </a:extLst>
          </p:cNvPr>
          <p:cNvPicPr>
            <a:picLocks noChangeAspect="1"/>
          </p:cNvPicPr>
          <p:nvPr/>
        </p:nvPicPr>
        <p:blipFill>
          <a:blip r:embed="rId6"/>
          <a:stretch>
            <a:fillRect/>
          </a:stretch>
        </p:blipFill>
        <p:spPr>
          <a:xfrm>
            <a:off x="6720290" y="624158"/>
            <a:ext cx="2451098" cy="1323096"/>
          </a:xfrm>
          <a:prstGeom prst="rect">
            <a:avLst/>
          </a:prstGeom>
        </p:spPr>
      </p:pic>
      <p:pic>
        <p:nvPicPr>
          <p:cNvPr id="34" name="Slika 33">
            <a:extLst>
              <a:ext uri="{FF2B5EF4-FFF2-40B4-BE49-F238E27FC236}">
                <a16:creationId xmlns:a16="http://schemas.microsoft.com/office/drawing/2014/main" id="{3DAD0284-7017-1D9C-036D-789528DDE1E3}"/>
              </a:ext>
            </a:extLst>
          </p:cNvPr>
          <p:cNvPicPr>
            <a:picLocks noChangeAspect="1"/>
          </p:cNvPicPr>
          <p:nvPr/>
        </p:nvPicPr>
        <p:blipFill>
          <a:blip r:embed="rId7"/>
          <a:stretch>
            <a:fillRect/>
          </a:stretch>
        </p:blipFill>
        <p:spPr>
          <a:xfrm>
            <a:off x="9022978" y="749592"/>
            <a:ext cx="2665920" cy="1106999"/>
          </a:xfrm>
          <a:prstGeom prst="rect">
            <a:avLst/>
          </a:prstGeom>
        </p:spPr>
      </p:pic>
      <p:pic>
        <p:nvPicPr>
          <p:cNvPr id="36" name="Slika 35">
            <a:extLst>
              <a:ext uri="{FF2B5EF4-FFF2-40B4-BE49-F238E27FC236}">
                <a16:creationId xmlns:a16="http://schemas.microsoft.com/office/drawing/2014/main" id="{B1CF591B-B80E-9CAF-B5FD-F4DD3CC9E678}"/>
              </a:ext>
            </a:extLst>
          </p:cNvPr>
          <p:cNvPicPr>
            <a:picLocks noChangeAspect="1"/>
          </p:cNvPicPr>
          <p:nvPr/>
        </p:nvPicPr>
        <p:blipFill>
          <a:blip r:embed="rId8"/>
          <a:stretch>
            <a:fillRect/>
          </a:stretch>
        </p:blipFill>
        <p:spPr>
          <a:xfrm>
            <a:off x="8233651" y="1350642"/>
            <a:ext cx="1578653" cy="967561"/>
          </a:xfrm>
          <a:prstGeom prst="rect">
            <a:avLst/>
          </a:prstGeom>
        </p:spPr>
      </p:pic>
      <p:sp>
        <p:nvSpPr>
          <p:cNvPr id="37" name="Pravokotnik 36">
            <a:extLst>
              <a:ext uri="{FF2B5EF4-FFF2-40B4-BE49-F238E27FC236}">
                <a16:creationId xmlns:a16="http://schemas.microsoft.com/office/drawing/2014/main" id="{AFE23CD5-52D2-FC9B-8CEA-AF4507F5B44A}"/>
              </a:ext>
            </a:extLst>
          </p:cNvPr>
          <p:cNvSpPr/>
          <p:nvPr/>
        </p:nvSpPr>
        <p:spPr>
          <a:xfrm>
            <a:off x="7755720" y="2105317"/>
            <a:ext cx="2831336" cy="71247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sl-SI" sz="1400" dirty="0">
                <a:latin typeface="Arial Narrow" panose="020B0606020202030204" pitchFamily="34" charset="0"/>
              </a:rPr>
              <a:t>Izvedbeni dokumenti ministrstev</a:t>
            </a:r>
          </a:p>
          <a:p>
            <a:pPr algn="ctr"/>
            <a:r>
              <a:rPr lang="sl-SI" sz="1400" dirty="0">
                <a:latin typeface="Arial Narrow" panose="020B0606020202030204" pitchFamily="34" charset="0"/>
              </a:rPr>
              <a:t>09-10/2023</a:t>
            </a:r>
          </a:p>
        </p:txBody>
      </p:sp>
      <p:pic>
        <p:nvPicPr>
          <p:cNvPr id="39" name="Slika 38">
            <a:extLst>
              <a:ext uri="{FF2B5EF4-FFF2-40B4-BE49-F238E27FC236}">
                <a16:creationId xmlns:a16="http://schemas.microsoft.com/office/drawing/2014/main" id="{67DE74E0-19C9-C39A-C1C1-CB6A8EFF4C12}"/>
              </a:ext>
            </a:extLst>
          </p:cNvPr>
          <p:cNvPicPr>
            <a:picLocks noChangeAspect="1"/>
          </p:cNvPicPr>
          <p:nvPr/>
        </p:nvPicPr>
        <p:blipFill>
          <a:blip r:embed="rId9"/>
          <a:stretch>
            <a:fillRect/>
          </a:stretch>
        </p:blipFill>
        <p:spPr>
          <a:xfrm>
            <a:off x="1512387" y="1394851"/>
            <a:ext cx="1734618" cy="1060905"/>
          </a:xfrm>
          <a:prstGeom prst="rect">
            <a:avLst/>
          </a:prstGeom>
        </p:spPr>
      </p:pic>
      <p:sp>
        <p:nvSpPr>
          <p:cNvPr id="40" name="Pravokotnik 39">
            <a:extLst>
              <a:ext uri="{FF2B5EF4-FFF2-40B4-BE49-F238E27FC236}">
                <a16:creationId xmlns:a16="http://schemas.microsoft.com/office/drawing/2014/main" id="{42A6372F-A734-9570-67CA-AD091981A94B}"/>
              </a:ext>
            </a:extLst>
          </p:cNvPr>
          <p:cNvSpPr/>
          <p:nvPr/>
        </p:nvSpPr>
        <p:spPr>
          <a:xfrm>
            <a:off x="1512387" y="2362517"/>
            <a:ext cx="1633198" cy="42914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sl-SI" sz="1400" dirty="0">
                <a:latin typeface="Arial Narrow" panose="020B0606020202030204" pitchFamily="34" charset="0"/>
              </a:rPr>
              <a:t>Imenovanje SK CTN</a:t>
            </a:r>
          </a:p>
          <a:p>
            <a:pPr algn="ctr"/>
            <a:r>
              <a:rPr lang="sl-SI" sz="1400" dirty="0">
                <a:latin typeface="Arial Narrow" panose="020B0606020202030204" pitchFamily="34" charset="0"/>
              </a:rPr>
              <a:t>01/2023</a:t>
            </a:r>
          </a:p>
        </p:txBody>
      </p:sp>
      <p:cxnSp>
        <p:nvCxnSpPr>
          <p:cNvPr id="42" name="Raven puščični povezovalnik 41">
            <a:extLst>
              <a:ext uri="{FF2B5EF4-FFF2-40B4-BE49-F238E27FC236}">
                <a16:creationId xmlns:a16="http://schemas.microsoft.com/office/drawing/2014/main" id="{37A18F43-15DF-09D7-02F4-0B3F0017692F}"/>
              </a:ext>
            </a:extLst>
          </p:cNvPr>
          <p:cNvCxnSpPr>
            <a:stCxn id="39" idx="3"/>
          </p:cNvCxnSpPr>
          <p:nvPr/>
        </p:nvCxnSpPr>
        <p:spPr>
          <a:xfrm flipV="1">
            <a:off x="3247005" y="1915467"/>
            <a:ext cx="3891925" cy="9837"/>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43" name="Pravokotnik 42">
            <a:extLst>
              <a:ext uri="{FF2B5EF4-FFF2-40B4-BE49-F238E27FC236}">
                <a16:creationId xmlns:a16="http://schemas.microsoft.com/office/drawing/2014/main" id="{2FF3FFC4-CA90-B44B-94B0-63FA57CAE806}"/>
              </a:ext>
            </a:extLst>
          </p:cNvPr>
          <p:cNvSpPr/>
          <p:nvPr/>
        </p:nvSpPr>
        <p:spPr>
          <a:xfrm>
            <a:off x="4158866" y="1812866"/>
            <a:ext cx="1988546" cy="24706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sl-SI" sz="1400" dirty="0">
                <a:latin typeface="Arial Narrow" panose="020B0606020202030204" pitchFamily="34" charset="0"/>
              </a:rPr>
              <a:t>Usklajevanja</a:t>
            </a:r>
          </a:p>
        </p:txBody>
      </p:sp>
      <p:pic>
        <p:nvPicPr>
          <p:cNvPr id="45" name="Slika 44">
            <a:extLst>
              <a:ext uri="{FF2B5EF4-FFF2-40B4-BE49-F238E27FC236}">
                <a16:creationId xmlns:a16="http://schemas.microsoft.com/office/drawing/2014/main" id="{85DFD7B5-7292-BE40-D9FE-497AC74C84CE}"/>
              </a:ext>
            </a:extLst>
          </p:cNvPr>
          <p:cNvPicPr>
            <a:picLocks noChangeAspect="1"/>
          </p:cNvPicPr>
          <p:nvPr/>
        </p:nvPicPr>
        <p:blipFill>
          <a:blip r:embed="rId10"/>
          <a:stretch>
            <a:fillRect/>
          </a:stretch>
        </p:blipFill>
        <p:spPr>
          <a:xfrm>
            <a:off x="9171388" y="4370040"/>
            <a:ext cx="2888259" cy="1710784"/>
          </a:xfrm>
          <a:prstGeom prst="rect">
            <a:avLst/>
          </a:prstGeom>
        </p:spPr>
      </p:pic>
      <p:sp>
        <p:nvSpPr>
          <p:cNvPr id="46" name="Pravokotnik 45">
            <a:extLst>
              <a:ext uri="{FF2B5EF4-FFF2-40B4-BE49-F238E27FC236}">
                <a16:creationId xmlns:a16="http://schemas.microsoft.com/office/drawing/2014/main" id="{C4B81B16-558D-D4B7-60E2-1E3FAB8D413F}"/>
              </a:ext>
            </a:extLst>
          </p:cNvPr>
          <p:cNvSpPr/>
          <p:nvPr/>
        </p:nvSpPr>
        <p:spPr>
          <a:xfrm>
            <a:off x="8135883" y="3646137"/>
            <a:ext cx="2071009" cy="471173"/>
          </a:xfrm>
          <a:prstGeom prst="rect">
            <a:avLst/>
          </a:prstGeom>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sl-SI" sz="1400" b="1" dirty="0">
                <a:latin typeface="Arial Narrow" panose="020B0606020202030204" pitchFamily="34" charset="0"/>
              </a:rPr>
              <a:t>1. Povabilo SC RSO5.1.</a:t>
            </a:r>
          </a:p>
          <a:p>
            <a:pPr algn="ctr"/>
            <a:r>
              <a:rPr lang="sl-SI" sz="1400" b="1" dirty="0">
                <a:latin typeface="Arial Narrow" panose="020B0606020202030204" pitchFamily="34" charset="0"/>
              </a:rPr>
              <a:t>16. 10. 2023</a:t>
            </a:r>
          </a:p>
        </p:txBody>
      </p:sp>
      <p:sp>
        <p:nvSpPr>
          <p:cNvPr id="47" name="Pravokotnik 46">
            <a:extLst>
              <a:ext uri="{FF2B5EF4-FFF2-40B4-BE49-F238E27FC236}">
                <a16:creationId xmlns:a16="http://schemas.microsoft.com/office/drawing/2014/main" id="{429400A9-FFB2-D8D5-4CC0-17B886E4B954}"/>
              </a:ext>
            </a:extLst>
          </p:cNvPr>
          <p:cNvSpPr/>
          <p:nvPr/>
        </p:nvSpPr>
        <p:spPr>
          <a:xfrm>
            <a:off x="9988638" y="3644878"/>
            <a:ext cx="2071009" cy="471173"/>
          </a:xfrm>
          <a:prstGeom prst="rect">
            <a:avLst/>
          </a:prstGeom>
          <a:solidFill>
            <a:schemeClr val="accent6">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sl-SI" sz="1400" b="1" dirty="0">
                <a:latin typeface="Arial Narrow" panose="020B0606020202030204" pitchFamily="34" charset="0"/>
              </a:rPr>
              <a:t>1. Povabilo SC RSO2.7.</a:t>
            </a:r>
          </a:p>
          <a:p>
            <a:pPr algn="ctr"/>
            <a:r>
              <a:rPr lang="sl-SI" sz="1400" b="1" dirty="0">
                <a:latin typeface="Arial Narrow" panose="020B0606020202030204" pitchFamily="34" charset="0"/>
              </a:rPr>
              <a:t>8. 11. 2023</a:t>
            </a:r>
          </a:p>
        </p:txBody>
      </p:sp>
      <p:sp>
        <p:nvSpPr>
          <p:cNvPr id="48" name="Pravokotnik 47">
            <a:extLst>
              <a:ext uri="{FF2B5EF4-FFF2-40B4-BE49-F238E27FC236}">
                <a16:creationId xmlns:a16="http://schemas.microsoft.com/office/drawing/2014/main" id="{56C4A565-8AA0-7EB7-A26F-015770E8063D}"/>
              </a:ext>
            </a:extLst>
          </p:cNvPr>
          <p:cNvSpPr/>
          <p:nvPr/>
        </p:nvSpPr>
        <p:spPr>
          <a:xfrm>
            <a:off x="10120991" y="2564691"/>
            <a:ext cx="2071009" cy="471173"/>
          </a:xfrm>
          <a:prstGeom prst="rect">
            <a:avLst/>
          </a:prstGeom>
          <a:solidFill>
            <a:schemeClr val="accent3">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sl-SI" sz="1400" b="1" dirty="0">
                <a:latin typeface="Arial Narrow" panose="020B0606020202030204" pitchFamily="34" charset="0"/>
              </a:rPr>
              <a:t>1. Povabilo SC RSO2.8.</a:t>
            </a:r>
          </a:p>
          <a:p>
            <a:pPr algn="ctr"/>
            <a:r>
              <a:rPr lang="sl-SI" sz="1400" b="1" dirty="0">
                <a:latin typeface="Arial Narrow" panose="020B0606020202030204" pitchFamily="34" charset="0"/>
              </a:rPr>
              <a:t>13. 11. 2023</a:t>
            </a:r>
          </a:p>
        </p:txBody>
      </p:sp>
      <p:sp>
        <p:nvSpPr>
          <p:cNvPr id="49" name="Pravokotnik 48">
            <a:extLst>
              <a:ext uri="{FF2B5EF4-FFF2-40B4-BE49-F238E27FC236}">
                <a16:creationId xmlns:a16="http://schemas.microsoft.com/office/drawing/2014/main" id="{17B6F08E-6917-C73E-3545-289D3B6C7C19}"/>
              </a:ext>
            </a:extLst>
          </p:cNvPr>
          <p:cNvSpPr/>
          <p:nvPr/>
        </p:nvSpPr>
        <p:spPr>
          <a:xfrm>
            <a:off x="3675280" y="3854601"/>
            <a:ext cx="2071009" cy="51543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sl-SI" sz="1400" dirty="0">
                <a:latin typeface="Arial Narrow" panose="020B0606020202030204" pitchFamily="34" charset="0"/>
              </a:rPr>
              <a:t>Sporazum MKRR-ZMOS o izvajanju nalog – 06/2023</a:t>
            </a:r>
          </a:p>
        </p:txBody>
      </p:sp>
      <p:sp>
        <p:nvSpPr>
          <p:cNvPr id="51" name="Pravokotnik 50">
            <a:extLst>
              <a:ext uri="{FF2B5EF4-FFF2-40B4-BE49-F238E27FC236}">
                <a16:creationId xmlns:a16="http://schemas.microsoft.com/office/drawing/2014/main" id="{F871A1B4-BA82-1129-6DD8-21DB887BC0A4}"/>
              </a:ext>
            </a:extLst>
          </p:cNvPr>
          <p:cNvSpPr/>
          <p:nvPr/>
        </p:nvSpPr>
        <p:spPr>
          <a:xfrm>
            <a:off x="4117633" y="4541409"/>
            <a:ext cx="2071009" cy="51543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sl-SI" sz="1400" dirty="0">
                <a:latin typeface="Arial Narrow" panose="020B0606020202030204" pitchFamily="34" charset="0"/>
              </a:rPr>
              <a:t>OSUN za PT ZMOS</a:t>
            </a:r>
          </a:p>
          <a:p>
            <a:pPr algn="ctr"/>
            <a:r>
              <a:rPr lang="sl-SI" sz="1400" dirty="0">
                <a:latin typeface="Arial Narrow" panose="020B0606020202030204" pitchFamily="34" charset="0"/>
              </a:rPr>
              <a:t>06/2023</a:t>
            </a:r>
          </a:p>
        </p:txBody>
      </p:sp>
      <p:sp>
        <p:nvSpPr>
          <p:cNvPr id="52" name="Pravokotnik 51">
            <a:extLst>
              <a:ext uri="{FF2B5EF4-FFF2-40B4-BE49-F238E27FC236}">
                <a16:creationId xmlns:a16="http://schemas.microsoft.com/office/drawing/2014/main" id="{A4807E64-4612-8523-1413-26439F6E9A1B}"/>
              </a:ext>
            </a:extLst>
          </p:cNvPr>
          <p:cNvSpPr/>
          <p:nvPr/>
        </p:nvSpPr>
        <p:spPr>
          <a:xfrm>
            <a:off x="6951968" y="4299035"/>
            <a:ext cx="2071009" cy="51543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sl-SI" sz="1400" dirty="0">
                <a:latin typeface="Arial Narrow" panose="020B0606020202030204" pitchFamily="34" charset="0"/>
              </a:rPr>
              <a:t>Priročnik PT ZMOS</a:t>
            </a:r>
          </a:p>
          <a:p>
            <a:pPr algn="ctr"/>
            <a:r>
              <a:rPr lang="sl-SI" sz="1400" dirty="0">
                <a:latin typeface="Arial Narrow" panose="020B0606020202030204" pitchFamily="34" charset="0"/>
              </a:rPr>
              <a:t>09/2023</a:t>
            </a:r>
          </a:p>
        </p:txBody>
      </p:sp>
      <p:sp>
        <p:nvSpPr>
          <p:cNvPr id="53" name="Pravokotnik 52">
            <a:extLst>
              <a:ext uri="{FF2B5EF4-FFF2-40B4-BE49-F238E27FC236}">
                <a16:creationId xmlns:a16="http://schemas.microsoft.com/office/drawing/2014/main" id="{D668BCE6-7F95-7624-3C4A-0BF5207DC457}"/>
              </a:ext>
            </a:extLst>
          </p:cNvPr>
          <p:cNvSpPr/>
          <p:nvPr/>
        </p:nvSpPr>
        <p:spPr>
          <a:xfrm>
            <a:off x="6951968" y="4980853"/>
            <a:ext cx="2071009" cy="51543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sl-SI" sz="1400" dirty="0">
                <a:latin typeface="Arial Narrow" panose="020B0606020202030204" pitchFamily="34" charset="0"/>
                <a:hlinkClick r:id="rId11"/>
              </a:rPr>
              <a:t>Spletna stran CTN</a:t>
            </a:r>
            <a:endParaRPr lang="sl-SI" sz="1400" dirty="0">
              <a:latin typeface="Arial Narrow" panose="020B0606020202030204" pitchFamily="34" charset="0"/>
            </a:endParaRPr>
          </a:p>
          <a:p>
            <a:pPr algn="ctr"/>
            <a:r>
              <a:rPr lang="sl-SI" sz="1400" dirty="0" err="1">
                <a:latin typeface="Arial Narrow" panose="020B0606020202030204" pitchFamily="34" charset="0"/>
              </a:rPr>
              <a:t>Sharepoint</a:t>
            </a:r>
            <a:r>
              <a:rPr lang="sl-SI" sz="1400" dirty="0">
                <a:latin typeface="Arial Narrow" panose="020B0606020202030204" pitchFamily="34" charset="0"/>
              </a:rPr>
              <a:t> za SK CTN</a:t>
            </a:r>
          </a:p>
        </p:txBody>
      </p:sp>
      <p:cxnSp>
        <p:nvCxnSpPr>
          <p:cNvPr id="55" name="Raven povezovalnik 54">
            <a:extLst>
              <a:ext uri="{FF2B5EF4-FFF2-40B4-BE49-F238E27FC236}">
                <a16:creationId xmlns:a16="http://schemas.microsoft.com/office/drawing/2014/main" id="{939D9C6E-C3BD-9C1F-E484-4BDD06900FD0}"/>
              </a:ext>
            </a:extLst>
          </p:cNvPr>
          <p:cNvCxnSpPr>
            <a:stCxn id="40" idx="2"/>
          </p:cNvCxnSpPr>
          <p:nvPr/>
        </p:nvCxnSpPr>
        <p:spPr>
          <a:xfrm>
            <a:off x="2328986" y="2791657"/>
            <a:ext cx="0" cy="435815"/>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Raven povezovalnik 55">
            <a:extLst>
              <a:ext uri="{FF2B5EF4-FFF2-40B4-BE49-F238E27FC236}">
                <a16:creationId xmlns:a16="http://schemas.microsoft.com/office/drawing/2014/main" id="{276592F7-8184-01CD-1F26-FC6B8C2487D0}"/>
              </a:ext>
            </a:extLst>
          </p:cNvPr>
          <p:cNvCxnSpPr/>
          <p:nvPr/>
        </p:nvCxnSpPr>
        <p:spPr>
          <a:xfrm>
            <a:off x="4710784" y="3429000"/>
            <a:ext cx="0" cy="435815"/>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Raven povezovalnik 58">
            <a:extLst>
              <a:ext uri="{FF2B5EF4-FFF2-40B4-BE49-F238E27FC236}">
                <a16:creationId xmlns:a16="http://schemas.microsoft.com/office/drawing/2014/main" id="{86177F6E-6003-F98A-7799-B7F74412980F}"/>
              </a:ext>
            </a:extLst>
          </p:cNvPr>
          <p:cNvCxnSpPr>
            <a:cxnSpLocks/>
            <a:endCxn id="52" idx="0"/>
          </p:cNvCxnSpPr>
          <p:nvPr/>
        </p:nvCxnSpPr>
        <p:spPr>
          <a:xfrm>
            <a:off x="7987472" y="3428999"/>
            <a:ext cx="1" cy="870036"/>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Raven povezovalnik 59">
            <a:extLst>
              <a:ext uri="{FF2B5EF4-FFF2-40B4-BE49-F238E27FC236}">
                <a16:creationId xmlns:a16="http://schemas.microsoft.com/office/drawing/2014/main" id="{9B8D41B4-8698-0701-65CF-CDBB53318A4E}"/>
              </a:ext>
            </a:extLst>
          </p:cNvPr>
          <p:cNvCxnSpPr>
            <a:cxnSpLocks/>
            <a:stCxn id="52" idx="2"/>
            <a:endCxn id="53" idx="0"/>
          </p:cNvCxnSpPr>
          <p:nvPr/>
        </p:nvCxnSpPr>
        <p:spPr>
          <a:xfrm>
            <a:off x="7987473" y="4814474"/>
            <a:ext cx="0" cy="166379"/>
          </a:xfrm>
          <a:prstGeom prst="line">
            <a:avLst/>
          </a:prstGeom>
        </p:spPr>
        <p:style>
          <a:lnRef idx="1">
            <a:schemeClr val="accent1"/>
          </a:lnRef>
          <a:fillRef idx="0">
            <a:schemeClr val="accent1"/>
          </a:fillRef>
          <a:effectRef idx="0">
            <a:schemeClr val="accent1"/>
          </a:effectRef>
          <a:fontRef idx="minor">
            <a:schemeClr val="tx1"/>
          </a:fontRef>
        </p:style>
      </p:cxnSp>
      <p:cxnSp>
        <p:nvCxnSpPr>
          <p:cNvPr id="1024" name="Raven povezovalnik 1023">
            <a:extLst>
              <a:ext uri="{FF2B5EF4-FFF2-40B4-BE49-F238E27FC236}">
                <a16:creationId xmlns:a16="http://schemas.microsoft.com/office/drawing/2014/main" id="{0CC8589B-8196-F522-134E-AFF277D86278}"/>
              </a:ext>
            </a:extLst>
          </p:cNvPr>
          <p:cNvCxnSpPr>
            <a:cxnSpLocks/>
          </p:cNvCxnSpPr>
          <p:nvPr/>
        </p:nvCxnSpPr>
        <p:spPr>
          <a:xfrm>
            <a:off x="9824355" y="3429000"/>
            <a:ext cx="0" cy="217137"/>
          </a:xfrm>
          <a:prstGeom prst="line">
            <a:avLst/>
          </a:prstGeom>
        </p:spPr>
        <p:style>
          <a:lnRef idx="1">
            <a:schemeClr val="accent1"/>
          </a:lnRef>
          <a:fillRef idx="0">
            <a:schemeClr val="accent1"/>
          </a:fillRef>
          <a:effectRef idx="0">
            <a:schemeClr val="accent1"/>
          </a:effectRef>
          <a:fontRef idx="minor">
            <a:schemeClr val="tx1"/>
          </a:fontRef>
        </p:style>
      </p:cxnSp>
      <p:cxnSp>
        <p:nvCxnSpPr>
          <p:cNvPr id="1027" name="Raven povezovalnik 1026">
            <a:extLst>
              <a:ext uri="{FF2B5EF4-FFF2-40B4-BE49-F238E27FC236}">
                <a16:creationId xmlns:a16="http://schemas.microsoft.com/office/drawing/2014/main" id="{E388A4B3-750A-7D78-646A-5B05E2AFC8E9}"/>
              </a:ext>
            </a:extLst>
          </p:cNvPr>
          <p:cNvCxnSpPr>
            <a:cxnSpLocks/>
          </p:cNvCxnSpPr>
          <p:nvPr/>
        </p:nvCxnSpPr>
        <p:spPr>
          <a:xfrm>
            <a:off x="10206892" y="3428999"/>
            <a:ext cx="0" cy="217137"/>
          </a:xfrm>
          <a:prstGeom prst="line">
            <a:avLst/>
          </a:prstGeom>
        </p:spPr>
        <p:style>
          <a:lnRef idx="1">
            <a:schemeClr val="accent1"/>
          </a:lnRef>
          <a:fillRef idx="0">
            <a:schemeClr val="accent1"/>
          </a:fillRef>
          <a:effectRef idx="0">
            <a:schemeClr val="accent1"/>
          </a:effectRef>
          <a:fontRef idx="minor">
            <a:schemeClr val="tx1"/>
          </a:fontRef>
        </p:style>
      </p:cxnSp>
      <p:cxnSp>
        <p:nvCxnSpPr>
          <p:cNvPr id="1033" name="Raven povezovalnik 1032">
            <a:extLst>
              <a:ext uri="{FF2B5EF4-FFF2-40B4-BE49-F238E27FC236}">
                <a16:creationId xmlns:a16="http://schemas.microsoft.com/office/drawing/2014/main" id="{976EC4E7-B891-793F-3427-0B7EDB09AE45}"/>
              </a:ext>
            </a:extLst>
          </p:cNvPr>
          <p:cNvCxnSpPr>
            <a:cxnSpLocks/>
          </p:cNvCxnSpPr>
          <p:nvPr/>
        </p:nvCxnSpPr>
        <p:spPr>
          <a:xfrm>
            <a:off x="8876085" y="2800277"/>
            <a:ext cx="0" cy="337859"/>
          </a:xfrm>
          <a:prstGeom prst="line">
            <a:avLst/>
          </a:prstGeom>
        </p:spPr>
        <p:style>
          <a:lnRef idx="1">
            <a:schemeClr val="accent1"/>
          </a:lnRef>
          <a:fillRef idx="0">
            <a:schemeClr val="accent1"/>
          </a:fillRef>
          <a:effectRef idx="0">
            <a:schemeClr val="accent1"/>
          </a:effectRef>
          <a:fontRef idx="minor">
            <a:schemeClr val="tx1"/>
          </a:fontRef>
        </p:style>
      </p:cxnSp>
      <p:sp>
        <p:nvSpPr>
          <p:cNvPr id="1035" name="Puščica: desno 1034">
            <a:extLst>
              <a:ext uri="{FF2B5EF4-FFF2-40B4-BE49-F238E27FC236}">
                <a16:creationId xmlns:a16="http://schemas.microsoft.com/office/drawing/2014/main" id="{3765FC7D-91DE-E02F-5EFB-CA5768895052}"/>
              </a:ext>
            </a:extLst>
          </p:cNvPr>
          <p:cNvSpPr/>
          <p:nvPr/>
        </p:nvSpPr>
        <p:spPr>
          <a:xfrm>
            <a:off x="3492347" y="6152443"/>
            <a:ext cx="8371827" cy="539826"/>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sl-SI" dirty="0">
                <a:latin typeface="Arial Narrow" panose="020B0606020202030204" pitchFamily="34" charset="0"/>
              </a:rPr>
              <a:t>Vzporedno/konstantno: INFORMIRANJE UPRAVIČENCEV</a:t>
            </a:r>
          </a:p>
        </p:txBody>
      </p:sp>
      <p:sp>
        <p:nvSpPr>
          <p:cNvPr id="1036" name="Pravokotnik 1035">
            <a:extLst>
              <a:ext uri="{FF2B5EF4-FFF2-40B4-BE49-F238E27FC236}">
                <a16:creationId xmlns:a16="http://schemas.microsoft.com/office/drawing/2014/main" id="{E16CC28C-FEE1-C7BE-D627-53607A8C3AC8}"/>
              </a:ext>
            </a:extLst>
          </p:cNvPr>
          <p:cNvSpPr/>
          <p:nvPr/>
        </p:nvSpPr>
        <p:spPr>
          <a:xfrm>
            <a:off x="1613297" y="4523609"/>
            <a:ext cx="2071009" cy="74294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sl-SI" sz="1400" dirty="0">
                <a:latin typeface="Arial Narrow" panose="020B0606020202030204" pitchFamily="34" charset="0"/>
              </a:rPr>
              <a:t>Potrditev TSI projekta na temo CTN in širše</a:t>
            </a:r>
          </a:p>
          <a:p>
            <a:pPr algn="ctr"/>
            <a:r>
              <a:rPr lang="sl-SI" sz="1400" dirty="0">
                <a:latin typeface="Arial Narrow" panose="020B0606020202030204" pitchFamily="34" charset="0"/>
              </a:rPr>
              <a:t>02/2023</a:t>
            </a:r>
          </a:p>
        </p:txBody>
      </p:sp>
      <p:cxnSp>
        <p:nvCxnSpPr>
          <p:cNvPr id="1037" name="Raven povezovalnik 1036">
            <a:extLst>
              <a:ext uri="{FF2B5EF4-FFF2-40B4-BE49-F238E27FC236}">
                <a16:creationId xmlns:a16="http://schemas.microsoft.com/office/drawing/2014/main" id="{6D970FD9-7E6B-2606-8A70-B82BCEB5D44F}"/>
              </a:ext>
            </a:extLst>
          </p:cNvPr>
          <p:cNvCxnSpPr>
            <a:cxnSpLocks/>
          </p:cNvCxnSpPr>
          <p:nvPr/>
        </p:nvCxnSpPr>
        <p:spPr>
          <a:xfrm>
            <a:off x="2664563" y="3428999"/>
            <a:ext cx="0" cy="1094610"/>
          </a:xfrm>
          <a:prstGeom prst="line">
            <a:avLst/>
          </a:prstGeom>
        </p:spPr>
        <p:style>
          <a:lnRef idx="1">
            <a:schemeClr val="accent1"/>
          </a:lnRef>
          <a:fillRef idx="0">
            <a:schemeClr val="accent1"/>
          </a:fillRef>
          <a:effectRef idx="0">
            <a:schemeClr val="accent1"/>
          </a:effectRef>
          <a:fontRef idx="minor">
            <a:schemeClr val="tx1"/>
          </a:fontRef>
        </p:style>
      </p:cxnSp>
      <p:sp>
        <p:nvSpPr>
          <p:cNvPr id="1040" name="Pravokotnik 1039">
            <a:extLst>
              <a:ext uri="{FF2B5EF4-FFF2-40B4-BE49-F238E27FC236}">
                <a16:creationId xmlns:a16="http://schemas.microsoft.com/office/drawing/2014/main" id="{B9614E36-A3DC-F0B5-9A8E-8685DF38E059}"/>
              </a:ext>
            </a:extLst>
          </p:cNvPr>
          <p:cNvSpPr/>
          <p:nvPr/>
        </p:nvSpPr>
        <p:spPr>
          <a:xfrm>
            <a:off x="6951968" y="5595096"/>
            <a:ext cx="2071009" cy="63874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sl-SI" sz="1400" dirty="0">
                <a:latin typeface="Arial Narrow" panose="020B0606020202030204" pitchFamily="34" charset="0"/>
              </a:rPr>
              <a:t>Začetek izvajanja TSI projekta</a:t>
            </a:r>
          </a:p>
          <a:p>
            <a:pPr algn="ctr"/>
            <a:r>
              <a:rPr lang="sl-SI" sz="1400" dirty="0">
                <a:latin typeface="Arial Narrow" panose="020B0606020202030204" pitchFamily="34" charset="0"/>
              </a:rPr>
              <a:t>09/2023</a:t>
            </a:r>
          </a:p>
        </p:txBody>
      </p:sp>
      <p:cxnSp>
        <p:nvCxnSpPr>
          <p:cNvPr id="1042" name="Raven povezovalnik 1041">
            <a:extLst>
              <a:ext uri="{FF2B5EF4-FFF2-40B4-BE49-F238E27FC236}">
                <a16:creationId xmlns:a16="http://schemas.microsoft.com/office/drawing/2014/main" id="{C0768269-D8D9-E3D4-0FFB-49B72373060F}"/>
              </a:ext>
            </a:extLst>
          </p:cNvPr>
          <p:cNvCxnSpPr>
            <a:cxnSpLocks/>
            <a:stCxn id="53" idx="2"/>
            <a:endCxn id="1040" idx="0"/>
          </p:cNvCxnSpPr>
          <p:nvPr/>
        </p:nvCxnSpPr>
        <p:spPr>
          <a:xfrm>
            <a:off x="7987473" y="5496292"/>
            <a:ext cx="0" cy="98804"/>
          </a:xfrm>
          <a:prstGeom prst="line">
            <a:avLst/>
          </a:prstGeom>
        </p:spPr>
        <p:style>
          <a:lnRef idx="1">
            <a:schemeClr val="accent1"/>
          </a:lnRef>
          <a:fillRef idx="0">
            <a:schemeClr val="accent1"/>
          </a:fillRef>
          <a:effectRef idx="0">
            <a:schemeClr val="accent1"/>
          </a:effectRef>
          <a:fontRef idx="minor">
            <a:schemeClr val="tx1"/>
          </a:fontRef>
        </p:style>
      </p:cxnSp>
      <p:sp>
        <p:nvSpPr>
          <p:cNvPr id="4" name="Pravokotnik 3">
            <a:extLst>
              <a:ext uri="{FF2B5EF4-FFF2-40B4-BE49-F238E27FC236}">
                <a16:creationId xmlns:a16="http://schemas.microsoft.com/office/drawing/2014/main" id="{E7DCA8B5-B8C6-5BE6-706C-DB07BB2D5782}"/>
              </a:ext>
            </a:extLst>
          </p:cNvPr>
          <p:cNvSpPr/>
          <p:nvPr/>
        </p:nvSpPr>
        <p:spPr>
          <a:xfrm>
            <a:off x="-63221" y="4112320"/>
            <a:ext cx="1613297" cy="1166925"/>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sl-SI" sz="1400" dirty="0"/>
              <a:t>Priprave na programiranje od 2019, intenzivno od 2021</a:t>
            </a:r>
          </a:p>
        </p:txBody>
      </p:sp>
    </p:spTree>
    <p:extLst>
      <p:ext uri="{BB962C8B-B14F-4D97-AF65-F5344CB8AC3E}">
        <p14:creationId xmlns:p14="http://schemas.microsoft.com/office/powerpoint/2010/main" val="857587867"/>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a:t>INFORMIRANJE UPRAVIČENCEV</a:t>
            </a:r>
          </a:p>
        </p:txBody>
      </p:sp>
      <p:sp>
        <p:nvSpPr>
          <p:cNvPr id="3" name="Puščica: desno 2">
            <a:extLst>
              <a:ext uri="{FF2B5EF4-FFF2-40B4-BE49-F238E27FC236}">
                <a16:creationId xmlns:a16="http://schemas.microsoft.com/office/drawing/2014/main" id="{830571D0-7A85-3A2C-F27A-8B53E73FE294}"/>
              </a:ext>
            </a:extLst>
          </p:cNvPr>
          <p:cNvSpPr/>
          <p:nvPr/>
        </p:nvSpPr>
        <p:spPr>
          <a:xfrm>
            <a:off x="1" y="3018622"/>
            <a:ext cx="4021136" cy="539826"/>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sl-SI">
              <a:latin typeface="Arial Narrow" panose="020B0606020202030204" pitchFamily="34" charset="0"/>
            </a:endParaRPr>
          </a:p>
        </p:txBody>
      </p:sp>
      <p:pic>
        <p:nvPicPr>
          <p:cNvPr id="1026" name="Picture 2">
            <a:extLst>
              <a:ext uri="{FF2B5EF4-FFF2-40B4-BE49-F238E27FC236}">
                <a16:creationId xmlns:a16="http://schemas.microsoft.com/office/drawing/2014/main" id="{EEAFBAF7-5D69-47EE-F645-DAA414F77F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235" y="6120960"/>
            <a:ext cx="2328059" cy="48726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BA0AFFB6-F382-1B3F-70D3-A1D9673A052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36425" y="6128573"/>
            <a:ext cx="1057620" cy="587566"/>
          </a:xfrm>
          <a:prstGeom prst="rect">
            <a:avLst/>
          </a:prstGeom>
          <a:noFill/>
          <a:extLst>
            <a:ext uri="{909E8E84-426E-40DD-AFC4-6F175D3DCCD1}">
              <a14:hiddenFill xmlns:a14="http://schemas.microsoft.com/office/drawing/2010/main">
                <a:solidFill>
                  <a:srgbClr val="FFFFFF"/>
                </a:solidFill>
              </a14:hiddenFill>
            </a:ext>
          </a:extLst>
        </p:spPr>
      </p:pic>
      <p:pic>
        <p:nvPicPr>
          <p:cNvPr id="45" name="Slika 44">
            <a:extLst>
              <a:ext uri="{FF2B5EF4-FFF2-40B4-BE49-F238E27FC236}">
                <a16:creationId xmlns:a16="http://schemas.microsoft.com/office/drawing/2014/main" id="{85DFD7B5-7292-BE40-D9FE-497AC74C84CE}"/>
              </a:ext>
            </a:extLst>
          </p:cNvPr>
          <p:cNvPicPr>
            <a:picLocks noChangeAspect="1"/>
          </p:cNvPicPr>
          <p:nvPr/>
        </p:nvPicPr>
        <p:blipFill>
          <a:blip r:embed="rId5"/>
          <a:stretch>
            <a:fillRect/>
          </a:stretch>
        </p:blipFill>
        <p:spPr>
          <a:xfrm>
            <a:off x="753480" y="4239839"/>
            <a:ext cx="2888259" cy="1710784"/>
          </a:xfrm>
          <a:prstGeom prst="rect">
            <a:avLst/>
          </a:prstGeom>
        </p:spPr>
      </p:pic>
      <p:sp>
        <p:nvSpPr>
          <p:cNvPr id="46" name="Pravokotnik 45">
            <a:extLst>
              <a:ext uri="{FF2B5EF4-FFF2-40B4-BE49-F238E27FC236}">
                <a16:creationId xmlns:a16="http://schemas.microsoft.com/office/drawing/2014/main" id="{C4B81B16-558D-D4B7-60E2-1E3FAB8D413F}"/>
              </a:ext>
            </a:extLst>
          </p:cNvPr>
          <p:cNvSpPr/>
          <p:nvPr/>
        </p:nvSpPr>
        <p:spPr>
          <a:xfrm>
            <a:off x="126601" y="3646137"/>
            <a:ext cx="2071009" cy="471173"/>
          </a:xfrm>
          <a:prstGeom prst="rect">
            <a:avLst/>
          </a:prstGeom>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sl-SI" sz="1400" b="1" dirty="0">
                <a:latin typeface="Arial Narrow" panose="020B0606020202030204" pitchFamily="34" charset="0"/>
              </a:rPr>
              <a:t>1. Povabilo SC RSO5.1.</a:t>
            </a:r>
          </a:p>
          <a:p>
            <a:pPr algn="ctr"/>
            <a:r>
              <a:rPr lang="sl-SI" sz="1400" b="1" dirty="0">
                <a:latin typeface="Arial Narrow" panose="020B0606020202030204" pitchFamily="34" charset="0"/>
              </a:rPr>
              <a:t>16. 10. 2023</a:t>
            </a:r>
          </a:p>
        </p:txBody>
      </p:sp>
      <p:sp>
        <p:nvSpPr>
          <p:cNvPr id="47" name="Pravokotnik 46">
            <a:extLst>
              <a:ext uri="{FF2B5EF4-FFF2-40B4-BE49-F238E27FC236}">
                <a16:creationId xmlns:a16="http://schemas.microsoft.com/office/drawing/2014/main" id="{429400A9-FFB2-D8D5-4CC0-17B886E4B954}"/>
              </a:ext>
            </a:extLst>
          </p:cNvPr>
          <p:cNvSpPr/>
          <p:nvPr/>
        </p:nvSpPr>
        <p:spPr>
          <a:xfrm>
            <a:off x="1979356" y="3644878"/>
            <a:ext cx="2071009" cy="471173"/>
          </a:xfrm>
          <a:prstGeom prst="rect">
            <a:avLst/>
          </a:prstGeom>
          <a:solidFill>
            <a:schemeClr val="accent6">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sl-SI" sz="1400" b="1" dirty="0">
                <a:latin typeface="Arial Narrow" panose="020B0606020202030204" pitchFamily="34" charset="0"/>
              </a:rPr>
              <a:t>1. Povabilo SC RSO2.7.</a:t>
            </a:r>
          </a:p>
          <a:p>
            <a:pPr algn="ctr"/>
            <a:r>
              <a:rPr lang="sl-SI" sz="1400" b="1" dirty="0">
                <a:latin typeface="Arial Narrow" panose="020B0606020202030204" pitchFamily="34" charset="0"/>
              </a:rPr>
              <a:t>8. 11. 2023</a:t>
            </a:r>
          </a:p>
        </p:txBody>
      </p:sp>
      <p:sp>
        <p:nvSpPr>
          <p:cNvPr id="48" name="Pravokotnik 47">
            <a:extLst>
              <a:ext uri="{FF2B5EF4-FFF2-40B4-BE49-F238E27FC236}">
                <a16:creationId xmlns:a16="http://schemas.microsoft.com/office/drawing/2014/main" id="{56C4A565-8AA0-7EB7-A26F-015770E8063D}"/>
              </a:ext>
            </a:extLst>
          </p:cNvPr>
          <p:cNvSpPr/>
          <p:nvPr/>
        </p:nvSpPr>
        <p:spPr>
          <a:xfrm>
            <a:off x="2111709" y="2509606"/>
            <a:ext cx="2071009" cy="471173"/>
          </a:xfrm>
          <a:prstGeom prst="rect">
            <a:avLst/>
          </a:prstGeom>
          <a:solidFill>
            <a:schemeClr val="accent3">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sl-SI" sz="1400" b="1" dirty="0">
                <a:latin typeface="Arial Narrow" panose="020B0606020202030204" pitchFamily="34" charset="0"/>
              </a:rPr>
              <a:t>1. Povabilo SC RSO2.8.</a:t>
            </a:r>
          </a:p>
          <a:p>
            <a:pPr algn="ctr"/>
            <a:r>
              <a:rPr lang="sl-SI" sz="1400" b="1" dirty="0">
                <a:latin typeface="Arial Narrow" panose="020B0606020202030204" pitchFamily="34" charset="0"/>
              </a:rPr>
              <a:t>13. 11. 2023</a:t>
            </a:r>
          </a:p>
        </p:txBody>
      </p:sp>
      <p:cxnSp>
        <p:nvCxnSpPr>
          <p:cNvPr id="1024" name="Raven povezovalnik 1023">
            <a:extLst>
              <a:ext uri="{FF2B5EF4-FFF2-40B4-BE49-F238E27FC236}">
                <a16:creationId xmlns:a16="http://schemas.microsoft.com/office/drawing/2014/main" id="{0CC8589B-8196-F522-134E-AFF277D86278}"/>
              </a:ext>
            </a:extLst>
          </p:cNvPr>
          <p:cNvCxnSpPr>
            <a:cxnSpLocks/>
          </p:cNvCxnSpPr>
          <p:nvPr/>
        </p:nvCxnSpPr>
        <p:spPr>
          <a:xfrm>
            <a:off x="1815073" y="3429000"/>
            <a:ext cx="0" cy="217137"/>
          </a:xfrm>
          <a:prstGeom prst="line">
            <a:avLst/>
          </a:prstGeom>
        </p:spPr>
        <p:style>
          <a:lnRef idx="1">
            <a:schemeClr val="accent1"/>
          </a:lnRef>
          <a:fillRef idx="0">
            <a:schemeClr val="accent1"/>
          </a:fillRef>
          <a:effectRef idx="0">
            <a:schemeClr val="accent1"/>
          </a:effectRef>
          <a:fontRef idx="minor">
            <a:schemeClr val="tx1"/>
          </a:fontRef>
        </p:style>
      </p:cxnSp>
      <p:cxnSp>
        <p:nvCxnSpPr>
          <p:cNvPr id="1027" name="Raven povezovalnik 1026">
            <a:extLst>
              <a:ext uri="{FF2B5EF4-FFF2-40B4-BE49-F238E27FC236}">
                <a16:creationId xmlns:a16="http://schemas.microsoft.com/office/drawing/2014/main" id="{E388A4B3-750A-7D78-646A-5B05E2AFC8E9}"/>
              </a:ext>
            </a:extLst>
          </p:cNvPr>
          <p:cNvCxnSpPr>
            <a:cxnSpLocks/>
          </p:cNvCxnSpPr>
          <p:nvPr/>
        </p:nvCxnSpPr>
        <p:spPr>
          <a:xfrm>
            <a:off x="2197610" y="3428999"/>
            <a:ext cx="0" cy="217137"/>
          </a:xfrm>
          <a:prstGeom prst="line">
            <a:avLst/>
          </a:prstGeom>
        </p:spPr>
        <p:style>
          <a:lnRef idx="1">
            <a:schemeClr val="accent1"/>
          </a:lnRef>
          <a:fillRef idx="0">
            <a:schemeClr val="accent1"/>
          </a:fillRef>
          <a:effectRef idx="0">
            <a:schemeClr val="accent1"/>
          </a:effectRef>
          <a:fontRef idx="minor">
            <a:schemeClr val="tx1"/>
          </a:fontRef>
        </p:style>
      </p:cxnSp>
      <p:cxnSp>
        <p:nvCxnSpPr>
          <p:cNvPr id="4" name="Raven povezovalnik 3">
            <a:extLst>
              <a:ext uri="{FF2B5EF4-FFF2-40B4-BE49-F238E27FC236}">
                <a16:creationId xmlns:a16="http://schemas.microsoft.com/office/drawing/2014/main" id="{C077962C-2613-8F0F-EF83-EC4C5DA7834E}"/>
              </a:ext>
            </a:extLst>
          </p:cNvPr>
          <p:cNvCxnSpPr>
            <a:cxnSpLocks/>
          </p:cNvCxnSpPr>
          <p:nvPr/>
        </p:nvCxnSpPr>
        <p:spPr>
          <a:xfrm>
            <a:off x="2548312" y="2986485"/>
            <a:ext cx="0" cy="217137"/>
          </a:xfrm>
          <a:prstGeom prst="line">
            <a:avLst/>
          </a:prstGeom>
        </p:spPr>
        <p:style>
          <a:lnRef idx="1">
            <a:schemeClr val="accent1"/>
          </a:lnRef>
          <a:fillRef idx="0">
            <a:schemeClr val="accent1"/>
          </a:fillRef>
          <a:effectRef idx="0">
            <a:schemeClr val="accent1"/>
          </a:effectRef>
          <a:fontRef idx="minor">
            <a:schemeClr val="tx1"/>
          </a:fontRef>
        </p:style>
      </p:cxnSp>
      <p:sp>
        <p:nvSpPr>
          <p:cNvPr id="5" name="Pravokotnik 4">
            <a:extLst>
              <a:ext uri="{FF2B5EF4-FFF2-40B4-BE49-F238E27FC236}">
                <a16:creationId xmlns:a16="http://schemas.microsoft.com/office/drawing/2014/main" id="{48CC2C96-41BE-C3E8-65F9-D919B3382591}"/>
              </a:ext>
            </a:extLst>
          </p:cNvPr>
          <p:cNvSpPr/>
          <p:nvPr/>
        </p:nvSpPr>
        <p:spPr>
          <a:xfrm>
            <a:off x="4387967" y="1423367"/>
            <a:ext cx="3922004" cy="132556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sl-SI" dirty="0">
                <a:latin typeface="Arial Narrow" panose="020B0606020202030204" pitchFamily="34" charset="0"/>
              </a:rPr>
              <a:t>Za vsako povabilo </a:t>
            </a:r>
            <a:r>
              <a:rPr lang="sl-SI" b="1" dirty="0">
                <a:latin typeface="Arial Narrow" panose="020B0606020202030204" pitchFamily="34" charset="0"/>
              </a:rPr>
              <a:t>spletni dogodek </a:t>
            </a:r>
            <a:r>
              <a:rPr lang="sl-SI" dirty="0">
                <a:latin typeface="Arial Narrow" panose="020B0606020202030204" pitchFamily="34" charset="0"/>
              </a:rPr>
              <a:t>s predstavitvijo vsebine in sodelovanjem ministrskega PT – 1 teden po objavi</a:t>
            </a:r>
          </a:p>
        </p:txBody>
      </p:sp>
      <p:sp>
        <p:nvSpPr>
          <p:cNvPr id="6" name="Pravokotnik 5">
            <a:extLst>
              <a:ext uri="{FF2B5EF4-FFF2-40B4-BE49-F238E27FC236}">
                <a16:creationId xmlns:a16="http://schemas.microsoft.com/office/drawing/2014/main" id="{0BBA6DAE-0785-0E8F-1D9D-14641377D6E0}"/>
              </a:ext>
            </a:extLst>
          </p:cNvPr>
          <p:cNvSpPr/>
          <p:nvPr/>
        </p:nvSpPr>
        <p:spPr>
          <a:xfrm>
            <a:off x="4395219" y="2855283"/>
            <a:ext cx="3922004" cy="89289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sl-SI" dirty="0">
                <a:latin typeface="Arial Narrow" panose="020B0606020202030204" pitchFamily="34" charset="0"/>
              </a:rPr>
              <a:t>Poenostavitve obrazcev</a:t>
            </a:r>
          </a:p>
          <a:p>
            <a:pPr algn="ctr"/>
            <a:r>
              <a:rPr lang="sl-SI" dirty="0">
                <a:latin typeface="Arial Narrow" panose="020B0606020202030204" pitchFamily="34" charset="0"/>
              </a:rPr>
              <a:t>(prej do 7 na povabilo, sedaj 2)</a:t>
            </a:r>
          </a:p>
        </p:txBody>
      </p:sp>
      <p:sp>
        <p:nvSpPr>
          <p:cNvPr id="7" name="Pravokotnik 6">
            <a:hlinkClick r:id="rId6"/>
            <a:extLst>
              <a:ext uri="{FF2B5EF4-FFF2-40B4-BE49-F238E27FC236}">
                <a16:creationId xmlns:a16="http://schemas.microsoft.com/office/drawing/2014/main" id="{D248EB95-3461-2676-7CA6-B473204BA61B}"/>
              </a:ext>
            </a:extLst>
          </p:cNvPr>
          <p:cNvSpPr/>
          <p:nvPr/>
        </p:nvSpPr>
        <p:spPr>
          <a:xfrm>
            <a:off x="8515220" y="1423367"/>
            <a:ext cx="3482149" cy="892898"/>
          </a:xfrm>
          <a:prstGeom prst="rect">
            <a:avLst/>
          </a:prstGeom>
          <a:solidFill>
            <a:schemeClr val="accent4">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sl-SI" b="1" dirty="0">
                <a:latin typeface="Arial Narrow" panose="020B0606020202030204" pitchFamily="34" charset="0"/>
              </a:rPr>
              <a:t>Spletna stran</a:t>
            </a:r>
          </a:p>
        </p:txBody>
      </p:sp>
      <p:sp>
        <p:nvSpPr>
          <p:cNvPr id="8" name="Pravokotnik 7">
            <a:extLst>
              <a:ext uri="{FF2B5EF4-FFF2-40B4-BE49-F238E27FC236}">
                <a16:creationId xmlns:a16="http://schemas.microsoft.com/office/drawing/2014/main" id="{EA4B81F1-7D18-32D3-4DA2-9C9F73E769CF}"/>
              </a:ext>
            </a:extLst>
          </p:cNvPr>
          <p:cNvSpPr/>
          <p:nvPr/>
        </p:nvSpPr>
        <p:spPr>
          <a:xfrm>
            <a:off x="8515219" y="2316264"/>
            <a:ext cx="3482149" cy="4399210"/>
          </a:xfrm>
          <a:prstGeom prst="rect">
            <a:avLst/>
          </a:prstGeom>
          <a:solidFill>
            <a:schemeClr val="accent4">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sl-SI" dirty="0">
                <a:latin typeface="Arial Narrow" panose="020B0606020202030204" pitchFamily="34" charset="0"/>
              </a:rPr>
              <a:t>Objava povabil</a:t>
            </a:r>
          </a:p>
          <a:p>
            <a:pPr algn="ctr"/>
            <a:endParaRPr lang="sl-SI" dirty="0">
              <a:latin typeface="Arial Narrow" panose="020B0606020202030204" pitchFamily="34" charset="0"/>
            </a:endParaRPr>
          </a:p>
          <a:p>
            <a:pPr algn="ctr"/>
            <a:r>
              <a:rPr lang="sl-SI" dirty="0">
                <a:latin typeface="Arial Narrow" panose="020B0606020202030204" pitchFamily="34" charset="0"/>
              </a:rPr>
              <a:t>Obveščanje o statusu izvajanja povabil</a:t>
            </a:r>
          </a:p>
          <a:p>
            <a:pPr algn="ctr"/>
            <a:endParaRPr lang="sl-SI" dirty="0">
              <a:latin typeface="Arial Narrow" panose="020B0606020202030204" pitchFamily="34" charset="0"/>
            </a:endParaRPr>
          </a:p>
          <a:p>
            <a:pPr algn="ctr"/>
            <a:r>
              <a:rPr lang="sl-SI" dirty="0">
                <a:latin typeface="Arial Narrow" panose="020B0606020202030204" pitchFamily="34" charset="0"/>
              </a:rPr>
              <a:t>Povezave na vse ključne dokumente</a:t>
            </a:r>
          </a:p>
          <a:p>
            <a:pPr algn="ctr"/>
            <a:endParaRPr lang="sl-SI" dirty="0">
              <a:latin typeface="Arial Narrow" panose="020B0606020202030204" pitchFamily="34" charset="0"/>
            </a:endParaRPr>
          </a:p>
          <a:p>
            <a:pPr algn="ctr"/>
            <a:r>
              <a:rPr lang="sl-SI" dirty="0">
                <a:latin typeface="Arial Narrow" panose="020B0606020202030204" pitchFamily="34" charset="0"/>
              </a:rPr>
              <a:t>Objava kontrolnikov</a:t>
            </a:r>
          </a:p>
          <a:p>
            <a:pPr algn="ctr"/>
            <a:endParaRPr lang="sl-SI" dirty="0">
              <a:latin typeface="Arial Narrow" panose="020B0606020202030204" pitchFamily="34" charset="0"/>
            </a:endParaRPr>
          </a:p>
          <a:p>
            <a:pPr algn="ctr"/>
            <a:r>
              <a:rPr lang="sl-SI" dirty="0">
                <a:latin typeface="Arial Narrow" panose="020B0606020202030204" pitchFamily="34" charset="0"/>
              </a:rPr>
              <a:t>Priporočila za vlagatelje</a:t>
            </a:r>
          </a:p>
        </p:txBody>
      </p:sp>
      <p:sp>
        <p:nvSpPr>
          <p:cNvPr id="9" name="Pravokotnik 8">
            <a:extLst>
              <a:ext uri="{FF2B5EF4-FFF2-40B4-BE49-F238E27FC236}">
                <a16:creationId xmlns:a16="http://schemas.microsoft.com/office/drawing/2014/main" id="{6122F0FA-561B-B287-D1AC-DD225E2322EF}"/>
              </a:ext>
            </a:extLst>
          </p:cNvPr>
          <p:cNvSpPr/>
          <p:nvPr/>
        </p:nvSpPr>
        <p:spPr>
          <a:xfrm>
            <a:off x="4387967" y="3837093"/>
            <a:ext cx="3922004" cy="89289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sl-SI" dirty="0">
                <a:latin typeface="Arial Narrow" panose="020B0606020202030204" pitchFamily="34" charset="0"/>
              </a:rPr>
              <a:t>Deljenje internih kontrolnikov – za </a:t>
            </a:r>
            <a:r>
              <a:rPr lang="sl-SI" dirty="0" err="1">
                <a:latin typeface="Arial Narrow" panose="020B0606020202030204" pitchFamily="34" charset="0"/>
              </a:rPr>
              <a:t>samopregled</a:t>
            </a:r>
            <a:r>
              <a:rPr lang="sl-SI" dirty="0">
                <a:latin typeface="Arial Narrow" panose="020B0606020202030204" pitchFamily="34" charset="0"/>
              </a:rPr>
              <a:t> vlog s strani upravičencev</a:t>
            </a:r>
          </a:p>
        </p:txBody>
      </p:sp>
      <p:sp>
        <p:nvSpPr>
          <p:cNvPr id="10" name="Pravokotnik 9">
            <a:extLst>
              <a:ext uri="{FF2B5EF4-FFF2-40B4-BE49-F238E27FC236}">
                <a16:creationId xmlns:a16="http://schemas.microsoft.com/office/drawing/2014/main" id="{00D4D1A1-13F6-BA63-1EC7-E0F2C39C513B}"/>
              </a:ext>
            </a:extLst>
          </p:cNvPr>
          <p:cNvSpPr/>
          <p:nvPr/>
        </p:nvSpPr>
        <p:spPr>
          <a:xfrm>
            <a:off x="4387967" y="4824602"/>
            <a:ext cx="3922004" cy="89289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sl-SI" dirty="0">
                <a:latin typeface="Arial Narrow" panose="020B0606020202030204" pitchFamily="34" charset="0"/>
              </a:rPr>
              <a:t>Konstantno informiranje</a:t>
            </a:r>
          </a:p>
        </p:txBody>
      </p:sp>
      <p:sp>
        <p:nvSpPr>
          <p:cNvPr id="11" name="Pravokotnik 10">
            <a:extLst>
              <a:ext uri="{FF2B5EF4-FFF2-40B4-BE49-F238E27FC236}">
                <a16:creationId xmlns:a16="http://schemas.microsoft.com/office/drawing/2014/main" id="{14F9EDBE-02BD-DF61-6AEF-706FF50CCE52}"/>
              </a:ext>
            </a:extLst>
          </p:cNvPr>
          <p:cNvSpPr/>
          <p:nvPr/>
        </p:nvSpPr>
        <p:spPr>
          <a:xfrm>
            <a:off x="4392884" y="5822576"/>
            <a:ext cx="3922004" cy="89289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sl-SI" dirty="0">
                <a:latin typeface="Arial Narrow" panose="020B0606020202030204" pitchFamily="34" charset="0"/>
              </a:rPr>
              <a:t>Digitalne vloge</a:t>
            </a:r>
          </a:p>
        </p:txBody>
      </p:sp>
    </p:spTree>
    <p:extLst>
      <p:ext uri="{BB962C8B-B14F-4D97-AF65-F5344CB8AC3E}">
        <p14:creationId xmlns:p14="http://schemas.microsoft.com/office/powerpoint/2010/main" val="1034856158"/>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a:t>Načrti v 2024 in dalje</a:t>
            </a:r>
          </a:p>
        </p:txBody>
      </p:sp>
      <p:sp>
        <p:nvSpPr>
          <p:cNvPr id="3" name="Puščica: desno 2">
            <a:extLst>
              <a:ext uri="{FF2B5EF4-FFF2-40B4-BE49-F238E27FC236}">
                <a16:creationId xmlns:a16="http://schemas.microsoft.com/office/drawing/2014/main" id="{830571D0-7A85-3A2C-F27A-8B53E73FE294}"/>
              </a:ext>
            </a:extLst>
          </p:cNvPr>
          <p:cNvSpPr/>
          <p:nvPr/>
        </p:nvSpPr>
        <p:spPr>
          <a:xfrm>
            <a:off x="0" y="3018622"/>
            <a:ext cx="11864167" cy="539826"/>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sl-SI">
              <a:latin typeface="Arial Narrow" panose="020B0606020202030204" pitchFamily="34" charset="0"/>
            </a:endParaRPr>
          </a:p>
        </p:txBody>
      </p:sp>
      <p:pic>
        <p:nvPicPr>
          <p:cNvPr id="1026" name="Picture 2">
            <a:extLst>
              <a:ext uri="{FF2B5EF4-FFF2-40B4-BE49-F238E27FC236}">
                <a16:creationId xmlns:a16="http://schemas.microsoft.com/office/drawing/2014/main" id="{EEAFBAF7-5D69-47EE-F645-DAA414F77F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235" y="6120960"/>
            <a:ext cx="2328059" cy="48726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BA0AFFB6-F382-1B3F-70D3-A1D9673A052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36425" y="6128573"/>
            <a:ext cx="1057620" cy="587566"/>
          </a:xfrm>
          <a:prstGeom prst="rect">
            <a:avLst/>
          </a:prstGeom>
          <a:noFill/>
          <a:extLst>
            <a:ext uri="{909E8E84-426E-40DD-AFC4-6F175D3DCCD1}">
              <a14:hiddenFill xmlns:a14="http://schemas.microsoft.com/office/drawing/2010/main">
                <a:solidFill>
                  <a:srgbClr val="FFFFFF"/>
                </a:solidFill>
              </a14:hiddenFill>
            </a:ext>
          </a:extLst>
        </p:spPr>
      </p:pic>
      <p:pic>
        <p:nvPicPr>
          <p:cNvPr id="45" name="Slika 44">
            <a:extLst>
              <a:ext uri="{FF2B5EF4-FFF2-40B4-BE49-F238E27FC236}">
                <a16:creationId xmlns:a16="http://schemas.microsoft.com/office/drawing/2014/main" id="{85DFD7B5-7292-BE40-D9FE-497AC74C84CE}"/>
              </a:ext>
            </a:extLst>
          </p:cNvPr>
          <p:cNvPicPr>
            <a:picLocks noChangeAspect="1"/>
          </p:cNvPicPr>
          <p:nvPr/>
        </p:nvPicPr>
        <p:blipFill>
          <a:blip r:embed="rId5"/>
          <a:stretch>
            <a:fillRect/>
          </a:stretch>
        </p:blipFill>
        <p:spPr>
          <a:xfrm>
            <a:off x="753480" y="4239839"/>
            <a:ext cx="2888259" cy="1710784"/>
          </a:xfrm>
          <a:prstGeom prst="rect">
            <a:avLst/>
          </a:prstGeom>
        </p:spPr>
      </p:pic>
      <p:sp>
        <p:nvSpPr>
          <p:cNvPr id="46" name="Pravokotnik 45">
            <a:extLst>
              <a:ext uri="{FF2B5EF4-FFF2-40B4-BE49-F238E27FC236}">
                <a16:creationId xmlns:a16="http://schemas.microsoft.com/office/drawing/2014/main" id="{C4B81B16-558D-D4B7-60E2-1E3FAB8D413F}"/>
              </a:ext>
            </a:extLst>
          </p:cNvPr>
          <p:cNvSpPr/>
          <p:nvPr/>
        </p:nvSpPr>
        <p:spPr>
          <a:xfrm>
            <a:off x="126601" y="3646137"/>
            <a:ext cx="2071009" cy="471173"/>
          </a:xfrm>
          <a:prstGeom prst="rect">
            <a:avLst/>
          </a:prstGeom>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sl-SI" sz="1400" b="1" dirty="0">
                <a:latin typeface="Arial Narrow" panose="020B0606020202030204" pitchFamily="34" charset="0"/>
              </a:rPr>
              <a:t>1. Povabilo SC RSO5.1.</a:t>
            </a:r>
          </a:p>
          <a:p>
            <a:pPr algn="ctr"/>
            <a:r>
              <a:rPr lang="sl-SI" sz="1400" b="1" dirty="0">
                <a:latin typeface="Arial Narrow" panose="020B0606020202030204" pitchFamily="34" charset="0"/>
              </a:rPr>
              <a:t>16. 10. 2023</a:t>
            </a:r>
          </a:p>
        </p:txBody>
      </p:sp>
      <p:sp>
        <p:nvSpPr>
          <p:cNvPr id="47" name="Pravokotnik 46">
            <a:extLst>
              <a:ext uri="{FF2B5EF4-FFF2-40B4-BE49-F238E27FC236}">
                <a16:creationId xmlns:a16="http://schemas.microsoft.com/office/drawing/2014/main" id="{429400A9-FFB2-D8D5-4CC0-17B886E4B954}"/>
              </a:ext>
            </a:extLst>
          </p:cNvPr>
          <p:cNvSpPr/>
          <p:nvPr/>
        </p:nvSpPr>
        <p:spPr>
          <a:xfrm>
            <a:off x="1979356" y="3644878"/>
            <a:ext cx="2071009" cy="471173"/>
          </a:xfrm>
          <a:prstGeom prst="rect">
            <a:avLst/>
          </a:prstGeom>
          <a:solidFill>
            <a:schemeClr val="accent6">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sl-SI" sz="1400" b="1" dirty="0">
                <a:latin typeface="Arial Narrow" panose="020B0606020202030204" pitchFamily="34" charset="0"/>
              </a:rPr>
              <a:t>1. Povabilo SC RSO2.7.</a:t>
            </a:r>
          </a:p>
          <a:p>
            <a:pPr algn="ctr"/>
            <a:r>
              <a:rPr lang="sl-SI" sz="1400" b="1" dirty="0">
                <a:latin typeface="Arial Narrow" panose="020B0606020202030204" pitchFamily="34" charset="0"/>
              </a:rPr>
              <a:t>8. 11. 2023</a:t>
            </a:r>
          </a:p>
        </p:txBody>
      </p:sp>
      <p:sp>
        <p:nvSpPr>
          <p:cNvPr id="48" name="Pravokotnik 47">
            <a:extLst>
              <a:ext uri="{FF2B5EF4-FFF2-40B4-BE49-F238E27FC236}">
                <a16:creationId xmlns:a16="http://schemas.microsoft.com/office/drawing/2014/main" id="{56C4A565-8AA0-7EB7-A26F-015770E8063D}"/>
              </a:ext>
            </a:extLst>
          </p:cNvPr>
          <p:cNvSpPr/>
          <p:nvPr/>
        </p:nvSpPr>
        <p:spPr>
          <a:xfrm>
            <a:off x="2111709" y="2509606"/>
            <a:ext cx="2071009" cy="471173"/>
          </a:xfrm>
          <a:prstGeom prst="rect">
            <a:avLst/>
          </a:prstGeom>
          <a:solidFill>
            <a:schemeClr val="accent3">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sl-SI" sz="1400" b="1" dirty="0">
                <a:latin typeface="Arial Narrow" panose="020B0606020202030204" pitchFamily="34" charset="0"/>
              </a:rPr>
              <a:t>1. Povabilo SC RSO2.8.</a:t>
            </a:r>
          </a:p>
          <a:p>
            <a:pPr algn="ctr"/>
            <a:r>
              <a:rPr lang="sl-SI" sz="1400" b="1" dirty="0">
                <a:latin typeface="Arial Narrow" panose="020B0606020202030204" pitchFamily="34" charset="0"/>
              </a:rPr>
              <a:t>13. 11. 2023</a:t>
            </a:r>
          </a:p>
        </p:txBody>
      </p:sp>
      <p:cxnSp>
        <p:nvCxnSpPr>
          <p:cNvPr id="1024" name="Raven povezovalnik 1023">
            <a:extLst>
              <a:ext uri="{FF2B5EF4-FFF2-40B4-BE49-F238E27FC236}">
                <a16:creationId xmlns:a16="http://schemas.microsoft.com/office/drawing/2014/main" id="{0CC8589B-8196-F522-134E-AFF277D86278}"/>
              </a:ext>
            </a:extLst>
          </p:cNvPr>
          <p:cNvCxnSpPr>
            <a:cxnSpLocks/>
          </p:cNvCxnSpPr>
          <p:nvPr/>
        </p:nvCxnSpPr>
        <p:spPr>
          <a:xfrm>
            <a:off x="1815073" y="3429000"/>
            <a:ext cx="0" cy="217137"/>
          </a:xfrm>
          <a:prstGeom prst="line">
            <a:avLst/>
          </a:prstGeom>
        </p:spPr>
        <p:style>
          <a:lnRef idx="1">
            <a:schemeClr val="accent1"/>
          </a:lnRef>
          <a:fillRef idx="0">
            <a:schemeClr val="accent1"/>
          </a:fillRef>
          <a:effectRef idx="0">
            <a:schemeClr val="accent1"/>
          </a:effectRef>
          <a:fontRef idx="minor">
            <a:schemeClr val="tx1"/>
          </a:fontRef>
        </p:style>
      </p:cxnSp>
      <p:cxnSp>
        <p:nvCxnSpPr>
          <p:cNvPr id="1027" name="Raven povezovalnik 1026">
            <a:extLst>
              <a:ext uri="{FF2B5EF4-FFF2-40B4-BE49-F238E27FC236}">
                <a16:creationId xmlns:a16="http://schemas.microsoft.com/office/drawing/2014/main" id="{E388A4B3-750A-7D78-646A-5B05E2AFC8E9}"/>
              </a:ext>
            </a:extLst>
          </p:cNvPr>
          <p:cNvCxnSpPr>
            <a:cxnSpLocks/>
          </p:cNvCxnSpPr>
          <p:nvPr/>
        </p:nvCxnSpPr>
        <p:spPr>
          <a:xfrm>
            <a:off x="2197610" y="3428999"/>
            <a:ext cx="0" cy="217137"/>
          </a:xfrm>
          <a:prstGeom prst="line">
            <a:avLst/>
          </a:prstGeom>
        </p:spPr>
        <p:style>
          <a:lnRef idx="1">
            <a:schemeClr val="accent1"/>
          </a:lnRef>
          <a:fillRef idx="0">
            <a:schemeClr val="accent1"/>
          </a:fillRef>
          <a:effectRef idx="0">
            <a:schemeClr val="accent1"/>
          </a:effectRef>
          <a:fontRef idx="minor">
            <a:schemeClr val="tx1"/>
          </a:fontRef>
        </p:style>
      </p:cxnSp>
      <p:cxnSp>
        <p:nvCxnSpPr>
          <p:cNvPr id="4" name="Raven povezovalnik 3">
            <a:extLst>
              <a:ext uri="{FF2B5EF4-FFF2-40B4-BE49-F238E27FC236}">
                <a16:creationId xmlns:a16="http://schemas.microsoft.com/office/drawing/2014/main" id="{C077962C-2613-8F0F-EF83-EC4C5DA7834E}"/>
              </a:ext>
            </a:extLst>
          </p:cNvPr>
          <p:cNvCxnSpPr>
            <a:cxnSpLocks/>
          </p:cNvCxnSpPr>
          <p:nvPr/>
        </p:nvCxnSpPr>
        <p:spPr>
          <a:xfrm>
            <a:off x="2548312" y="2986485"/>
            <a:ext cx="0" cy="217137"/>
          </a:xfrm>
          <a:prstGeom prst="line">
            <a:avLst/>
          </a:prstGeom>
        </p:spPr>
        <p:style>
          <a:lnRef idx="1">
            <a:schemeClr val="accent1"/>
          </a:lnRef>
          <a:fillRef idx="0">
            <a:schemeClr val="accent1"/>
          </a:fillRef>
          <a:effectRef idx="0">
            <a:schemeClr val="accent1"/>
          </a:effectRef>
          <a:fontRef idx="minor">
            <a:schemeClr val="tx1"/>
          </a:fontRef>
        </p:style>
      </p:cxnSp>
      <p:sp>
        <p:nvSpPr>
          <p:cNvPr id="11" name="Pravokotnik 10">
            <a:extLst>
              <a:ext uri="{FF2B5EF4-FFF2-40B4-BE49-F238E27FC236}">
                <a16:creationId xmlns:a16="http://schemas.microsoft.com/office/drawing/2014/main" id="{BC37C541-909A-737E-030A-C8332E0520BA}"/>
              </a:ext>
            </a:extLst>
          </p:cNvPr>
          <p:cNvSpPr/>
          <p:nvPr/>
        </p:nvSpPr>
        <p:spPr>
          <a:xfrm>
            <a:off x="4707782" y="4004252"/>
            <a:ext cx="2071009" cy="733001"/>
          </a:xfrm>
          <a:prstGeom prst="rect">
            <a:avLst/>
          </a:prstGeom>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sl-SI" sz="1400" dirty="0">
                <a:latin typeface="Arial Narrow" panose="020B0606020202030204" pitchFamily="34" charset="0"/>
              </a:rPr>
              <a:t>Seznam izbranih operacij SC RSO5.1</a:t>
            </a:r>
          </a:p>
          <a:p>
            <a:pPr algn="ctr"/>
            <a:r>
              <a:rPr lang="sl-SI" sz="1400" dirty="0">
                <a:latin typeface="Arial Narrow" panose="020B0606020202030204" pitchFamily="34" charset="0"/>
              </a:rPr>
              <a:t>01/2024</a:t>
            </a:r>
          </a:p>
        </p:txBody>
      </p:sp>
      <p:sp>
        <p:nvSpPr>
          <p:cNvPr id="12" name="Pravokotnik 11">
            <a:extLst>
              <a:ext uri="{FF2B5EF4-FFF2-40B4-BE49-F238E27FC236}">
                <a16:creationId xmlns:a16="http://schemas.microsoft.com/office/drawing/2014/main" id="{2C169719-EF2C-9B9B-FE0C-812BF234E35D}"/>
              </a:ext>
            </a:extLst>
          </p:cNvPr>
          <p:cNvSpPr/>
          <p:nvPr/>
        </p:nvSpPr>
        <p:spPr>
          <a:xfrm>
            <a:off x="7041521" y="4004251"/>
            <a:ext cx="2071009" cy="733001"/>
          </a:xfrm>
          <a:prstGeom prst="rect">
            <a:avLst/>
          </a:prstGeom>
          <a:solidFill>
            <a:schemeClr val="accent6">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sl-SI" sz="1400" dirty="0">
                <a:latin typeface="Arial Narrow" panose="020B0606020202030204" pitchFamily="34" charset="0"/>
              </a:rPr>
              <a:t>Seznam izbranih operacij SC RSO2.7</a:t>
            </a:r>
          </a:p>
          <a:p>
            <a:pPr algn="ctr"/>
            <a:r>
              <a:rPr lang="sl-SI" sz="1400" dirty="0">
                <a:latin typeface="Arial Narrow" panose="020B0606020202030204" pitchFamily="34" charset="0"/>
              </a:rPr>
              <a:t>02/2024</a:t>
            </a:r>
          </a:p>
        </p:txBody>
      </p:sp>
      <p:sp>
        <p:nvSpPr>
          <p:cNvPr id="13" name="Pravokotnik 12">
            <a:extLst>
              <a:ext uri="{FF2B5EF4-FFF2-40B4-BE49-F238E27FC236}">
                <a16:creationId xmlns:a16="http://schemas.microsoft.com/office/drawing/2014/main" id="{CEDBF721-FFF0-F93A-A78A-8594D779F4FA}"/>
              </a:ext>
            </a:extLst>
          </p:cNvPr>
          <p:cNvSpPr/>
          <p:nvPr/>
        </p:nvSpPr>
        <p:spPr>
          <a:xfrm>
            <a:off x="7041521" y="1952849"/>
            <a:ext cx="2071009" cy="733001"/>
          </a:xfrm>
          <a:prstGeom prst="rect">
            <a:avLst/>
          </a:prstGeom>
          <a:solidFill>
            <a:schemeClr val="accent3">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sl-SI" sz="1400" dirty="0">
                <a:latin typeface="Arial Narrow" panose="020B0606020202030204" pitchFamily="34" charset="0"/>
              </a:rPr>
              <a:t>Seznam izbranih operacij SC RSO2.8</a:t>
            </a:r>
          </a:p>
          <a:p>
            <a:pPr algn="ctr"/>
            <a:r>
              <a:rPr lang="sl-SI" sz="1400" dirty="0">
                <a:latin typeface="Arial Narrow" panose="020B0606020202030204" pitchFamily="34" charset="0"/>
              </a:rPr>
              <a:t>02/2024</a:t>
            </a:r>
          </a:p>
        </p:txBody>
      </p:sp>
      <p:cxnSp>
        <p:nvCxnSpPr>
          <p:cNvPr id="15" name="Povezovalnik: kolenski 14">
            <a:extLst>
              <a:ext uri="{FF2B5EF4-FFF2-40B4-BE49-F238E27FC236}">
                <a16:creationId xmlns:a16="http://schemas.microsoft.com/office/drawing/2014/main" id="{A6C2231A-24CE-15F9-A2B9-EC5242DF1045}"/>
              </a:ext>
            </a:extLst>
          </p:cNvPr>
          <p:cNvCxnSpPr>
            <a:cxnSpLocks/>
            <a:stCxn id="48" idx="3"/>
            <a:endCxn id="13" idx="1"/>
          </p:cNvCxnSpPr>
          <p:nvPr/>
        </p:nvCxnSpPr>
        <p:spPr>
          <a:xfrm flipV="1">
            <a:off x="4182718" y="2319350"/>
            <a:ext cx="2858803" cy="425843"/>
          </a:xfrm>
          <a:prstGeom prst="bentConnector3">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17" name="Povezovalnik: kolenski 16">
            <a:extLst>
              <a:ext uri="{FF2B5EF4-FFF2-40B4-BE49-F238E27FC236}">
                <a16:creationId xmlns:a16="http://schemas.microsoft.com/office/drawing/2014/main" id="{D6E44A9C-0BF9-F32A-5118-5A664FA66B32}"/>
              </a:ext>
            </a:extLst>
          </p:cNvPr>
          <p:cNvCxnSpPr>
            <a:cxnSpLocks/>
            <a:stCxn id="47" idx="3"/>
            <a:endCxn id="12" idx="2"/>
          </p:cNvCxnSpPr>
          <p:nvPr/>
        </p:nvCxnSpPr>
        <p:spPr>
          <a:xfrm>
            <a:off x="4050365" y="3880465"/>
            <a:ext cx="4026661" cy="856787"/>
          </a:xfrm>
          <a:prstGeom prst="bentConnector4">
            <a:avLst>
              <a:gd name="adj1" fmla="val 10056"/>
              <a:gd name="adj2" fmla="val 12668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21" name="Povezovalnik: kolenski 20">
            <a:extLst>
              <a:ext uri="{FF2B5EF4-FFF2-40B4-BE49-F238E27FC236}">
                <a16:creationId xmlns:a16="http://schemas.microsoft.com/office/drawing/2014/main" id="{DEC48113-618A-A879-8E5B-34B0B54F7B5A}"/>
              </a:ext>
            </a:extLst>
          </p:cNvPr>
          <p:cNvCxnSpPr>
            <a:cxnSpLocks/>
            <a:stCxn id="46" idx="2"/>
            <a:endCxn id="11" idx="1"/>
          </p:cNvCxnSpPr>
          <p:nvPr/>
        </p:nvCxnSpPr>
        <p:spPr>
          <a:xfrm rot="16200000" flipH="1">
            <a:off x="2808223" y="2471193"/>
            <a:ext cx="253443" cy="3545676"/>
          </a:xfrm>
          <a:prstGeom prst="bentConnector2">
            <a:avLst/>
          </a:prstGeom>
          <a:ln>
            <a:solidFill>
              <a:schemeClr val="accent4">
                <a:lumMod val="60000"/>
                <a:lumOff val="40000"/>
              </a:schemeClr>
            </a:solidFill>
            <a:tailEnd type="triangle"/>
          </a:ln>
        </p:spPr>
        <p:style>
          <a:lnRef idx="3">
            <a:schemeClr val="accent4"/>
          </a:lnRef>
          <a:fillRef idx="0">
            <a:schemeClr val="accent4"/>
          </a:fillRef>
          <a:effectRef idx="2">
            <a:schemeClr val="accent4"/>
          </a:effectRef>
          <a:fontRef idx="minor">
            <a:schemeClr val="tx1"/>
          </a:fontRef>
        </p:style>
      </p:cxnSp>
      <p:cxnSp>
        <p:nvCxnSpPr>
          <p:cNvPr id="24" name="Raven povezovalnik 23">
            <a:extLst>
              <a:ext uri="{FF2B5EF4-FFF2-40B4-BE49-F238E27FC236}">
                <a16:creationId xmlns:a16="http://schemas.microsoft.com/office/drawing/2014/main" id="{40155726-81BD-7140-AC8D-993E93F944DB}"/>
              </a:ext>
            </a:extLst>
          </p:cNvPr>
          <p:cNvCxnSpPr>
            <a:cxnSpLocks/>
            <a:stCxn id="13" idx="2"/>
            <a:endCxn id="12" idx="0"/>
          </p:cNvCxnSpPr>
          <p:nvPr/>
        </p:nvCxnSpPr>
        <p:spPr>
          <a:xfrm>
            <a:off x="8077026" y="2685850"/>
            <a:ext cx="0" cy="1318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Raven povezovalnik 26">
            <a:extLst>
              <a:ext uri="{FF2B5EF4-FFF2-40B4-BE49-F238E27FC236}">
                <a16:creationId xmlns:a16="http://schemas.microsoft.com/office/drawing/2014/main" id="{D88397F8-A5E8-CB2A-ECEB-F134EF1F5893}"/>
              </a:ext>
            </a:extLst>
          </p:cNvPr>
          <p:cNvCxnSpPr>
            <a:cxnSpLocks/>
            <a:endCxn id="11" idx="0"/>
          </p:cNvCxnSpPr>
          <p:nvPr/>
        </p:nvCxnSpPr>
        <p:spPr>
          <a:xfrm>
            <a:off x="5743287" y="3428999"/>
            <a:ext cx="0" cy="575253"/>
          </a:xfrm>
          <a:prstGeom prst="line">
            <a:avLst/>
          </a:prstGeom>
        </p:spPr>
        <p:style>
          <a:lnRef idx="1">
            <a:schemeClr val="accent1"/>
          </a:lnRef>
          <a:fillRef idx="0">
            <a:schemeClr val="accent1"/>
          </a:fillRef>
          <a:effectRef idx="0">
            <a:schemeClr val="accent1"/>
          </a:effectRef>
          <a:fontRef idx="minor">
            <a:schemeClr val="tx1"/>
          </a:fontRef>
        </p:style>
      </p:cxnSp>
      <p:sp>
        <p:nvSpPr>
          <p:cNvPr id="30" name="Pravokotnik 29">
            <a:extLst>
              <a:ext uri="{FF2B5EF4-FFF2-40B4-BE49-F238E27FC236}">
                <a16:creationId xmlns:a16="http://schemas.microsoft.com/office/drawing/2014/main" id="{092F1DCE-E2B3-F7B3-1991-BE1D59482B22}"/>
              </a:ext>
            </a:extLst>
          </p:cNvPr>
          <p:cNvSpPr/>
          <p:nvPr/>
        </p:nvSpPr>
        <p:spPr>
          <a:xfrm>
            <a:off x="9793158" y="1952848"/>
            <a:ext cx="2071009" cy="733001"/>
          </a:xfrm>
          <a:prstGeom prst="rect">
            <a:avLst/>
          </a:prstGeom>
          <a:solidFill>
            <a:schemeClr val="accent2">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sl-SI" sz="1400" b="1" dirty="0">
                <a:latin typeface="Arial Narrow" panose="020B0606020202030204" pitchFamily="34" charset="0"/>
              </a:rPr>
              <a:t>Nov krog povabil</a:t>
            </a:r>
          </a:p>
          <a:p>
            <a:pPr algn="ctr"/>
            <a:r>
              <a:rPr lang="sl-SI" sz="1400" b="1" dirty="0">
                <a:latin typeface="Arial Narrow" panose="020B0606020202030204" pitchFamily="34" charset="0"/>
              </a:rPr>
              <a:t>01-02/2025</a:t>
            </a:r>
          </a:p>
        </p:txBody>
      </p:sp>
      <p:cxnSp>
        <p:nvCxnSpPr>
          <p:cNvPr id="31" name="Raven povezovalnik 30">
            <a:extLst>
              <a:ext uri="{FF2B5EF4-FFF2-40B4-BE49-F238E27FC236}">
                <a16:creationId xmlns:a16="http://schemas.microsoft.com/office/drawing/2014/main" id="{62BEB83F-A1F2-5B19-3F77-ADECE55A42FB}"/>
              </a:ext>
            </a:extLst>
          </p:cNvPr>
          <p:cNvCxnSpPr>
            <a:cxnSpLocks/>
          </p:cNvCxnSpPr>
          <p:nvPr/>
        </p:nvCxnSpPr>
        <p:spPr>
          <a:xfrm>
            <a:off x="10828662" y="2685850"/>
            <a:ext cx="0" cy="517772"/>
          </a:xfrm>
          <a:prstGeom prst="line">
            <a:avLst/>
          </a:prstGeom>
        </p:spPr>
        <p:style>
          <a:lnRef idx="1">
            <a:schemeClr val="accent1"/>
          </a:lnRef>
          <a:fillRef idx="0">
            <a:schemeClr val="accent1"/>
          </a:fillRef>
          <a:effectRef idx="0">
            <a:schemeClr val="accent1"/>
          </a:effectRef>
          <a:fontRef idx="minor">
            <a:schemeClr val="tx1"/>
          </a:fontRef>
        </p:style>
      </p:cxnSp>
      <p:sp>
        <p:nvSpPr>
          <p:cNvPr id="33" name="Pravokotnik 32">
            <a:extLst>
              <a:ext uri="{FF2B5EF4-FFF2-40B4-BE49-F238E27FC236}">
                <a16:creationId xmlns:a16="http://schemas.microsoft.com/office/drawing/2014/main" id="{15A56B5E-4F38-FF86-5BDA-F788A80AD5E9}"/>
              </a:ext>
            </a:extLst>
          </p:cNvPr>
          <p:cNvSpPr/>
          <p:nvPr/>
        </p:nvSpPr>
        <p:spPr>
          <a:xfrm>
            <a:off x="3409549" y="3072795"/>
            <a:ext cx="2071009" cy="47117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sl-SI" sz="1400" dirty="0">
                <a:latin typeface="Arial Narrow" panose="020B0606020202030204" pitchFamily="34" charset="0"/>
              </a:rPr>
              <a:t>Pregled vlog</a:t>
            </a:r>
          </a:p>
        </p:txBody>
      </p:sp>
      <p:sp>
        <p:nvSpPr>
          <p:cNvPr id="34" name="Pravokotnik 33">
            <a:extLst>
              <a:ext uri="{FF2B5EF4-FFF2-40B4-BE49-F238E27FC236}">
                <a16:creationId xmlns:a16="http://schemas.microsoft.com/office/drawing/2014/main" id="{D73D37EF-FAC3-6A0D-25A7-8304D8DC604A}"/>
              </a:ext>
            </a:extLst>
          </p:cNvPr>
          <p:cNvSpPr/>
          <p:nvPr/>
        </p:nvSpPr>
        <p:spPr>
          <a:xfrm>
            <a:off x="8339756" y="3077027"/>
            <a:ext cx="2071009" cy="47117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sl-SI" sz="1400" dirty="0">
                <a:latin typeface="Arial Narrow" panose="020B0606020202030204" pitchFamily="34" charset="0"/>
              </a:rPr>
              <a:t>2. faza PT MNVP/PT MOPE</a:t>
            </a:r>
          </a:p>
        </p:txBody>
      </p:sp>
    </p:spTree>
    <p:extLst>
      <p:ext uri="{BB962C8B-B14F-4D97-AF65-F5344CB8AC3E}">
        <p14:creationId xmlns:p14="http://schemas.microsoft.com/office/powerpoint/2010/main" val="4156316969"/>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a:t>Načrti v 2024 in dalje</a:t>
            </a:r>
          </a:p>
        </p:txBody>
      </p:sp>
      <p:pic>
        <p:nvPicPr>
          <p:cNvPr id="1026" name="Picture 2">
            <a:extLst>
              <a:ext uri="{FF2B5EF4-FFF2-40B4-BE49-F238E27FC236}">
                <a16:creationId xmlns:a16="http://schemas.microsoft.com/office/drawing/2014/main" id="{EEAFBAF7-5D69-47EE-F645-DAA414F77F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235" y="6120960"/>
            <a:ext cx="2328059" cy="48726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BA0AFFB6-F382-1B3F-70D3-A1D9673A052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36425" y="6128573"/>
            <a:ext cx="1057620" cy="58756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Table 5">
            <a:extLst>
              <a:ext uri="{FF2B5EF4-FFF2-40B4-BE49-F238E27FC236}">
                <a16:creationId xmlns:a16="http://schemas.microsoft.com/office/drawing/2014/main" id="{1762314A-44E3-D7E7-A5CB-D48EB7A0AB93}"/>
              </a:ext>
            </a:extLst>
          </p:cNvPr>
          <p:cNvGraphicFramePr>
            <a:graphicFrameLocks noGrp="1"/>
          </p:cNvGraphicFramePr>
          <p:nvPr/>
        </p:nvGraphicFramePr>
        <p:xfrm>
          <a:off x="5533180" y="74016"/>
          <a:ext cx="6658820" cy="6709968"/>
        </p:xfrm>
        <a:graphic>
          <a:graphicData uri="http://schemas.openxmlformats.org/drawingml/2006/table">
            <a:tbl>
              <a:tblPr/>
              <a:tblGrid>
                <a:gridCol w="4184261">
                  <a:extLst>
                    <a:ext uri="{9D8B030D-6E8A-4147-A177-3AD203B41FA5}">
                      <a16:colId xmlns:a16="http://schemas.microsoft.com/office/drawing/2014/main" val="3805012402"/>
                    </a:ext>
                  </a:extLst>
                </a:gridCol>
                <a:gridCol w="794858">
                  <a:extLst>
                    <a:ext uri="{9D8B030D-6E8A-4147-A177-3AD203B41FA5}">
                      <a16:colId xmlns:a16="http://schemas.microsoft.com/office/drawing/2014/main" val="3703450788"/>
                    </a:ext>
                  </a:extLst>
                </a:gridCol>
                <a:gridCol w="884843">
                  <a:extLst>
                    <a:ext uri="{9D8B030D-6E8A-4147-A177-3AD203B41FA5}">
                      <a16:colId xmlns:a16="http://schemas.microsoft.com/office/drawing/2014/main" val="2457523391"/>
                    </a:ext>
                  </a:extLst>
                </a:gridCol>
                <a:gridCol w="794858">
                  <a:extLst>
                    <a:ext uri="{9D8B030D-6E8A-4147-A177-3AD203B41FA5}">
                      <a16:colId xmlns:a16="http://schemas.microsoft.com/office/drawing/2014/main" val="4069072760"/>
                    </a:ext>
                  </a:extLst>
                </a:gridCol>
              </a:tblGrid>
              <a:tr h="167180">
                <a:tc>
                  <a:txBody>
                    <a:bodyPr/>
                    <a:lstStyle/>
                    <a:p>
                      <a:pPr algn="ctr" fontAlgn="b"/>
                      <a:r>
                        <a:rPr lang="en-SI" sz="1200" b="1" i="0" u="none" strike="noStrike">
                          <a:solidFill>
                            <a:srgbClr val="000000"/>
                          </a:solidFill>
                          <a:effectLst/>
                          <a:latin typeface="Arial Narrow" panose="020B0606020202030204" pitchFamily="34" charset="0"/>
                        </a:rPr>
                        <a:t>2023</a:t>
                      </a:r>
                    </a:p>
                  </a:txBody>
                  <a:tcPr marL="3508" marR="3508" marT="3508" marB="0" anchor="b">
                    <a:lnL>
                      <a:noFill/>
                    </a:lnL>
                    <a:lnR>
                      <a:noFill/>
                    </a:lnR>
                    <a:lnT>
                      <a:noFill/>
                    </a:lnT>
                    <a:lnB w="12700" cap="flat" cmpd="sng" algn="ctr">
                      <a:solidFill>
                        <a:srgbClr val="D9D9D9"/>
                      </a:solidFill>
                      <a:prstDash val="solid"/>
                      <a:round/>
                      <a:headEnd type="none" w="med" len="med"/>
                      <a:tailEnd type="none" w="med" len="med"/>
                    </a:lnB>
                    <a:solidFill>
                      <a:srgbClr val="E7E6E6"/>
                    </a:solidFill>
                  </a:tcPr>
                </a:tc>
                <a:tc>
                  <a:txBody>
                    <a:bodyPr/>
                    <a:lstStyle/>
                    <a:p>
                      <a:pPr algn="l" fontAlgn="b"/>
                      <a:r>
                        <a:rPr lang="sl-SI" sz="1200" b="0" i="0" u="none" strike="noStrike">
                          <a:solidFill>
                            <a:srgbClr val="000000"/>
                          </a:solidFill>
                          <a:effectLst/>
                          <a:latin typeface="Arial Narrow" panose="020B0606020202030204" pitchFamily="34" charset="0"/>
                        </a:rPr>
                        <a:t>SC 5.1 - P1</a:t>
                      </a:r>
                    </a:p>
                  </a:txBody>
                  <a:tcPr marL="3508" marR="3508" marT="3508" marB="0" anchor="b">
                    <a:lnL>
                      <a:noFill/>
                    </a:lnL>
                    <a:lnR>
                      <a:noFill/>
                    </a:lnR>
                    <a:lnT>
                      <a:noFill/>
                    </a:lnT>
                    <a:lnB>
                      <a:noFill/>
                    </a:lnB>
                    <a:solidFill>
                      <a:srgbClr val="E7E6E6"/>
                    </a:solidFill>
                  </a:tcPr>
                </a:tc>
                <a:tc>
                  <a:txBody>
                    <a:bodyPr/>
                    <a:lstStyle/>
                    <a:p>
                      <a:pPr algn="l" fontAlgn="b"/>
                      <a:r>
                        <a:rPr lang="sl-SI" sz="1200" b="0" i="0" u="none" strike="noStrike">
                          <a:solidFill>
                            <a:srgbClr val="000000"/>
                          </a:solidFill>
                          <a:effectLst/>
                          <a:latin typeface="Arial Narrow" panose="020B0606020202030204" pitchFamily="34" charset="0"/>
                        </a:rPr>
                        <a:t>SC 2.7 - P1</a:t>
                      </a:r>
                    </a:p>
                  </a:txBody>
                  <a:tcPr marL="3508" marR="3508" marT="3508" marB="0" anchor="b">
                    <a:lnL>
                      <a:noFill/>
                    </a:lnL>
                    <a:lnR>
                      <a:noFill/>
                    </a:lnR>
                    <a:lnT>
                      <a:noFill/>
                    </a:lnT>
                    <a:lnB>
                      <a:noFill/>
                    </a:lnB>
                    <a:solidFill>
                      <a:srgbClr val="E7E6E6"/>
                    </a:solidFill>
                  </a:tcPr>
                </a:tc>
                <a:tc>
                  <a:txBody>
                    <a:bodyPr/>
                    <a:lstStyle/>
                    <a:p>
                      <a:pPr algn="l" fontAlgn="b"/>
                      <a:r>
                        <a:rPr lang="sl-SI" sz="1200" b="0" i="0" u="none" strike="noStrike">
                          <a:solidFill>
                            <a:srgbClr val="000000"/>
                          </a:solidFill>
                          <a:effectLst/>
                          <a:latin typeface="Arial Narrow" panose="020B0606020202030204" pitchFamily="34" charset="0"/>
                        </a:rPr>
                        <a:t>SC 2.8 - P1</a:t>
                      </a:r>
                    </a:p>
                  </a:txBody>
                  <a:tcPr marL="3508" marR="3508" marT="3508" marB="0" anchor="b">
                    <a:lnL>
                      <a:noFill/>
                    </a:lnL>
                    <a:lnR>
                      <a:noFill/>
                    </a:lnR>
                    <a:lnT>
                      <a:noFill/>
                    </a:lnT>
                    <a:lnB>
                      <a:noFill/>
                    </a:lnB>
                    <a:solidFill>
                      <a:srgbClr val="E7E6E6"/>
                    </a:solidFill>
                  </a:tcPr>
                </a:tc>
                <a:extLst>
                  <a:ext uri="{0D108BD9-81ED-4DB2-BD59-A6C34878D82A}">
                    <a16:rowId xmlns:a16="http://schemas.microsoft.com/office/drawing/2014/main" val="3405664724"/>
                  </a:ext>
                </a:extLst>
              </a:tr>
              <a:tr h="167180">
                <a:tc>
                  <a:txBody>
                    <a:bodyPr/>
                    <a:lstStyle/>
                    <a:p>
                      <a:pPr algn="l" fontAlgn="ctr"/>
                      <a:r>
                        <a:rPr lang="sl-SI" sz="1200" b="0" i="0" u="none" strike="noStrike" dirty="0">
                          <a:solidFill>
                            <a:srgbClr val="000000"/>
                          </a:solidFill>
                          <a:effectLst/>
                          <a:latin typeface="Arial Narrow" panose="020B0606020202030204" pitchFamily="34" charset="0"/>
                        </a:rPr>
                        <a:t>Objava povabila ZMOS</a:t>
                      </a:r>
                    </a:p>
                  </a:txBody>
                  <a:tcPr marL="63139" marR="3508" marT="3508"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FF2CC"/>
                    </a:solidFill>
                  </a:tcPr>
                </a:tc>
                <a:tc>
                  <a:txBody>
                    <a:bodyPr/>
                    <a:lstStyle/>
                    <a:p>
                      <a:pPr algn="r"/>
                      <a:r>
                        <a:rPr lang="sl-SI" sz="11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16.10.2023</a:t>
                      </a:r>
                      <a:endParaRPr lang="sl-SI" sz="110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rgbClr val="DDEBF7"/>
                    </a:solidFill>
                  </a:tcPr>
                </a:tc>
                <a:tc>
                  <a:txBody>
                    <a:bodyPr/>
                    <a:lstStyle/>
                    <a:p>
                      <a:pPr algn="r"/>
                      <a:r>
                        <a:rPr lang="sl-SI" sz="11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08.11.2023</a:t>
                      </a:r>
                      <a:endParaRPr lang="sl-SI"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rgbClr val="DDEBF7"/>
                    </a:solidFill>
                  </a:tcPr>
                </a:tc>
                <a:tc>
                  <a:txBody>
                    <a:bodyPr/>
                    <a:lstStyle/>
                    <a:p>
                      <a:pPr algn="r"/>
                      <a:r>
                        <a:rPr lang="sl-SI" sz="11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13.11.2023</a:t>
                      </a:r>
                      <a:endParaRPr lang="sl-SI"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rgbClr val="DDEBF7"/>
                    </a:solidFill>
                  </a:tcPr>
                </a:tc>
                <a:extLst>
                  <a:ext uri="{0D108BD9-81ED-4DB2-BD59-A6C34878D82A}">
                    <a16:rowId xmlns:a16="http://schemas.microsoft.com/office/drawing/2014/main" val="3791781199"/>
                  </a:ext>
                </a:extLst>
              </a:tr>
              <a:tr h="167180">
                <a:tc>
                  <a:txBody>
                    <a:bodyPr/>
                    <a:lstStyle/>
                    <a:p>
                      <a:pPr algn="l" fontAlgn="ctr"/>
                      <a:r>
                        <a:rPr lang="pl-PL" sz="1200" b="0" i="0" u="none" strike="noStrike" dirty="0">
                          <a:solidFill>
                            <a:srgbClr val="000000"/>
                          </a:solidFill>
                          <a:effectLst/>
                          <a:latin typeface="Arial Narrow" panose="020B0606020202030204" pitchFamily="34" charset="0"/>
                        </a:rPr>
                        <a:t>Rok za predložitev vlog na ZMOS </a:t>
                      </a:r>
                      <a:r>
                        <a:rPr lang="pl-PL" sz="1200" b="1" i="1" u="none" strike="noStrike" dirty="0">
                          <a:solidFill>
                            <a:srgbClr val="000000"/>
                          </a:solidFill>
                          <a:effectLst/>
                          <a:latin typeface="Arial Narrow" panose="020B0606020202030204" pitchFamily="34" charset="0"/>
                        </a:rPr>
                        <a:t>(+1 mesec</a:t>
                      </a:r>
                      <a:r>
                        <a:rPr lang="pl-PL" sz="1200" b="0" i="1" u="none" strike="noStrike" dirty="0">
                          <a:solidFill>
                            <a:srgbClr val="000000"/>
                          </a:solidFill>
                          <a:effectLst/>
                          <a:latin typeface="Arial Narrow" panose="020B0606020202030204" pitchFamily="34" charset="0"/>
                        </a:rPr>
                        <a:t>)</a:t>
                      </a:r>
                    </a:p>
                  </a:txBody>
                  <a:tcPr marL="63139" marR="3508" marT="3508"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FF2CC"/>
                    </a:solidFill>
                  </a:tcPr>
                </a:tc>
                <a:tc>
                  <a:txBody>
                    <a:bodyPr/>
                    <a:lstStyle/>
                    <a:p>
                      <a:pPr algn="r"/>
                      <a:r>
                        <a:rPr lang="sl-SI" sz="11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16.11.2023</a:t>
                      </a:r>
                      <a:endParaRPr lang="sl-SI" sz="110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rgbClr val="DDEBF7"/>
                    </a:solidFill>
                  </a:tcPr>
                </a:tc>
                <a:tc>
                  <a:txBody>
                    <a:bodyPr/>
                    <a:lstStyle/>
                    <a:p>
                      <a:pPr algn="r"/>
                      <a:r>
                        <a:rPr lang="sl-SI" sz="11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08.12.2023</a:t>
                      </a:r>
                      <a:endParaRPr lang="sl-SI"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rgbClr val="DDEBF7"/>
                    </a:solidFill>
                  </a:tcPr>
                </a:tc>
                <a:tc>
                  <a:txBody>
                    <a:bodyPr/>
                    <a:lstStyle/>
                    <a:p>
                      <a:pPr algn="r"/>
                      <a:r>
                        <a:rPr lang="sl-SI" sz="11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13.12.2023</a:t>
                      </a:r>
                      <a:endParaRPr lang="sl-SI" sz="110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rgbClr val="DDEBF7"/>
                    </a:solidFill>
                  </a:tcPr>
                </a:tc>
                <a:extLst>
                  <a:ext uri="{0D108BD9-81ED-4DB2-BD59-A6C34878D82A}">
                    <a16:rowId xmlns:a16="http://schemas.microsoft.com/office/drawing/2014/main" val="2123901574"/>
                  </a:ext>
                </a:extLst>
              </a:tr>
              <a:tr h="167180">
                <a:tc>
                  <a:txBody>
                    <a:bodyPr/>
                    <a:lstStyle/>
                    <a:p>
                      <a:pPr algn="l" fontAlgn="ctr"/>
                      <a:r>
                        <a:rPr lang="pl-PL" sz="1200" b="0" i="0" u="none" strike="noStrike" dirty="0">
                          <a:solidFill>
                            <a:srgbClr val="000000"/>
                          </a:solidFill>
                          <a:effectLst/>
                          <a:latin typeface="Arial Narrow" panose="020B0606020202030204" pitchFamily="34" charset="0"/>
                        </a:rPr>
                        <a:t>Seznam izbranih operacij - potrditev na Skupščini </a:t>
                      </a:r>
                      <a:r>
                        <a:rPr lang="pl-PL" sz="1200" b="1" i="1" u="none" strike="noStrike" dirty="0">
                          <a:solidFill>
                            <a:srgbClr val="000000"/>
                          </a:solidFill>
                          <a:effectLst/>
                          <a:latin typeface="Arial Narrow" panose="020B0606020202030204" pitchFamily="34" charset="0"/>
                        </a:rPr>
                        <a:t>(+cca 2 meseca</a:t>
                      </a:r>
                      <a:r>
                        <a:rPr lang="pl-PL" sz="1200" b="0" i="1" u="none" strike="noStrike" dirty="0">
                          <a:solidFill>
                            <a:srgbClr val="000000"/>
                          </a:solidFill>
                          <a:effectLst/>
                          <a:latin typeface="Arial Narrow" panose="020B0606020202030204" pitchFamily="34" charset="0"/>
                        </a:rPr>
                        <a:t>)</a:t>
                      </a:r>
                    </a:p>
                  </a:txBody>
                  <a:tcPr marL="63139" marR="3508" marT="3508"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FF2CC"/>
                    </a:solidFill>
                  </a:tcPr>
                </a:tc>
                <a:tc>
                  <a:txBody>
                    <a:bodyPr/>
                    <a:lstStyle/>
                    <a:p>
                      <a:pPr algn="r"/>
                      <a:r>
                        <a:rPr lang="sl-SI"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23.01.2024</a:t>
                      </a:r>
                      <a:endParaRPr lang="sl-SI" sz="110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rgbClr val="DDEBF7"/>
                    </a:solidFill>
                  </a:tcPr>
                </a:tc>
                <a:tc>
                  <a:txBody>
                    <a:bodyPr/>
                    <a:lstStyle/>
                    <a:p>
                      <a:pPr algn="r"/>
                      <a:r>
                        <a:rPr lang="sl-SI"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13.02.2024</a:t>
                      </a:r>
                      <a:endParaRPr lang="sl-SI" sz="110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rgbClr val="DDEBF7"/>
                    </a:solidFill>
                  </a:tcPr>
                </a:tc>
                <a:tc>
                  <a:txBody>
                    <a:bodyPr/>
                    <a:lstStyle/>
                    <a:p>
                      <a:pPr algn="r"/>
                      <a:r>
                        <a:rPr lang="sl-SI"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20.02.2024</a:t>
                      </a:r>
                      <a:endParaRPr lang="sl-SI" sz="110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rgbClr val="DDEBF7"/>
                    </a:solidFill>
                  </a:tcPr>
                </a:tc>
                <a:extLst>
                  <a:ext uri="{0D108BD9-81ED-4DB2-BD59-A6C34878D82A}">
                    <a16:rowId xmlns:a16="http://schemas.microsoft.com/office/drawing/2014/main" val="4101398936"/>
                  </a:ext>
                </a:extLst>
              </a:tr>
              <a:tr h="74436">
                <a:tc>
                  <a:txBody>
                    <a:bodyPr/>
                    <a:lstStyle/>
                    <a:p>
                      <a:pPr algn="l" fontAlgn="ctr"/>
                      <a:r>
                        <a:rPr lang="sl-SI" sz="1200" b="0" i="0" u="none" strike="noStrike" dirty="0">
                          <a:solidFill>
                            <a:srgbClr val="000000"/>
                          </a:solidFill>
                          <a:effectLst/>
                          <a:latin typeface="Arial Narrow" panose="020B0606020202030204" pitchFamily="34" charset="0"/>
                        </a:rPr>
                        <a:t>Začetek 2. faze </a:t>
                      </a:r>
                      <a:r>
                        <a:rPr lang="sl-SI" sz="1200" b="0" i="1" u="none" strike="noStrike" dirty="0">
                          <a:solidFill>
                            <a:srgbClr val="000000"/>
                          </a:solidFill>
                          <a:effectLst/>
                          <a:latin typeface="Arial Narrow" panose="020B0606020202030204" pitchFamily="34" charset="0"/>
                        </a:rPr>
                        <a:t>(</a:t>
                      </a:r>
                      <a:r>
                        <a:rPr lang="sl-SI" sz="1200" b="1" i="1" u="none" strike="noStrike" dirty="0">
                          <a:solidFill>
                            <a:srgbClr val="000000"/>
                          </a:solidFill>
                          <a:effectLst/>
                          <a:latin typeface="Arial Narrow" panose="020B0606020202030204" pitchFamily="34" charset="0"/>
                        </a:rPr>
                        <a:t>velja datum obvestila ZMOS </a:t>
                      </a:r>
                      <a:r>
                        <a:rPr lang="sl-SI" sz="1200" b="0" i="1" u="none" strike="noStrike" dirty="0">
                          <a:solidFill>
                            <a:srgbClr val="000000"/>
                          </a:solidFill>
                          <a:effectLst/>
                          <a:latin typeface="Arial Narrow" panose="020B0606020202030204" pitchFamily="34" charset="0"/>
                        </a:rPr>
                        <a:t>za MO in PT-je)</a:t>
                      </a:r>
                    </a:p>
                  </a:txBody>
                  <a:tcPr marL="63139" marR="3508" marT="3508"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FF2CC"/>
                    </a:solidFill>
                  </a:tcPr>
                </a:tc>
                <a:tc>
                  <a:txBody>
                    <a:bodyPr/>
                    <a:lstStyle/>
                    <a:p>
                      <a:pPr algn="r"/>
                      <a:r>
                        <a:rPr lang="sl-SI"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24.01.2024</a:t>
                      </a:r>
                      <a:endParaRPr lang="sl-SI" sz="110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rgbClr val="DDEBF7"/>
                    </a:solidFill>
                  </a:tcPr>
                </a:tc>
                <a:tc>
                  <a:txBody>
                    <a:bodyPr/>
                    <a:lstStyle/>
                    <a:p>
                      <a:pPr algn="r"/>
                      <a:r>
                        <a:rPr lang="sl-SI"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14.02.2024</a:t>
                      </a:r>
                      <a:endParaRPr lang="sl-SI" sz="110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rgbClr val="DDEBF7"/>
                    </a:solidFill>
                  </a:tcPr>
                </a:tc>
                <a:tc>
                  <a:txBody>
                    <a:bodyPr/>
                    <a:lstStyle/>
                    <a:p>
                      <a:pPr algn="r"/>
                      <a:r>
                        <a:rPr lang="sl-SI"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21.02.2024</a:t>
                      </a:r>
                      <a:endParaRPr lang="sl-SI" sz="110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rgbClr val="DDEBF7"/>
                    </a:solidFill>
                  </a:tcPr>
                </a:tc>
                <a:extLst>
                  <a:ext uri="{0D108BD9-81ED-4DB2-BD59-A6C34878D82A}">
                    <a16:rowId xmlns:a16="http://schemas.microsoft.com/office/drawing/2014/main" val="4224811954"/>
                  </a:ext>
                </a:extLst>
              </a:tr>
              <a:tr h="74165">
                <a:tc>
                  <a:txBody>
                    <a:bodyPr/>
                    <a:lstStyle/>
                    <a:p>
                      <a:pPr algn="l" fontAlgn="ctr"/>
                      <a:r>
                        <a:rPr lang="pl-PL" sz="1200" b="0" i="0" u="none" strike="noStrike" dirty="0">
                          <a:solidFill>
                            <a:srgbClr val="000000"/>
                          </a:solidFill>
                          <a:effectLst/>
                          <a:latin typeface="Arial Narrow" panose="020B0606020202030204" pitchFamily="34" charset="0"/>
                        </a:rPr>
                        <a:t>Rok za predložitev popolnih vlog na PT MNVP/MOPE </a:t>
                      </a:r>
                      <a:r>
                        <a:rPr lang="pl-PL" sz="1200" b="1" i="1" u="none" strike="noStrike" dirty="0">
                          <a:solidFill>
                            <a:srgbClr val="000000"/>
                          </a:solidFill>
                          <a:effectLst/>
                          <a:latin typeface="Arial Narrow" panose="020B0606020202030204" pitchFamily="34" charset="0"/>
                        </a:rPr>
                        <a:t>(+6 mesecev</a:t>
                      </a:r>
                      <a:r>
                        <a:rPr lang="pl-PL" sz="1200" b="0" i="1" u="none" strike="noStrike" dirty="0">
                          <a:solidFill>
                            <a:srgbClr val="000000"/>
                          </a:solidFill>
                          <a:effectLst/>
                          <a:latin typeface="Arial Narrow" panose="020B0606020202030204" pitchFamily="34" charset="0"/>
                        </a:rPr>
                        <a:t>)</a:t>
                      </a:r>
                    </a:p>
                  </a:txBody>
                  <a:tcPr marL="63139" marR="3508" marT="3508"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FF2CC"/>
                    </a:solidFill>
                  </a:tcPr>
                </a:tc>
                <a:tc>
                  <a:txBody>
                    <a:bodyPr/>
                    <a:lstStyle/>
                    <a:p>
                      <a:pPr algn="r"/>
                      <a:r>
                        <a:rPr lang="sl-SI" sz="11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24.07.2024</a:t>
                      </a:r>
                      <a:endParaRPr lang="sl-SI" sz="110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rgbClr val="DDEBF7"/>
                    </a:solidFill>
                  </a:tcPr>
                </a:tc>
                <a:tc>
                  <a:txBody>
                    <a:bodyPr/>
                    <a:lstStyle/>
                    <a:p>
                      <a:pPr algn="r"/>
                      <a:r>
                        <a:rPr lang="sl-SI" sz="11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14.08.2024</a:t>
                      </a:r>
                      <a:endParaRPr lang="sl-SI" sz="110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rgbClr val="DDEBF7"/>
                    </a:solidFill>
                  </a:tcPr>
                </a:tc>
                <a:tc>
                  <a:txBody>
                    <a:bodyPr/>
                    <a:lstStyle/>
                    <a:p>
                      <a:pPr algn="r"/>
                      <a:r>
                        <a:rPr lang="sl-SI" sz="11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21.08.2024</a:t>
                      </a:r>
                      <a:endParaRPr lang="sl-SI"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rgbClr val="DDEBF7"/>
                    </a:solidFill>
                  </a:tcPr>
                </a:tc>
                <a:extLst>
                  <a:ext uri="{0D108BD9-81ED-4DB2-BD59-A6C34878D82A}">
                    <a16:rowId xmlns:a16="http://schemas.microsoft.com/office/drawing/2014/main" val="2986187119"/>
                  </a:ext>
                </a:extLst>
              </a:tr>
              <a:tr h="0">
                <a:tc>
                  <a:txBody>
                    <a:bodyPr/>
                    <a:lstStyle/>
                    <a:p>
                      <a:pPr algn="l" fontAlgn="ctr"/>
                      <a:r>
                        <a:rPr lang="sl-SI" sz="1200" b="0" i="0" u="none" strike="noStrike" dirty="0">
                          <a:solidFill>
                            <a:srgbClr val="000000"/>
                          </a:solidFill>
                          <a:effectLst/>
                          <a:latin typeface="Arial Narrow" panose="020B0606020202030204" pitchFamily="34" charset="0"/>
                        </a:rPr>
                        <a:t>Izdaja odločitev o podpori </a:t>
                      </a:r>
                      <a:r>
                        <a:rPr lang="sl-SI" sz="1200" b="0" i="1" u="none" strike="noStrike" dirty="0">
                          <a:solidFill>
                            <a:srgbClr val="000000"/>
                          </a:solidFill>
                          <a:effectLst/>
                          <a:latin typeface="Arial Narrow" panose="020B0606020202030204" pitchFamily="34" charset="0"/>
                        </a:rPr>
                        <a:t>(</a:t>
                      </a:r>
                      <a:r>
                        <a:rPr lang="sl-SI" sz="1200" b="1" i="1" u="none" strike="noStrike" dirty="0">
                          <a:solidFill>
                            <a:srgbClr val="000000"/>
                          </a:solidFill>
                          <a:effectLst/>
                          <a:latin typeface="Arial Narrow" panose="020B0606020202030204" pitchFamily="34" charset="0"/>
                        </a:rPr>
                        <a:t>cca +2,5-3 mesece</a:t>
                      </a:r>
                      <a:r>
                        <a:rPr lang="sl-SI" sz="1200" b="0" i="1" u="none" strike="noStrike" dirty="0">
                          <a:solidFill>
                            <a:srgbClr val="000000"/>
                          </a:solidFill>
                          <a:effectLst/>
                          <a:latin typeface="Arial Narrow" panose="020B0606020202030204" pitchFamily="34" charset="0"/>
                        </a:rPr>
                        <a:t>)</a:t>
                      </a:r>
                    </a:p>
                  </a:txBody>
                  <a:tcPr marL="63139" marR="3508" marT="3508"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FF2CC"/>
                    </a:solidFill>
                  </a:tcPr>
                </a:tc>
                <a:tc>
                  <a:txBody>
                    <a:bodyPr/>
                    <a:lstStyle/>
                    <a:p>
                      <a:pPr algn="r"/>
                      <a:r>
                        <a:rPr lang="sl-SI"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15.10.2024</a:t>
                      </a:r>
                      <a:endParaRPr lang="sl-SI" sz="110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rgbClr val="DDEBF7"/>
                    </a:solidFill>
                  </a:tcPr>
                </a:tc>
                <a:tc>
                  <a:txBody>
                    <a:bodyPr/>
                    <a:lstStyle/>
                    <a:p>
                      <a:pPr algn="r"/>
                      <a:r>
                        <a:rPr lang="sl-SI"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04.11.2024</a:t>
                      </a:r>
                      <a:endParaRPr lang="sl-SI" sz="110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rgbClr val="DDEBF7"/>
                    </a:solidFill>
                  </a:tcPr>
                </a:tc>
                <a:tc>
                  <a:txBody>
                    <a:bodyPr/>
                    <a:lstStyle/>
                    <a:p>
                      <a:pPr algn="r"/>
                      <a:r>
                        <a:rPr lang="sl-SI" sz="11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11.11.2024</a:t>
                      </a:r>
                      <a:endParaRPr lang="sl-SI"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rgbClr val="DDEBF7"/>
                    </a:solidFill>
                  </a:tcPr>
                </a:tc>
                <a:extLst>
                  <a:ext uri="{0D108BD9-81ED-4DB2-BD59-A6C34878D82A}">
                    <a16:rowId xmlns:a16="http://schemas.microsoft.com/office/drawing/2014/main" val="1731118520"/>
                  </a:ext>
                </a:extLst>
              </a:tr>
              <a:tr h="167180">
                <a:tc>
                  <a:txBody>
                    <a:bodyPr/>
                    <a:lstStyle/>
                    <a:p>
                      <a:pPr algn="ctr" fontAlgn="b"/>
                      <a:r>
                        <a:rPr lang="en-SI" sz="1200" b="1" i="0" u="none" strike="noStrike">
                          <a:solidFill>
                            <a:srgbClr val="000000"/>
                          </a:solidFill>
                          <a:effectLst/>
                          <a:latin typeface="Arial Narrow" panose="020B0606020202030204" pitchFamily="34" charset="0"/>
                        </a:rPr>
                        <a:t>2024</a:t>
                      </a:r>
                    </a:p>
                  </a:txBody>
                  <a:tcPr marL="3508" marR="3508" marT="3508" marB="0" anchor="b">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7E6E6"/>
                    </a:solidFill>
                  </a:tcPr>
                </a:tc>
                <a:tc>
                  <a:txBody>
                    <a:bodyPr/>
                    <a:lstStyle/>
                    <a:p>
                      <a:pPr algn="l" fontAlgn="b"/>
                      <a:r>
                        <a:rPr lang="sl-SI" sz="1200" b="0" i="0" u="none" strike="noStrike" dirty="0">
                          <a:solidFill>
                            <a:srgbClr val="000000"/>
                          </a:solidFill>
                          <a:effectLst/>
                          <a:latin typeface="Arial Narrow" panose="020B0606020202030204" pitchFamily="34" charset="0"/>
                        </a:rPr>
                        <a:t>SC 5.1 - P1</a:t>
                      </a:r>
                    </a:p>
                  </a:txBody>
                  <a:tcPr marL="3508" marR="3508" marT="3508" marB="0" anchor="b">
                    <a:lnL>
                      <a:noFill/>
                    </a:lnL>
                    <a:lnR>
                      <a:noFill/>
                    </a:lnR>
                    <a:lnT>
                      <a:noFill/>
                    </a:lnT>
                    <a:lnB>
                      <a:noFill/>
                    </a:lnB>
                    <a:solidFill>
                      <a:srgbClr val="E7E6E6"/>
                    </a:solidFill>
                  </a:tcPr>
                </a:tc>
                <a:tc>
                  <a:txBody>
                    <a:bodyPr/>
                    <a:lstStyle/>
                    <a:p>
                      <a:pPr algn="l" fontAlgn="b"/>
                      <a:r>
                        <a:rPr lang="sl-SI" sz="1200" b="0" i="0" u="none" strike="noStrike">
                          <a:solidFill>
                            <a:srgbClr val="000000"/>
                          </a:solidFill>
                          <a:effectLst/>
                          <a:latin typeface="Arial Narrow" panose="020B0606020202030204" pitchFamily="34" charset="0"/>
                        </a:rPr>
                        <a:t>SC 2.7 - P1</a:t>
                      </a:r>
                    </a:p>
                  </a:txBody>
                  <a:tcPr marL="3508" marR="3508" marT="3508" marB="0" anchor="b">
                    <a:lnL>
                      <a:noFill/>
                    </a:lnL>
                    <a:lnR>
                      <a:noFill/>
                    </a:lnR>
                    <a:lnT>
                      <a:noFill/>
                    </a:lnT>
                    <a:lnB>
                      <a:noFill/>
                    </a:lnB>
                    <a:solidFill>
                      <a:srgbClr val="E7E6E6"/>
                    </a:solidFill>
                  </a:tcPr>
                </a:tc>
                <a:tc>
                  <a:txBody>
                    <a:bodyPr/>
                    <a:lstStyle/>
                    <a:p>
                      <a:pPr algn="l" fontAlgn="b"/>
                      <a:r>
                        <a:rPr lang="sl-SI" sz="1200" b="0" i="0" u="none" strike="noStrike">
                          <a:solidFill>
                            <a:srgbClr val="000000"/>
                          </a:solidFill>
                          <a:effectLst/>
                          <a:latin typeface="Arial Narrow" panose="020B0606020202030204" pitchFamily="34" charset="0"/>
                        </a:rPr>
                        <a:t>SC 2.8 - P1</a:t>
                      </a:r>
                    </a:p>
                  </a:txBody>
                  <a:tcPr marL="3508" marR="3508" marT="3508" marB="0" anchor="b">
                    <a:lnL>
                      <a:noFill/>
                    </a:lnL>
                    <a:lnR>
                      <a:noFill/>
                    </a:lnR>
                    <a:lnT>
                      <a:noFill/>
                    </a:lnT>
                    <a:lnB>
                      <a:noFill/>
                    </a:lnB>
                    <a:solidFill>
                      <a:srgbClr val="E7E6E6"/>
                    </a:solidFill>
                  </a:tcPr>
                </a:tc>
                <a:extLst>
                  <a:ext uri="{0D108BD9-81ED-4DB2-BD59-A6C34878D82A}">
                    <a16:rowId xmlns:a16="http://schemas.microsoft.com/office/drawing/2014/main" val="493101677"/>
                  </a:ext>
                </a:extLst>
              </a:tr>
              <a:tr h="167180">
                <a:tc>
                  <a:txBody>
                    <a:bodyPr/>
                    <a:lstStyle/>
                    <a:p>
                      <a:pPr algn="l" fontAlgn="ctr"/>
                      <a:r>
                        <a:rPr lang="sl-SI" sz="1200" b="0" i="0" u="none" strike="noStrike" dirty="0">
                          <a:solidFill>
                            <a:srgbClr val="000000"/>
                          </a:solidFill>
                          <a:effectLst/>
                          <a:latin typeface="Arial Narrow" panose="020B0606020202030204" pitchFamily="34" charset="0"/>
                        </a:rPr>
                        <a:t>Objava povabila ZMOS</a:t>
                      </a:r>
                    </a:p>
                  </a:txBody>
                  <a:tcPr marL="63139" marR="3508" marT="3508"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FF2CC"/>
                    </a:solidFill>
                  </a:tcPr>
                </a:tc>
                <a:tc>
                  <a:txBody>
                    <a:bodyPr/>
                    <a:lstStyle/>
                    <a:p>
                      <a:pPr algn="r" fontAlgn="b"/>
                      <a:endParaRPr lang="en-SI" sz="1200" b="1" i="0" u="none" strike="noStrike" dirty="0">
                        <a:solidFill>
                          <a:srgbClr val="000000"/>
                        </a:solidFill>
                        <a:effectLst/>
                        <a:latin typeface="Arial Narrow" panose="020B0606020202030204" pitchFamily="34" charset="0"/>
                      </a:endParaRPr>
                    </a:p>
                  </a:txBody>
                  <a:tcPr marL="3508" marR="3508" marT="3508" marB="0" anchor="b">
                    <a:lnL>
                      <a:noFill/>
                    </a:lnL>
                    <a:lnR>
                      <a:noFill/>
                    </a:lnR>
                    <a:lnT>
                      <a:noFill/>
                    </a:lnT>
                    <a:lnB>
                      <a:noFill/>
                    </a:lnB>
                    <a:solidFill>
                      <a:srgbClr val="E2EFDA"/>
                    </a:solidFill>
                  </a:tcPr>
                </a:tc>
                <a:tc>
                  <a:txBody>
                    <a:bodyPr/>
                    <a:lstStyle/>
                    <a:p>
                      <a:pPr algn="l" fontAlgn="b"/>
                      <a:r>
                        <a:rPr lang="en-SI" sz="1200" b="0" i="0" u="none" strike="noStrike">
                          <a:solidFill>
                            <a:srgbClr val="000000"/>
                          </a:solidFill>
                          <a:effectLst/>
                          <a:latin typeface="Arial Narrow" panose="020B0606020202030204" pitchFamily="34" charset="0"/>
                        </a:rPr>
                        <a:t> </a:t>
                      </a:r>
                    </a:p>
                  </a:txBody>
                  <a:tcPr marL="3508" marR="3508" marT="3508" marB="0" anchor="b">
                    <a:lnL>
                      <a:noFill/>
                    </a:lnL>
                    <a:lnR>
                      <a:noFill/>
                    </a:lnR>
                    <a:lnT>
                      <a:noFill/>
                    </a:lnT>
                    <a:lnB>
                      <a:noFill/>
                    </a:lnB>
                    <a:solidFill>
                      <a:srgbClr val="E2EFDA"/>
                    </a:solidFill>
                  </a:tcPr>
                </a:tc>
                <a:tc>
                  <a:txBody>
                    <a:bodyPr/>
                    <a:lstStyle/>
                    <a:p>
                      <a:pPr algn="l" fontAlgn="b"/>
                      <a:r>
                        <a:rPr lang="en-SI" sz="1200" b="0" i="0" u="none" strike="noStrike">
                          <a:solidFill>
                            <a:srgbClr val="000000"/>
                          </a:solidFill>
                          <a:effectLst/>
                          <a:latin typeface="Arial Narrow" panose="020B0606020202030204" pitchFamily="34" charset="0"/>
                        </a:rPr>
                        <a:t> </a:t>
                      </a:r>
                    </a:p>
                  </a:txBody>
                  <a:tcPr marL="3508" marR="3508" marT="3508" marB="0" anchor="b">
                    <a:lnL>
                      <a:noFill/>
                    </a:lnL>
                    <a:lnR>
                      <a:noFill/>
                    </a:lnR>
                    <a:lnT>
                      <a:noFill/>
                    </a:lnT>
                    <a:lnB>
                      <a:noFill/>
                    </a:lnB>
                    <a:solidFill>
                      <a:srgbClr val="E2EFDA"/>
                    </a:solidFill>
                  </a:tcPr>
                </a:tc>
                <a:extLst>
                  <a:ext uri="{0D108BD9-81ED-4DB2-BD59-A6C34878D82A}">
                    <a16:rowId xmlns:a16="http://schemas.microsoft.com/office/drawing/2014/main" val="438501548"/>
                  </a:ext>
                </a:extLst>
              </a:tr>
              <a:tr h="167180">
                <a:tc>
                  <a:txBody>
                    <a:bodyPr/>
                    <a:lstStyle/>
                    <a:p>
                      <a:pPr algn="l" fontAlgn="ctr"/>
                      <a:r>
                        <a:rPr lang="pl-PL" sz="1200" b="0" i="0" u="none" strike="noStrike" dirty="0">
                          <a:solidFill>
                            <a:srgbClr val="000000"/>
                          </a:solidFill>
                          <a:effectLst/>
                          <a:latin typeface="Arial Narrow" panose="020B0606020202030204" pitchFamily="34" charset="0"/>
                        </a:rPr>
                        <a:t>Rok za predložitev vlog na ZMOS</a:t>
                      </a:r>
                    </a:p>
                  </a:txBody>
                  <a:tcPr marL="63139" marR="3508" marT="3508"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FF2CC"/>
                    </a:solidFill>
                  </a:tcPr>
                </a:tc>
                <a:tc>
                  <a:txBody>
                    <a:bodyPr/>
                    <a:lstStyle/>
                    <a:p>
                      <a:pPr algn="r" fontAlgn="b"/>
                      <a:endParaRPr lang="en-SI" sz="1200" b="0" i="0" u="none" strike="noStrike" dirty="0">
                        <a:solidFill>
                          <a:srgbClr val="000000"/>
                        </a:solidFill>
                        <a:effectLst/>
                        <a:latin typeface="Arial Narrow" panose="020B0606020202030204" pitchFamily="34" charset="0"/>
                      </a:endParaRPr>
                    </a:p>
                  </a:txBody>
                  <a:tcPr marL="3508" marR="3508" marT="3508" marB="0" anchor="b">
                    <a:lnL>
                      <a:noFill/>
                    </a:lnL>
                    <a:lnR>
                      <a:noFill/>
                    </a:lnR>
                    <a:lnT>
                      <a:noFill/>
                    </a:lnT>
                    <a:lnB>
                      <a:noFill/>
                    </a:lnB>
                    <a:solidFill>
                      <a:srgbClr val="E2EFDA"/>
                    </a:solidFill>
                  </a:tcPr>
                </a:tc>
                <a:tc>
                  <a:txBody>
                    <a:bodyPr/>
                    <a:lstStyle/>
                    <a:p>
                      <a:pPr algn="l" fontAlgn="b"/>
                      <a:r>
                        <a:rPr lang="en-SI" sz="1200" b="0" i="0" u="none" strike="noStrike">
                          <a:solidFill>
                            <a:srgbClr val="000000"/>
                          </a:solidFill>
                          <a:effectLst/>
                          <a:latin typeface="Arial Narrow" panose="020B0606020202030204" pitchFamily="34" charset="0"/>
                        </a:rPr>
                        <a:t> </a:t>
                      </a:r>
                    </a:p>
                  </a:txBody>
                  <a:tcPr marL="3508" marR="3508" marT="3508" marB="0" anchor="b">
                    <a:lnL>
                      <a:noFill/>
                    </a:lnL>
                    <a:lnR>
                      <a:noFill/>
                    </a:lnR>
                    <a:lnT>
                      <a:noFill/>
                    </a:lnT>
                    <a:lnB>
                      <a:noFill/>
                    </a:lnB>
                    <a:solidFill>
                      <a:srgbClr val="E2EFDA"/>
                    </a:solidFill>
                  </a:tcPr>
                </a:tc>
                <a:tc>
                  <a:txBody>
                    <a:bodyPr/>
                    <a:lstStyle/>
                    <a:p>
                      <a:pPr algn="l" fontAlgn="b"/>
                      <a:r>
                        <a:rPr lang="en-SI" sz="1200" b="0" i="0" u="none" strike="noStrike">
                          <a:solidFill>
                            <a:srgbClr val="000000"/>
                          </a:solidFill>
                          <a:effectLst/>
                          <a:latin typeface="Arial Narrow" panose="020B0606020202030204" pitchFamily="34" charset="0"/>
                        </a:rPr>
                        <a:t> </a:t>
                      </a:r>
                    </a:p>
                  </a:txBody>
                  <a:tcPr marL="3508" marR="3508" marT="3508" marB="0" anchor="b">
                    <a:lnL>
                      <a:noFill/>
                    </a:lnL>
                    <a:lnR>
                      <a:noFill/>
                    </a:lnR>
                    <a:lnT>
                      <a:noFill/>
                    </a:lnT>
                    <a:lnB>
                      <a:noFill/>
                    </a:lnB>
                    <a:solidFill>
                      <a:srgbClr val="E2EFDA"/>
                    </a:solidFill>
                  </a:tcPr>
                </a:tc>
                <a:extLst>
                  <a:ext uri="{0D108BD9-81ED-4DB2-BD59-A6C34878D82A}">
                    <a16:rowId xmlns:a16="http://schemas.microsoft.com/office/drawing/2014/main" val="191620854"/>
                  </a:ext>
                </a:extLst>
              </a:tr>
              <a:tr h="167180">
                <a:tc>
                  <a:txBody>
                    <a:bodyPr/>
                    <a:lstStyle/>
                    <a:p>
                      <a:pPr algn="l" fontAlgn="ctr"/>
                      <a:r>
                        <a:rPr lang="pl-PL" sz="1200" b="0" i="0" u="none" strike="noStrike" dirty="0">
                          <a:solidFill>
                            <a:srgbClr val="000000"/>
                          </a:solidFill>
                          <a:effectLst/>
                          <a:latin typeface="Arial Narrow" panose="020B0606020202030204" pitchFamily="34" charset="0"/>
                        </a:rPr>
                        <a:t>Seznam izbranih operacij - potrditev na Skupščini</a:t>
                      </a:r>
                    </a:p>
                  </a:txBody>
                  <a:tcPr marL="63139" marR="3508" marT="3508"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FF2CC"/>
                    </a:solidFill>
                  </a:tcPr>
                </a:tc>
                <a:tc>
                  <a:txBody>
                    <a:bodyPr/>
                    <a:lstStyle/>
                    <a:p>
                      <a:pPr algn="r" fontAlgn="b"/>
                      <a:endParaRPr lang="en-SI" sz="1200" b="0" i="0" u="none" strike="noStrike" dirty="0">
                        <a:solidFill>
                          <a:srgbClr val="000000"/>
                        </a:solidFill>
                        <a:effectLst/>
                        <a:latin typeface="Arial Narrow" panose="020B0606020202030204" pitchFamily="34" charset="0"/>
                      </a:endParaRPr>
                    </a:p>
                  </a:txBody>
                  <a:tcPr marL="3508" marR="3508" marT="3508" marB="0" anchor="b">
                    <a:lnL>
                      <a:noFill/>
                    </a:lnL>
                    <a:lnR>
                      <a:noFill/>
                    </a:lnR>
                    <a:lnT>
                      <a:noFill/>
                    </a:lnT>
                    <a:lnB>
                      <a:noFill/>
                    </a:lnB>
                    <a:solidFill>
                      <a:srgbClr val="E2EFDA"/>
                    </a:solidFill>
                  </a:tcPr>
                </a:tc>
                <a:tc>
                  <a:txBody>
                    <a:bodyPr/>
                    <a:lstStyle/>
                    <a:p>
                      <a:pPr algn="l" fontAlgn="b"/>
                      <a:r>
                        <a:rPr lang="en-SI" sz="1200" b="0" i="0" u="none" strike="noStrike" dirty="0">
                          <a:solidFill>
                            <a:srgbClr val="000000"/>
                          </a:solidFill>
                          <a:effectLst/>
                          <a:latin typeface="Arial Narrow" panose="020B0606020202030204" pitchFamily="34" charset="0"/>
                        </a:rPr>
                        <a:t> </a:t>
                      </a:r>
                    </a:p>
                  </a:txBody>
                  <a:tcPr marL="3508" marR="3508" marT="3508" marB="0" anchor="b">
                    <a:lnL>
                      <a:noFill/>
                    </a:lnL>
                    <a:lnR>
                      <a:noFill/>
                    </a:lnR>
                    <a:lnT>
                      <a:noFill/>
                    </a:lnT>
                    <a:lnB>
                      <a:noFill/>
                    </a:lnB>
                    <a:solidFill>
                      <a:srgbClr val="E2EFDA"/>
                    </a:solidFill>
                  </a:tcPr>
                </a:tc>
                <a:tc>
                  <a:txBody>
                    <a:bodyPr/>
                    <a:lstStyle/>
                    <a:p>
                      <a:pPr algn="l" fontAlgn="b"/>
                      <a:r>
                        <a:rPr lang="en-SI" sz="1200" b="0" i="0" u="none" strike="noStrike">
                          <a:solidFill>
                            <a:srgbClr val="000000"/>
                          </a:solidFill>
                          <a:effectLst/>
                          <a:latin typeface="Arial Narrow" panose="020B0606020202030204" pitchFamily="34" charset="0"/>
                        </a:rPr>
                        <a:t> </a:t>
                      </a:r>
                    </a:p>
                  </a:txBody>
                  <a:tcPr marL="3508" marR="3508" marT="3508" marB="0" anchor="b">
                    <a:lnL>
                      <a:noFill/>
                    </a:lnL>
                    <a:lnR>
                      <a:noFill/>
                    </a:lnR>
                    <a:lnT>
                      <a:noFill/>
                    </a:lnT>
                    <a:lnB>
                      <a:noFill/>
                    </a:lnB>
                    <a:solidFill>
                      <a:srgbClr val="E2EFDA"/>
                    </a:solidFill>
                  </a:tcPr>
                </a:tc>
                <a:extLst>
                  <a:ext uri="{0D108BD9-81ED-4DB2-BD59-A6C34878D82A}">
                    <a16:rowId xmlns:a16="http://schemas.microsoft.com/office/drawing/2014/main" val="3616122188"/>
                  </a:ext>
                </a:extLst>
              </a:tr>
              <a:tr h="167180">
                <a:tc>
                  <a:txBody>
                    <a:bodyPr/>
                    <a:lstStyle/>
                    <a:p>
                      <a:pPr algn="l" fontAlgn="ctr"/>
                      <a:r>
                        <a:rPr lang="sl-SI" sz="1200" b="0" i="0" u="none" strike="noStrike" dirty="0">
                          <a:solidFill>
                            <a:srgbClr val="000000"/>
                          </a:solidFill>
                          <a:effectLst/>
                          <a:latin typeface="Arial Narrow" panose="020B0606020202030204" pitchFamily="34" charset="0"/>
                        </a:rPr>
                        <a:t>Začetek 2. faze</a:t>
                      </a:r>
                    </a:p>
                  </a:txBody>
                  <a:tcPr marL="63139" marR="3508" marT="3508"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FF2CC"/>
                    </a:solidFill>
                  </a:tcPr>
                </a:tc>
                <a:tc>
                  <a:txBody>
                    <a:bodyPr/>
                    <a:lstStyle/>
                    <a:p>
                      <a:pPr algn="r" fontAlgn="b"/>
                      <a:endParaRPr lang="en-SI" sz="1200" b="0" i="0" u="none" strike="noStrike" dirty="0">
                        <a:solidFill>
                          <a:srgbClr val="000000"/>
                        </a:solidFill>
                        <a:effectLst/>
                        <a:latin typeface="Arial Narrow" panose="020B0606020202030204" pitchFamily="34" charset="0"/>
                      </a:endParaRPr>
                    </a:p>
                  </a:txBody>
                  <a:tcPr marL="3508" marR="3508" marT="3508" marB="0" anchor="b">
                    <a:lnL>
                      <a:noFill/>
                    </a:lnL>
                    <a:lnR>
                      <a:noFill/>
                    </a:lnR>
                    <a:lnT>
                      <a:noFill/>
                    </a:lnT>
                    <a:lnB>
                      <a:noFill/>
                    </a:lnB>
                    <a:solidFill>
                      <a:srgbClr val="E2EFDA"/>
                    </a:solidFill>
                  </a:tcPr>
                </a:tc>
                <a:tc>
                  <a:txBody>
                    <a:bodyPr/>
                    <a:lstStyle/>
                    <a:p>
                      <a:pPr algn="l" fontAlgn="b"/>
                      <a:r>
                        <a:rPr lang="en-SI" sz="1200" b="0" i="0" u="none" strike="noStrike">
                          <a:solidFill>
                            <a:srgbClr val="000000"/>
                          </a:solidFill>
                          <a:effectLst/>
                          <a:latin typeface="Arial Narrow" panose="020B0606020202030204" pitchFamily="34" charset="0"/>
                        </a:rPr>
                        <a:t> </a:t>
                      </a:r>
                    </a:p>
                  </a:txBody>
                  <a:tcPr marL="3508" marR="3508" marT="3508" marB="0" anchor="b">
                    <a:lnL>
                      <a:noFill/>
                    </a:lnL>
                    <a:lnR>
                      <a:noFill/>
                    </a:lnR>
                    <a:lnT>
                      <a:noFill/>
                    </a:lnT>
                    <a:lnB>
                      <a:noFill/>
                    </a:lnB>
                    <a:solidFill>
                      <a:srgbClr val="E2EFDA"/>
                    </a:solidFill>
                  </a:tcPr>
                </a:tc>
                <a:tc>
                  <a:txBody>
                    <a:bodyPr/>
                    <a:lstStyle/>
                    <a:p>
                      <a:pPr algn="l" fontAlgn="b"/>
                      <a:r>
                        <a:rPr lang="en-SI" sz="1200" b="0" i="0" u="none" strike="noStrike">
                          <a:solidFill>
                            <a:srgbClr val="000000"/>
                          </a:solidFill>
                          <a:effectLst/>
                          <a:latin typeface="Arial Narrow" panose="020B0606020202030204" pitchFamily="34" charset="0"/>
                        </a:rPr>
                        <a:t> </a:t>
                      </a:r>
                    </a:p>
                  </a:txBody>
                  <a:tcPr marL="3508" marR="3508" marT="3508" marB="0" anchor="b">
                    <a:lnL>
                      <a:noFill/>
                    </a:lnL>
                    <a:lnR>
                      <a:noFill/>
                    </a:lnR>
                    <a:lnT>
                      <a:noFill/>
                    </a:lnT>
                    <a:lnB>
                      <a:noFill/>
                    </a:lnB>
                    <a:solidFill>
                      <a:srgbClr val="E2EFDA"/>
                    </a:solidFill>
                  </a:tcPr>
                </a:tc>
                <a:extLst>
                  <a:ext uri="{0D108BD9-81ED-4DB2-BD59-A6C34878D82A}">
                    <a16:rowId xmlns:a16="http://schemas.microsoft.com/office/drawing/2014/main" val="3401067403"/>
                  </a:ext>
                </a:extLst>
              </a:tr>
              <a:tr h="167180">
                <a:tc>
                  <a:txBody>
                    <a:bodyPr/>
                    <a:lstStyle/>
                    <a:p>
                      <a:pPr algn="l" fontAlgn="ctr"/>
                      <a:r>
                        <a:rPr lang="pl-PL" sz="1200" b="0" i="0" u="none" strike="noStrike" dirty="0">
                          <a:solidFill>
                            <a:srgbClr val="000000"/>
                          </a:solidFill>
                          <a:effectLst/>
                          <a:latin typeface="Arial Narrow" panose="020B0606020202030204" pitchFamily="34" charset="0"/>
                        </a:rPr>
                        <a:t>Rok za predložitev popolnih vlog na PT MNVP/MOPE</a:t>
                      </a:r>
                    </a:p>
                  </a:txBody>
                  <a:tcPr marL="63139" marR="3508" marT="3508"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FF2CC"/>
                    </a:solidFill>
                  </a:tcPr>
                </a:tc>
                <a:tc>
                  <a:txBody>
                    <a:bodyPr/>
                    <a:lstStyle/>
                    <a:p>
                      <a:pPr algn="r" fontAlgn="b"/>
                      <a:endParaRPr lang="en-SI" sz="1200" b="0" i="0" u="none" strike="noStrike" dirty="0">
                        <a:solidFill>
                          <a:srgbClr val="000000"/>
                        </a:solidFill>
                        <a:effectLst/>
                        <a:latin typeface="Arial Narrow" panose="020B0606020202030204" pitchFamily="34" charset="0"/>
                      </a:endParaRPr>
                    </a:p>
                  </a:txBody>
                  <a:tcPr marL="3508" marR="3508" marT="3508" marB="0" anchor="b">
                    <a:lnL>
                      <a:noFill/>
                    </a:lnL>
                    <a:lnR>
                      <a:noFill/>
                    </a:lnR>
                    <a:lnT>
                      <a:noFill/>
                    </a:lnT>
                    <a:lnB>
                      <a:noFill/>
                    </a:lnB>
                    <a:solidFill>
                      <a:srgbClr val="E2EFDA"/>
                    </a:solidFill>
                  </a:tcPr>
                </a:tc>
                <a:tc>
                  <a:txBody>
                    <a:bodyPr/>
                    <a:lstStyle/>
                    <a:p>
                      <a:pPr algn="l" fontAlgn="b"/>
                      <a:r>
                        <a:rPr lang="en-SI" sz="1200" b="0" i="0" u="none" strike="noStrike">
                          <a:solidFill>
                            <a:srgbClr val="000000"/>
                          </a:solidFill>
                          <a:effectLst/>
                          <a:latin typeface="Arial Narrow" panose="020B0606020202030204" pitchFamily="34" charset="0"/>
                        </a:rPr>
                        <a:t> </a:t>
                      </a:r>
                    </a:p>
                  </a:txBody>
                  <a:tcPr marL="3508" marR="3508" marT="3508" marB="0" anchor="b">
                    <a:lnL>
                      <a:noFill/>
                    </a:lnL>
                    <a:lnR>
                      <a:noFill/>
                    </a:lnR>
                    <a:lnT>
                      <a:noFill/>
                    </a:lnT>
                    <a:lnB>
                      <a:noFill/>
                    </a:lnB>
                    <a:solidFill>
                      <a:srgbClr val="E2EFDA"/>
                    </a:solidFill>
                  </a:tcPr>
                </a:tc>
                <a:tc>
                  <a:txBody>
                    <a:bodyPr/>
                    <a:lstStyle/>
                    <a:p>
                      <a:pPr algn="l" fontAlgn="b"/>
                      <a:r>
                        <a:rPr lang="en-SI" sz="1200" b="0" i="0" u="none" strike="noStrike">
                          <a:solidFill>
                            <a:srgbClr val="000000"/>
                          </a:solidFill>
                          <a:effectLst/>
                          <a:latin typeface="Arial Narrow" panose="020B0606020202030204" pitchFamily="34" charset="0"/>
                        </a:rPr>
                        <a:t> </a:t>
                      </a:r>
                    </a:p>
                  </a:txBody>
                  <a:tcPr marL="3508" marR="3508" marT="3508" marB="0" anchor="b">
                    <a:lnL>
                      <a:noFill/>
                    </a:lnL>
                    <a:lnR>
                      <a:noFill/>
                    </a:lnR>
                    <a:lnT>
                      <a:noFill/>
                    </a:lnT>
                    <a:lnB>
                      <a:noFill/>
                    </a:lnB>
                    <a:solidFill>
                      <a:srgbClr val="E2EFDA"/>
                    </a:solidFill>
                  </a:tcPr>
                </a:tc>
                <a:extLst>
                  <a:ext uri="{0D108BD9-81ED-4DB2-BD59-A6C34878D82A}">
                    <a16:rowId xmlns:a16="http://schemas.microsoft.com/office/drawing/2014/main" val="3495739832"/>
                  </a:ext>
                </a:extLst>
              </a:tr>
              <a:tr h="167180">
                <a:tc>
                  <a:txBody>
                    <a:bodyPr/>
                    <a:lstStyle/>
                    <a:p>
                      <a:pPr algn="l" fontAlgn="ctr"/>
                      <a:r>
                        <a:rPr lang="sl-SI" sz="1200" b="0" i="0" u="none" strike="noStrike" dirty="0">
                          <a:solidFill>
                            <a:srgbClr val="000000"/>
                          </a:solidFill>
                          <a:effectLst/>
                          <a:latin typeface="Arial Narrow" panose="020B0606020202030204" pitchFamily="34" charset="0"/>
                        </a:rPr>
                        <a:t>Izdaja odločitev o podpori</a:t>
                      </a:r>
                    </a:p>
                  </a:txBody>
                  <a:tcPr marL="63139" marR="3508" marT="3508"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FF2CC"/>
                    </a:solidFill>
                  </a:tcPr>
                </a:tc>
                <a:tc>
                  <a:txBody>
                    <a:bodyPr/>
                    <a:lstStyle/>
                    <a:p>
                      <a:pPr algn="r" fontAlgn="b"/>
                      <a:endParaRPr lang="en-SI" sz="1200" b="0" i="0" u="none" strike="noStrike" dirty="0">
                        <a:solidFill>
                          <a:srgbClr val="000000"/>
                        </a:solidFill>
                        <a:effectLst/>
                        <a:latin typeface="Arial Narrow" panose="020B0606020202030204" pitchFamily="34" charset="0"/>
                      </a:endParaRPr>
                    </a:p>
                  </a:txBody>
                  <a:tcPr marL="3508" marR="3508" marT="3508" marB="0" anchor="b">
                    <a:lnL>
                      <a:noFill/>
                    </a:lnL>
                    <a:lnR>
                      <a:noFill/>
                    </a:lnR>
                    <a:lnT>
                      <a:noFill/>
                    </a:lnT>
                    <a:lnB>
                      <a:noFill/>
                    </a:lnB>
                    <a:solidFill>
                      <a:srgbClr val="E2EFDA"/>
                    </a:solidFill>
                  </a:tcPr>
                </a:tc>
                <a:tc>
                  <a:txBody>
                    <a:bodyPr/>
                    <a:lstStyle/>
                    <a:p>
                      <a:pPr algn="l" fontAlgn="b"/>
                      <a:r>
                        <a:rPr lang="en-SI" sz="1200" b="0" i="0" u="none" strike="noStrike">
                          <a:solidFill>
                            <a:srgbClr val="000000"/>
                          </a:solidFill>
                          <a:effectLst/>
                          <a:latin typeface="Arial Narrow" panose="020B0606020202030204" pitchFamily="34" charset="0"/>
                        </a:rPr>
                        <a:t> </a:t>
                      </a:r>
                    </a:p>
                  </a:txBody>
                  <a:tcPr marL="3508" marR="3508" marT="3508" marB="0" anchor="b">
                    <a:lnL>
                      <a:noFill/>
                    </a:lnL>
                    <a:lnR>
                      <a:noFill/>
                    </a:lnR>
                    <a:lnT>
                      <a:noFill/>
                    </a:lnT>
                    <a:lnB>
                      <a:noFill/>
                    </a:lnB>
                    <a:solidFill>
                      <a:srgbClr val="E2EFDA"/>
                    </a:solidFill>
                  </a:tcPr>
                </a:tc>
                <a:tc>
                  <a:txBody>
                    <a:bodyPr/>
                    <a:lstStyle/>
                    <a:p>
                      <a:pPr algn="l" fontAlgn="b"/>
                      <a:r>
                        <a:rPr lang="en-SI" sz="1200" b="0" i="0" u="none" strike="noStrike">
                          <a:solidFill>
                            <a:srgbClr val="000000"/>
                          </a:solidFill>
                          <a:effectLst/>
                          <a:latin typeface="Arial Narrow" panose="020B0606020202030204" pitchFamily="34" charset="0"/>
                        </a:rPr>
                        <a:t> </a:t>
                      </a:r>
                    </a:p>
                  </a:txBody>
                  <a:tcPr marL="3508" marR="3508" marT="3508" marB="0" anchor="b">
                    <a:lnL>
                      <a:noFill/>
                    </a:lnL>
                    <a:lnR>
                      <a:noFill/>
                    </a:lnR>
                    <a:lnT>
                      <a:noFill/>
                    </a:lnT>
                    <a:lnB>
                      <a:noFill/>
                    </a:lnB>
                    <a:solidFill>
                      <a:srgbClr val="E2EFDA"/>
                    </a:solidFill>
                  </a:tcPr>
                </a:tc>
                <a:extLst>
                  <a:ext uri="{0D108BD9-81ED-4DB2-BD59-A6C34878D82A}">
                    <a16:rowId xmlns:a16="http://schemas.microsoft.com/office/drawing/2014/main" val="923991675"/>
                  </a:ext>
                </a:extLst>
              </a:tr>
              <a:tr h="167180">
                <a:tc>
                  <a:txBody>
                    <a:bodyPr/>
                    <a:lstStyle/>
                    <a:p>
                      <a:pPr algn="ctr" fontAlgn="b"/>
                      <a:r>
                        <a:rPr lang="en-SI" sz="1200" b="1" i="0" u="none" strike="noStrike" dirty="0">
                          <a:solidFill>
                            <a:srgbClr val="000000"/>
                          </a:solidFill>
                          <a:effectLst/>
                          <a:latin typeface="Arial Narrow" panose="020B0606020202030204" pitchFamily="34" charset="0"/>
                        </a:rPr>
                        <a:t>2025</a:t>
                      </a:r>
                    </a:p>
                  </a:txBody>
                  <a:tcPr marL="3508" marR="3508" marT="3508" marB="0" anchor="b">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7E6E6"/>
                    </a:solidFill>
                  </a:tcPr>
                </a:tc>
                <a:tc>
                  <a:txBody>
                    <a:bodyPr/>
                    <a:lstStyle/>
                    <a:p>
                      <a:pPr algn="l" fontAlgn="b"/>
                      <a:r>
                        <a:rPr lang="sl-SI" sz="1200" b="0" i="0" u="none" strike="noStrike" dirty="0">
                          <a:solidFill>
                            <a:srgbClr val="000000"/>
                          </a:solidFill>
                          <a:effectLst/>
                          <a:latin typeface="Arial Narrow" panose="020B0606020202030204" pitchFamily="34" charset="0"/>
                        </a:rPr>
                        <a:t>SC 5.1 - P1</a:t>
                      </a:r>
                    </a:p>
                  </a:txBody>
                  <a:tcPr marL="3508" marR="3508" marT="3508" marB="0" anchor="b">
                    <a:lnL>
                      <a:noFill/>
                    </a:lnL>
                    <a:lnR>
                      <a:noFill/>
                    </a:lnR>
                    <a:lnT>
                      <a:noFill/>
                    </a:lnT>
                    <a:lnB>
                      <a:noFill/>
                    </a:lnB>
                    <a:solidFill>
                      <a:srgbClr val="E7E6E6"/>
                    </a:solidFill>
                  </a:tcPr>
                </a:tc>
                <a:tc>
                  <a:txBody>
                    <a:bodyPr/>
                    <a:lstStyle/>
                    <a:p>
                      <a:pPr algn="l" fontAlgn="b"/>
                      <a:r>
                        <a:rPr lang="sl-SI" sz="1200" b="0" i="0" u="none" strike="noStrike">
                          <a:solidFill>
                            <a:srgbClr val="000000"/>
                          </a:solidFill>
                          <a:effectLst/>
                          <a:latin typeface="Arial Narrow" panose="020B0606020202030204" pitchFamily="34" charset="0"/>
                        </a:rPr>
                        <a:t>SC 2.7 - P1</a:t>
                      </a:r>
                    </a:p>
                  </a:txBody>
                  <a:tcPr marL="3508" marR="3508" marT="3508" marB="0" anchor="b">
                    <a:lnL>
                      <a:noFill/>
                    </a:lnL>
                    <a:lnR>
                      <a:noFill/>
                    </a:lnR>
                    <a:lnT>
                      <a:noFill/>
                    </a:lnT>
                    <a:lnB>
                      <a:noFill/>
                    </a:lnB>
                    <a:solidFill>
                      <a:srgbClr val="E7E6E6"/>
                    </a:solidFill>
                  </a:tcPr>
                </a:tc>
                <a:tc>
                  <a:txBody>
                    <a:bodyPr/>
                    <a:lstStyle/>
                    <a:p>
                      <a:pPr algn="l" fontAlgn="b"/>
                      <a:r>
                        <a:rPr lang="sl-SI" sz="1200" b="0" i="0" u="none" strike="noStrike">
                          <a:solidFill>
                            <a:srgbClr val="000000"/>
                          </a:solidFill>
                          <a:effectLst/>
                          <a:latin typeface="Arial Narrow" panose="020B0606020202030204" pitchFamily="34" charset="0"/>
                        </a:rPr>
                        <a:t>SC 2.8 - P1</a:t>
                      </a:r>
                    </a:p>
                  </a:txBody>
                  <a:tcPr marL="3508" marR="3508" marT="3508" marB="0" anchor="b">
                    <a:lnL>
                      <a:noFill/>
                    </a:lnL>
                    <a:lnR>
                      <a:noFill/>
                    </a:lnR>
                    <a:lnT>
                      <a:noFill/>
                    </a:lnT>
                    <a:lnB>
                      <a:noFill/>
                    </a:lnB>
                    <a:solidFill>
                      <a:srgbClr val="E7E6E6"/>
                    </a:solidFill>
                  </a:tcPr>
                </a:tc>
                <a:extLst>
                  <a:ext uri="{0D108BD9-81ED-4DB2-BD59-A6C34878D82A}">
                    <a16:rowId xmlns:a16="http://schemas.microsoft.com/office/drawing/2014/main" val="154097549"/>
                  </a:ext>
                </a:extLst>
              </a:tr>
              <a:tr h="66579">
                <a:tc>
                  <a:txBody>
                    <a:bodyPr/>
                    <a:lstStyle/>
                    <a:p>
                      <a:pPr algn="l" fontAlgn="ctr"/>
                      <a:r>
                        <a:rPr lang="sl-SI" sz="1200" b="0" i="0" u="none" strike="noStrike" dirty="0">
                          <a:solidFill>
                            <a:srgbClr val="000000"/>
                          </a:solidFill>
                          <a:effectLst/>
                          <a:latin typeface="Arial Narrow" panose="020B0606020202030204" pitchFamily="34" charset="0"/>
                        </a:rPr>
                        <a:t>Objava povabila ZMOS</a:t>
                      </a:r>
                    </a:p>
                  </a:txBody>
                  <a:tcPr marL="63139" marR="3508" marT="3508"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FF2CC"/>
                    </a:solidFill>
                  </a:tcPr>
                </a:tc>
                <a:tc>
                  <a:txBody>
                    <a:bodyPr/>
                    <a:lstStyle/>
                    <a:p>
                      <a:pPr algn="r"/>
                      <a:r>
                        <a:rPr lang="sl-SI" sz="11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13.01.2025</a:t>
                      </a:r>
                      <a:endParaRPr lang="sl-SI" sz="110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rgbClr val="DDEBF7"/>
                    </a:solidFill>
                  </a:tcPr>
                </a:tc>
                <a:tc>
                  <a:txBody>
                    <a:bodyPr/>
                    <a:lstStyle/>
                    <a:p>
                      <a:pPr algn="r"/>
                      <a:r>
                        <a:rPr lang="sl-SI" sz="11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27.01.2025</a:t>
                      </a:r>
                      <a:endParaRPr lang="sl-SI" sz="110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rgbClr val="DDEBF7"/>
                    </a:solidFill>
                  </a:tcPr>
                </a:tc>
                <a:tc>
                  <a:txBody>
                    <a:bodyPr/>
                    <a:lstStyle/>
                    <a:p>
                      <a:pPr algn="r"/>
                      <a:r>
                        <a:rPr lang="sl-SI" sz="11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10.02.2025</a:t>
                      </a:r>
                      <a:endParaRPr lang="sl-SI" sz="110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rgbClr val="DDEBF7"/>
                    </a:solidFill>
                  </a:tcPr>
                </a:tc>
                <a:extLst>
                  <a:ext uri="{0D108BD9-81ED-4DB2-BD59-A6C34878D82A}">
                    <a16:rowId xmlns:a16="http://schemas.microsoft.com/office/drawing/2014/main" val="1092996696"/>
                  </a:ext>
                </a:extLst>
              </a:tr>
              <a:tr h="167180">
                <a:tc>
                  <a:txBody>
                    <a:bodyPr/>
                    <a:lstStyle/>
                    <a:p>
                      <a:pPr algn="l" fontAlgn="ctr"/>
                      <a:r>
                        <a:rPr lang="pl-PL" sz="1200" b="0" i="0" u="none" strike="noStrike" dirty="0">
                          <a:solidFill>
                            <a:srgbClr val="000000"/>
                          </a:solidFill>
                          <a:effectLst/>
                          <a:latin typeface="Arial Narrow" panose="020B0606020202030204" pitchFamily="34" charset="0"/>
                        </a:rPr>
                        <a:t>Rok za predložitev vlog na ZMOS</a:t>
                      </a:r>
                    </a:p>
                  </a:txBody>
                  <a:tcPr marL="63139" marR="3508" marT="3508"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FF2CC"/>
                    </a:solidFill>
                  </a:tcPr>
                </a:tc>
                <a:tc>
                  <a:txBody>
                    <a:bodyPr/>
                    <a:lstStyle/>
                    <a:p>
                      <a:pPr algn="r"/>
                      <a:r>
                        <a:rPr lang="sl-SI" sz="11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13.02.2025</a:t>
                      </a:r>
                      <a:endParaRPr lang="sl-SI" sz="110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rgbClr val="DDEBF7"/>
                    </a:solidFill>
                  </a:tcPr>
                </a:tc>
                <a:tc>
                  <a:txBody>
                    <a:bodyPr/>
                    <a:lstStyle/>
                    <a:p>
                      <a:pPr algn="r"/>
                      <a:r>
                        <a:rPr lang="sl-SI" sz="11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27.02.2025</a:t>
                      </a:r>
                      <a:endParaRPr lang="sl-SI" sz="110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rgbClr val="DDEBF7"/>
                    </a:solidFill>
                  </a:tcPr>
                </a:tc>
                <a:tc>
                  <a:txBody>
                    <a:bodyPr/>
                    <a:lstStyle/>
                    <a:p>
                      <a:pPr algn="r"/>
                      <a:r>
                        <a:rPr lang="sl-SI" sz="11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10.03.2025</a:t>
                      </a:r>
                      <a:endParaRPr lang="sl-SI" sz="110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rgbClr val="DDEBF7"/>
                    </a:solidFill>
                  </a:tcPr>
                </a:tc>
                <a:extLst>
                  <a:ext uri="{0D108BD9-81ED-4DB2-BD59-A6C34878D82A}">
                    <a16:rowId xmlns:a16="http://schemas.microsoft.com/office/drawing/2014/main" val="939902307"/>
                  </a:ext>
                </a:extLst>
              </a:tr>
              <a:tr h="167180">
                <a:tc>
                  <a:txBody>
                    <a:bodyPr/>
                    <a:lstStyle/>
                    <a:p>
                      <a:pPr algn="l" fontAlgn="ctr"/>
                      <a:r>
                        <a:rPr lang="pl-PL" sz="1200" b="0" i="0" u="none" strike="noStrike" dirty="0">
                          <a:solidFill>
                            <a:srgbClr val="000000"/>
                          </a:solidFill>
                          <a:effectLst/>
                          <a:latin typeface="Arial Narrow" panose="020B0606020202030204" pitchFamily="34" charset="0"/>
                        </a:rPr>
                        <a:t>Seznam izbranih operacij - potrditev na Skupščini</a:t>
                      </a:r>
                    </a:p>
                  </a:txBody>
                  <a:tcPr marL="63139" marR="3508" marT="3508"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FF2CC"/>
                    </a:solidFill>
                  </a:tcPr>
                </a:tc>
                <a:tc>
                  <a:txBody>
                    <a:bodyPr/>
                    <a:lstStyle/>
                    <a:p>
                      <a:pPr algn="r"/>
                      <a:r>
                        <a:rPr lang="sl-SI"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20.04.2025</a:t>
                      </a:r>
                      <a:endParaRPr lang="sl-SI" sz="110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rgbClr val="DDEBF7"/>
                    </a:solidFill>
                  </a:tcPr>
                </a:tc>
                <a:tc>
                  <a:txBody>
                    <a:bodyPr/>
                    <a:lstStyle/>
                    <a:p>
                      <a:pPr algn="r"/>
                      <a:r>
                        <a:rPr lang="sl-SI"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04.05.2025</a:t>
                      </a:r>
                      <a:endParaRPr lang="sl-SI" sz="110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rgbClr val="DDEBF7"/>
                    </a:solidFill>
                  </a:tcPr>
                </a:tc>
                <a:tc>
                  <a:txBody>
                    <a:bodyPr/>
                    <a:lstStyle/>
                    <a:p>
                      <a:pPr algn="r"/>
                      <a:r>
                        <a:rPr lang="sl-SI"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17.05.2025</a:t>
                      </a:r>
                      <a:endParaRPr lang="sl-SI" sz="110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rgbClr val="DDEBF7"/>
                    </a:solidFill>
                  </a:tcPr>
                </a:tc>
                <a:extLst>
                  <a:ext uri="{0D108BD9-81ED-4DB2-BD59-A6C34878D82A}">
                    <a16:rowId xmlns:a16="http://schemas.microsoft.com/office/drawing/2014/main" val="313629824"/>
                  </a:ext>
                </a:extLst>
              </a:tr>
              <a:tr h="167180">
                <a:tc>
                  <a:txBody>
                    <a:bodyPr/>
                    <a:lstStyle/>
                    <a:p>
                      <a:pPr algn="l" fontAlgn="ctr"/>
                      <a:r>
                        <a:rPr lang="sl-SI" sz="1200" b="0" i="0" u="none" strike="noStrike" dirty="0">
                          <a:solidFill>
                            <a:srgbClr val="000000"/>
                          </a:solidFill>
                          <a:effectLst/>
                          <a:latin typeface="Arial Narrow" panose="020B0606020202030204" pitchFamily="34" charset="0"/>
                        </a:rPr>
                        <a:t>Začetek 2. faze</a:t>
                      </a:r>
                    </a:p>
                  </a:txBody>
                  <a:tcPr marL="63139" marR="3508" marT="3508"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FF2CC"/>
                    </a:solidFill>
                  </a:tcPr>
                </a:tc>
                <a:tc>
                  <a:txBody>
                    <a:bodyPr/>
                    <a:lstStyle/>
                    <a:p>
                      <a:pPr algn="r"/>
                      <a:r>
                        <a:rPr lang="sl-SI"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21.04.2025</a:t>
                      </a:r>
                      <a:endParaRPr lang="sl-SI" sz="110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rgbClr val="DDEBF7"/>
                    </a:solidFill>
                  </a:tcPr>
                </a:tc>
                <a:tc>
                  <a:txBody>
                    <a:bodyPr/>
                    <a:lstStyle/>
                    <a:p>
                      <a:pPr algn="r"/>
                      <a:r>
                        <a:rPr lang="sl-SI"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05.05.2025</a:t>
                      </a:r>
                      <a:endParaRPr lang="sl-SI" sz="110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rgbClr val="DDEBF7"/>
                    </a:solidFill>
                  </a:tcPr>
                </a:tc>
                <a:tc>
                  <a:txBody>
                    <a:bodyPr/>
                    <a:lstStyle/>
                    <a:p>
                      <a:pPr algn="r"/>
                      <a:r>
                        <a:rPr lang="sl-SI"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18.05.2025</a:t>
                      </a:r>
                      <a:endParaRPr lang="sl-SI" sz="110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rgbClr val="DDEBF7"/>
                    </a:solidFill>
                  </a:tcPr>
                </a:tc>
                <a:extLst>
                  <a:ext uri="{0D108BD9-81ED-4DB2-BD59-A6C34878D82A}">
                    <a16:rowId xmlns:a16="http://schemas.microsoft.com/office/drawing/2014/main" val="858592275"/>
                  </a:ext>
                </a:extLst>
              </a:tr>
              <a:tr h="167180">
                <a:tc>
                  <a:txBody>
                    <a:bodyPr/>
                    <a:lstStyle/>
                    <a:p>
                      <a:pPr algn="l" fontAlgn="ctr"/>
                      <a:r>
                        <a:rPr lang="pl-PL" sz="1200" b="0" i="0" u="none" strike="noStrike" dirty="0">
                          <a:solidFill>
                            <a:srgbClr val="000000"/>
                          </a:solidFill>
                          <a:effectLst/>
                          <a:latin typeface="Arial Narrow" panose="020B0606020202030204" pitchFamily="34" charset="0"/>
                        </a:rPr>
                        <a:t>Rok za predložitev popolnih vlog na PT MNVP/MOPE</a:t>
                      </a:r>
                    </a:p>
                  </a:txBody>
                  <a:tcPr marL="63139" marR="3508" marT="3508"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FF2CC"/>
                    </a:solidFill>
                  </a:tcPr>
                </a:tc>
                <a:tc>
                  <a:txBody>
                    <a:bodyPr/>
                    <a:lstStyle/>
                    <a:p>
                      <a:pPr algn="r"/>
                      <a:r>
                        <a:rPr lang="sl-SI" sz="11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21.10.2025</a:t>
                      </a:r>
                      <a:endParaRPr lang="sl-SI" sz="110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rgbClr val="DDEBF7"/>
                    </a:solidFill>
                  </a:tcPr>
                </a:tc>
                <a:tc>
                  <a:txBody>
                    <a:bodyPr/>
                    <a:lstStyle/>
                    <a:p>
                      <a:pPr algn="r"/>
                      <a:r>
                        <a:rPr lang="sl-SI" sz="11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05.11.2025</a:t>
                      </a:r>
                      <a:endParaRPr lang="sl-SI" sz="110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rgbClr val="DDEBF7"/>
                    </a:solidFill>
                  </a:tcPr>
                </a:tc>
                <a:tc>
                  <a:txBody>
                    <a:bodyPr/>
                    <a:lstStyle/>
                    <a:p>
                      <a:pPr algn="r"/>
                      <a:r>
                        <a:rPr lang="sl-SI" sz="11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18.11.2025</a:t>
                      </a:r>
                      <a:endParaRPr lang="sl-SI"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rgbClr val="DDEBF7"/>
                    </a:solidFill>
                  </a:tcPr>
                </a:tc>
                <a:extLst>
                  <a:ext uri="{0D108BD9-81ED-4DB2-BD59-A6C34878D82A}">
                    <a16:rowId xmlns:a16="http://schemas.microsoft.com/office/drawing/2014/main" val="1237166999"/>
                  </a:ext>
                </a:extLst>
              </a:tr>
              <a:tr h="167180">
                <a:tc>
                  <a:txBody>
                    <a:bodyPr/>
                    <a:lstStyle/>
                    <a:p>
                      <a:pPr algn="l" fontAlgn="ctr"/>
                      <a:r>
                        <a:rPr lang="sl-SI" sz="1200" b="0" i="0" u="none" strike="noStrike" dirty="0">
                          <a:solidFill>
                            <a:srgbClr val="000000"/>
                          </a:solidFill>
                          <a:effectLst/>
                          <a:latin typeface="Arial Narrow" panose="020B0606020202030204" pitchFamily="34" charset="0"/>
                        </a:rPr>
                        <a:t>Izdaja odločitev o podpori</a:t>
                      </a:r>
                    </a:p>
                  </a:txBody>
                  <a:tcPr marL="63139" marR="3508" marT="3508"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FF2CC"/>
                    </a:solidFill>
                  </a:tcPr>
                </a:tc>
                <a:tc>
                  <a:txBody>
                    <a:bodyPr/>
                    <a:lstStyle/>
                    <a:p>
                      <a:pPr algn="r"/>
                      <a:r>
                        <a:rPr lang="sl-SI"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11.01.2026</a:t>
                      </a:r>
                      <a:endParaRPr lang="sl-SI" sz="110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rgbClr val="DDEBF7"/>
                    </a:solidFill>
                  </a:tcPr>
                </a:tc>
                <a:tc>
                  <a:txBody>
                    <a:bodyPr/>
                    <a:lstStyle/>
                    <a:p>
                      <a:pPr algn="r"/>
                      <a:r>
                        <a:rPr lang="sl-SI"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26.01.2026</a:t>
                      </a:r>
                      <a:endParaRPr lang="sl-SI" sz="110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rgbClr val="DDEBF7"/>
                    </a:solidFill>
                  </a:tcPr>
                </a:tc>
                <a:tc>
                  <a:txBody>
                    <a:bodyPr/>
                    <a:lstStyle/>
                    <a:p>
                      <a:pPr algn="r"/>
                      <a:r>
                        <a:rPr lang="sl-SI" sz="11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08.02.2026</a:t>
                      </a:r>
                      <a:endParaRPr lang="sl-SI"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rgbClr val="DDEBF7"/>
                    </a:solidFill>
                  </a:tcPr>
                </a:tc>
                <a:extLst>
                  <a:ext uri="{0D108BD9-81ED-4DB2-BD59-A6C34878D82A}">
                    <a16:rowId xmlns:a16="http://schemas.microsoft.com/office/drawing/2014/main" val="3300020115"/>
                  </a:ext>
                </a:extLst>
              </a:tr>
              <a:tr h="167180">
                <a:tc>
                  <a:txBody>
                    <a:bodyPr/>
                    <a:lstStyle/>
                    <a:p>
                      <a:pPr algn="ctr" fontAlgn="b"/>
                      <a:r>
                        <a:rPr lang="en-SI" sz="1200" b="1" i="0" u="none" strike="noStrike">
                          <a:solidFill>
                            <a:srgbClr val="000000"/>
                          </a:solidFill>
                          <a:effectLst/>
                          <a:latin typeface="Arial Narrow" panose="020B0606020202030204" pitchFamily="34" charset="0"/>
                        </a:rPr>
                        <a:t>2026</a:t>
                      </a:r>
                    </a:p>
                  </a:txBody>
                  <a:tcPr marL="3508" marR="3508" marT="3508" marB="0" anchor="b">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7E6E6"/>
                    </a:solidFill>
                  </a:tcPr>
                </a:tc>
                <a:tc>
                  <a:txBody>
                    <a:bodyPr/>
                    <a:lstStyle/>
                    <a:p>
                      <a:pPr algn="l" fontAlgn="b"/>
                      <a:r>
                        <a:rPr lang="sl-SI" sz="1200" b="0" i="0" u="none" strike="noStrike">
                          <a:solidFill>
                            <a:srgbClr val="000000"/>
                          </a:solidFill>
                          <a:effectLst/>
                          <a:latin typeface="Arial Narrow" panose="020B0606020202030204" pitchFamily="34" charset="0"/>
                        </a:rPr>
                        <a:t>SC 5.1 - P1</a:t>
                      </a:r>
                    </a:p>
                  </a:txBody>
                  <a:tcPr marL="3508" marR="3508" marT="3508" marB="0" anchor="b">
                    <a:lnL>
                      <a:noFill/>
                    </a:lnL>
                    <a:lnR>
                      <a:noFill/>
                    </a:lnR>
                    <a:lnT>
                      <a:noFill/>
                    </a:lnT>
                    <a:lnB>
                      <a:noFill/>
                    </a:lnB>
                    <a:solidFill>
                      <a:srgbClr val="E7E6E6"/>
                    </a:solidFill>
                  </a:tcPr>
                </a:tc>
                <a:tc>
                  <a:txBody>
                    <a:bodyPr/>
                    <a:lstStyle/>
                    <a:p>
                      <a:pPr algn="l" fontAlgn="b"/>
                      <a:r>
                        <a:rPr lang="sl-SI" sz="1200" b="0" i="0" u="none" strike="noStrike">
                          <a:solidFill>
                            <a:srgbClr val="000000"/>
                          </a:solidFill>
                          <a:effectLst/>
                          <a:latin typeface="Arial Narrow" panose="020B0606020202030204" pitchFamily="34" charset="0"/>
                        </a:rPr>
                        <a:t>SC 2.7 - P1</a:t>
                      </a:r>
                    </a:p>
                  </a:txBody>
                  <a:tcPr marL="3508" marR="3508" marT="3508" marB="0" anchor="b">
                    <a:lnL>
                      <a:noFill/>
                    </a:lnL>
                    <a:lnR>
                      <a:noFill/>
                    </a:lnR>
                    <a:lnT>
                      <a:noFill/>
                    </a:lnT>
                    <a:lnB>
                      <a:noFill/>
                    </a:lnB>
                    <a:solidFill>
                      <a:srgbClr val="E7E6E6"/>
                    </a:solidFill>
                  </a:tcPr>
                </a:tc>
                <a:tc>
                  <a:txBody>
                    <a:bodyPr/>
                    <a:lstStyle/>
                    <a:p>
                      <a:pPr algn="l" fontAlgn="b"/>
                      <a:r>
                        <a:rPr lang="sl-SI" sz="1200" b="0" i="0" u="none" strike="noStrike">
                          <a:solidFill>
                            <a:srgbClr val="000000"/>
                          </a:solidFill>
                          <a:effectLst/>
                          <a:latin typeface="Arial Narrow" panose="020B0606020202030204" pitchFamily="34" charset="0"/>
                        </a:rPr>
                        <a:t>SC 2.8 - P1</a:t>
                      </a:r>
                    </a:p>
                  </a:txBody>
                  <a:tcPr marL="3508" marR="3508" marT="3508" marB="0" anchor="b">
                    <a:lnL>
                      <a:noFill/>
                    </a:lnL>
                    <a:lnR>
                      <a:noFill/>
                    </a:lnR>
                    <a:lnT>
                      <a:noFill/>
                    </a:lnT>
                    <a:lnB>
                      <a:noFill/>
                    </a:lnB>
                    <a:solidFill>
                      <a:srgbClr val="E7E6E6"/>
                    </a:solidFill>
                  </a:tcPr>
                </a:tc>
                <a:extLst>
                  <a:ext uri="{0D108BD9-81ED-4DB2-BD59-A6C34878D82A}">
                    <a16:rowId xmlns:a16="http://schemas.microsoft.com/office/drawing/2014/main" val="3321621630"/>
                  </a:ext>
                </a:extLst>
              </a:tr>
              <a:tr h="167180">
                <a:tc>
                  <a:txBody>
                    <a:bodyPr/>
                    <a:lstStyle/>
                    <a:p>
                      <a:pPr algn="l" fontAlgn="ctr"/>
                      <a:r>
                        <a:rPr lang="sl-SI" sz="1200" b="0" i="0" u="none" strike="noStrike" dirty="0">
                          <a:solidFill>
                            <a:srgbClr val="000000"/>
                          </a:solidFill>
                          <a:effectLst/>
                          <a:latin typeface="Arial Narrow" panose="020B0606020202030204" pitchFamily="34" charset="0"/>
                        </a:rPr>
                        <a:t>Objava povabila ZMOS</a:t>
                      </a:r>
                    </a:p>
                  </a:txBody>
                  <a:tcPr marL="63139" marR="3508" marT="3508"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FF2CC"/>
                    </a:solidFill>
                  </a:tcPr>
                </a:tc>
                <a:tc>
                  <a:txBody>
                    <a:bodyPr/>
                    <a:lstStyle/>
                    <a:p>
                      <a:pPr algn="r"/>
                      <a:r>
                        <a:rPr lang="sl-SI" sz="11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02.02.2026</a:t>
                      </a:r>
                      <a:endParaRPr lang="sl-SI" sz="110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rgbClr val="E2EFDA"/>
                    </a:solidFill>
                  </a:tcPr>
                </a:tc>
                <a:tc>
                  <a:txBody>
                    <a:bodyPr/>
                    <a:lstStyle/>
                    <a:p>
                      <a:pPr algn="r"/>
                      <a:r>
                        <a:rPr lang="sl-SI" sz="11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16.02.2026</a:t>
                      </a:r>
                      <a:endParaRPr lang="sl-SI" sz="110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rgbClr val="E2EFDA"/>
                    </a:solidFill>
                  </a:tcPr>
                </a:tc>
                <a:tc>
                  <a:txBody>
                    <a:bodyPr/>
                    <a:lstStyle/>
                    <a:p>
                      <a:pPr algn="r"/>
                      <a:r>
                        <a:rPr lang="sl-SI" sz="11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02.03.2026</a:t>
                      </a:r>
                      <a:endParaRPr lang="sl-SI" sz="110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rgbClr val="E2EFDA"/>
                    </a:solidFill>
                  </a:tcPr>
                </a:tc>
                <a:extLst>
                  <a:ext uri="{0D108BD9-81ED-4DB2-BD59-A6C34878D82A}">
                    <a16:rowId xmlns:a16="http://schemas.microsoft.com/office/drawing/2014/main" val="612320779"/>
                  </a:ext>
                </a:extLst>
              </a:tr>
              <a:tr h="167180">
                <a:tc>
                  <a:txBody>
                    <a:bodyPr/>
                    <a:lstStyle/>
                    <a:p>
                      <a:pPr algn="l" fontAlgn="ctr"/>
                      <a:r>
                        <a:rPr lang="pl-PL" sz="1200" b="0" i="0" u="none" strike="noStrike" dirty="0">
                          <a:solidFill>
                            <a:srgbClr val="000000"/>
                          </a:solidFill>
                          <a:effectLst/>
                          <a:latin typeface="Arial Narrow" panose="020B0606020202030204" pitchFamily="34" charset="0"/>
                        </a:rPr>
                        <a:t>Rok za predložitev vlog na ZMOS</a:t>
                      </a:r>
                    </a:p>
                  </a:txBody>
                  <a:tcPr marL="63139" marR="3508" marT="3508"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FF2CC"/>
                    </a:solidFill>
                  </a:tcPr>
                </a:tc>
                <a:tc>
                  <a:txBody>
                    <a:bodyPr/>
                    <a:lstStyle/>
                    <a:p>
                      <a:pPr algn="r"/>
                      <a:r>
                        <a:rPr lang="sl-SI" sz="11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02.03.2026</a:t>
                      </a:r>
                      <a:endParaRPr lang="sl-SI" sz="110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rgbClr val="E2EFDA"/>
                    </a:solidFill>
                  </a:tcPr>
                </a:tc>
                <a:tc>
                  <a:txBody>
                    <a:bodyPr/>
                    <a:lstStyle/>
                    <a:p>
                      <a:pPr algn="r"/>
                      <a:r>
                        <a:rPr lang="sl-SI" sz="11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16.03.2026</a:t>
                      </a:r>
                      <a:endParaRPr lang="sl-SI" sz="110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rgbClr val="E2EFDA"/>
                    </a:solidFill>
                  </a:tcPr>
                </a:tc>
                <a:tc>
                  <a:txBody>
                    <a:bodyPr/>
                    <a:lstStyle/>
                    <a:p>
                      <a:pPr algn="r"/>
                      <a:r>
                        <a:rPr lang="sl-SI" sz="11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02.04.2026</a:t>
                      </a:r>
                      <a:endParaRPr lang="sl-SI" sz="110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rgbClr val="E2EFDA"/>
                    </a:solidFill>
                  </a:tcPr>
                </a:tc>
                <a:extLst>
                  <a:ext uri="{0D108BD9-81ED-4DB2-BD59-A6C34878D82A}">
                    <a16:rowId xmlns:a16="http://schemas.microsoft.com/office/drawing/2014/main" val="1318925954"/>
                  </a:ext>
                </a:extLst>
              </a:tr>
              <a:tr h="167180">
                <a:tc>
                  <a:txBody>
                    <a:bodyPr/>
                    <a:lstStyle/>
                    <a:p>
                      <a:pPr algn="l" fontAlgn="ctr"/>
                      <a:r>
                        <a:rPr lang="pl-PL" sz="1200" b="0" i="0" u="none" strike="noStrike" dirty="0">
                          <a:solidFill>
                            <a:srgbClr val="000000"/>
                          </a:solidFill>
                          <a:effectLst/>
                          <a:latin typeface="Arial Narrow" panose="020B0606020202030204" pitchFamily="34" charset="0"/>
                        </a:rPr>
                        <a:t>Seznam izbranih operacij - potrditev na Skupščini</a:t>
                      </a:r>
                    </a:p>
                  </a:txBody>
                  <a:tcPr marL="63139" marR="3508" marT="3508"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FF2CC"/>
                    </a:solidFill>
                  </a:tcPr>
                </a:tc>
                <a:tc>
                  <a:txBody>
                    <a:bodyPr/>
                    <a:lstStyle/>
                    <a:p>
                      <a:pPr algn="r"/>
                      <a:r>
                        <a:rPr lang="sl-SI"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09.05.2026</a:t>
                      </a:r>
                      <a:endParaRPr lang="sl-SI" sz="110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rgbClr val="E2EFDA"/>
                    </a:solidFill>
                  </a:tcPr>
                </a:tc>
                <a:tc>
                  <a:txBody>
                    <a:bodyPr/>
                    <a:lstStyle/>
                    <a:p>
                      <a:pPr algn="r"/>
                      <a:r>
                        <a:rPr lang="sl-SI"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23.05.2026</a:t>
                      </a:r>
                      <a:endParaRPr lang="sl-SI" sz="110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rgbClr val="E2EFDA"/>
                    </a:solidFill>
                  </a:tcPr>
                </a:tc>
                <a:tc>
                  <a:txBody>
                    <a:bodyPr/>
                    <a:lstStyle/>
                    <a:p>
                      <a:pPr algn="r"/>
                      <a:r>
                        <a:rPr lang="sl-SI"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09.06.2026</a:t>
                      </a:r>
                      <a:endParaRPr lang="sl-SI" sz="110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rgbClr val="E2EFDA"/>
                    </a:solidFill>
                  </a:tcPr>
                </a:tc>
                <a:extLst>
                  <a:ext uri="{0D108BD9-81ED-4DB2-BD59-A6C34878D82A}">
                    <a16:rowId xmlns:a16="http://schemas.microsoft.com/office/drawing/2014/main" val="576590895"/>
                  </a:ext>
                </a:extLst>
              </a:tr>
              <a:tr h="167180">
                <a:tc>
                  <a:txBody>
                    <a:bodyPr/>
                    <a:lstStyle/>
                    <a:p>
                      <a:pPr algn="l" fontAlgn="ctr"/>
                      <a:r>
                        <a:rPr lang="sl-SI" sz="1200" b="0" i="0" u="none" strike="noStrike" dirty="0">
                          <a:solidFill>
                            <a:srgbClr val="000000"/>
                          </a:solidFill>
                          <a:effectLst/>
                          <a:latin typeface="Arial Narrow" panose="020B0606020202030204" pitchFamily="34" charset="0"/>
                        </a:rPr>
                        <a:t>Začetek 2. faze</a:t>
                      </a:r>
                    </a:p>
                  </a:txBody>
                  <a:tcPr marL="63139" marR="3508" marT="3508"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FF2CC"/>
                    </a:solidFill>
                  </a:tcPr>
                </a:tc>
                <a:tc>
                  <a:txBody>
                    <a:bodyPr/>
                    <a:lstStyle/>
                    <a:p>
                      <a:pPr algn="r"/>
                      <a:r>
                        <a:rPr lang="sl-SI"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10.05.2026</a:t>
                      </a:r>
                      <a:endParaRPr lang="sl-SI" sz="110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rgbClr val="E2EFDA"/>
                    </a:solidFill>
                  </a:tcPr>
                </a:tc>
                <a:tc>
                  <a:txBody>
                    <a:bodyPr/>
                    <a:lstStyle/>
                    <a:p>
                      <a:pPr algn="r"/>
                      <a:r>
                        <a:rPr lang="sl-SI"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24.05.2026</a:t>
                      </a:r>
                      <a:endParaRPr lang="sl-SI" sz="110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rgbClr val="E2EFDA"/>
                    </a:solidFill>
                  </a:tcPr>
                </a:tc>
                <a:tc>
                  <a:txBody>
                    <a:bodyPr/>
                    <a:lstStyle/>
                    <a:p>
                      <a:pPr algn="r"/>
                      <a:r>
                        <a:rPr lang="sl-SI"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10.06.2026</a:t>
                      </a:r>
                      <a:endParaRPr lang="sl-SI" sz="110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rgbClr val="E2EFDA"/>
                    </a:solidFill>
                  </a:tcPr>
                </a:tc>
                <a:extLst>
                  <a:ext uri="{0D108BD9-81ED-4DB2-BD59-A6C34878D82A}">
                    <a16:rowId xmlns:a16="http://schemas.microsoft.com/office/drawing/2014/main" val="1376439482"/>
                  </a:ext>
                </a:extLst>
              </a:tr>
              <a:tr h="167180">
                <a:tc>
                  <a:txBody>
                    <a:bodyPr/>
                    <a:lstStyle/>
                    <a:p>
                      <a:pPr algn="l" fontAlgn="ctr"/>
                      <a:r>
                        <a:rPr lang="pl-PL" sz="1200" b="0" i="0" u="none" strike="noStrike" dirty="0">
                          <a:solidFill>
                            <a:srgbClr val="000000"/>
                          </a:solidFill>
                          <a:effectLst/>
                          <a:latin typeface="Arial Narrow" panose="020B0606020202030204" pitchFamily="34" charset="0"/>
                        </a:rPr>
                        <a:t>Rok za predložitev popolnih vlog na PT MNVP/MOPE</a:t>
                      </a:r>
                    </a:p>
                  </a:txBody>
                  <a:tcPr marL="63139" marR="3508" marT="3508"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FF2CC"/>
                    </a:solidFill>
                  </a:tcPr>
                </a:tc>
                <a:tc>
                  <a:txBody>
                    <a:bodyPr/>
                    <a:lstStyle/>
                    <a:p>
                      <a:pPr algn="r"/>
                      <a:r>
                        <a:rPr lang="sl-SI" sz="11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10.11.2026</a:t>
                      </a:r>
                      <a:endParaRPr lang="sl-SI" sz="110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rgbClr val="E2EFDA"/>
                    </a:solidFill>
                  </a:tcPr>
                </a:tc>
                <a:tc>
                  <a:txBody>
                    <a:bodyPr/>
                    <a:lstStyle/>
                    <a:p>
                      <a:pPr algn="r"/>
                      <a:r>
                        <a:rPr lang="sl-SI" sz="11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24.11.2026</a:t>
                      </a:r>
                      <a:endParaRPr lang="sl-SI" sz="110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rgbClr val="E2EFDA"/>
                    </a:solidFill>
                  </a:tcPr>
                </a:tc>
                <a:tc>
                  <a:txBody>
                    <a:bodyPr/>
                    <a:lstStyle/>
                    <a:p>
                      <a:pPr algn="r"/>
                      <a:r>
                        <a:rPr lang="sl-SI" sz="11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10.12.2026</a:t>
                      </a:r>
                      <a:endParaRPr lang="sl-SI"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rgbClr val="E2EFDA"/>
                    </a:solidFill>
                  </a:tcPr>
                </a:tc>
                <a:extLst>
                  <a:ext uri="{0D108BD9-81ED-4DB2-BD59-A6C34878D82A}">
                    <a16:rowId xmlns:a16="http://schemas.microsoft.com/office/drawing/2014/main" val="1811528411"/>
                  </a:ext>
                </a:extLst>
              </a:tr>
              <a:tr h="167180">
                <a:tc>
                  <a:txBody>
                    <a:bodyPr/>
                    <a:lstStyle/>
                    <a:p>
                      <a:pPr algn="l" fontAlgn="ctr"/>
                      <a:r>
                        <a:rPr lang="sl-SI" sz="1200" b="0" i="0" u="none" strike="noStrike" dirty="0">
                          <a:solidFill>
                            <a:srgbClr val="000000"/>
                          </a:solidFill>
                          <a:effectLst/>
                          <a:latin typeface="Arial Narrow" panose="020B0606020202030204" pitchFamily="34" charset="0"/>
                        </a:rPr>
                        <a:t>Izdaja odločitev o podpori</a:t>
                      </a:r>
                    </a:p>
                  </a:txBody>
                  <a:tcPr marL="63139" marR="3508" marT="3508"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FF2CC"/>
                    </a:solidFill>
                  </a:tcPr>
                </a:tc>
                <a:tc>
                  <a:txBody>
                    <a:bodyPr/>
                    <a:lstStyle/>
                    <a:p>
                      <a:pPr algn="r"/>
                      <a:r>
                        <a:rPr lang="sl-SI"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31.01.2027</a:t>
                      </a:r>
                      <a:endParaRPr lang="sl-SI" sz="110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rgbClr val="E2EFDA"/>
                    </a:solidFill>
                  </a:tcPr>
                </a:tc>
                <a:tc>
                  <a:txBody>
                    <a:bodyPr/>
                    <a:lstStyle/>
                    <a:p>
                      <a:pPr algn="r"/>
                      <a:r>
                        <a:rPr lang="sl-SI"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14.02.2027</a:t>
                      </a:r>
                      <a:endParaRPr lang="sl-SI" sz="110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rgbClr val="E2EFDA"/>
                    </a:solidFill>
                  </a:tcPr>
                </a:tc>
                <a:tc>
                  <a:txBody>
                    <a:bodyPr/>
                    <a:lstStyle/>
                    <a:p>
                      <a:pPr algn="r"/>
                      <a:r>
                        <a:rPr lang="sl-SI" sz="11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03.03.2027</a:t>
                      </a:r>
                      <a:endParaRPr lang="sl-SI"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rgbClr val="E2EFDA"/>
                    </a:solidFill>
                  </a:tcPr>
                </a:tc>
                <a:extLst>
                  <a:ext uri="{0D108BD9-81ED-4DB2-BD59-A6C34878D82A}">
                    <a16:rowId xmlns:a16="http://schemas.microsoft.com/office/drawing/2014/main" val="4208935825"/>
                  </a:ext>
                </a:extLst>
              </a:tr>
              <a:tr h="167180">
                <a:tc>
                  <a:txBody>
                    <a:bodyPr/>
                    <a:lstStyle/>
                    <a:p>
                      <a:pPr algn="ctr" fontAlgn="b"/>
                      <a:r>
                        <a:rPr lang="en-SI" sz="1200" b="1" i="0" u="none" strike="noStrike">
                          <a:solidFill>
                            <a:srgbClr val="000000"/>
                          </a:solidFill>
                          <a:effectLst/>
                          <a:latin typeface="Arial Narrow" panose="020B0606020202030204" pitchFamily="34" charset="0"/>
                        </a:rPr>
                        <a:t>2027</a:t>
                      </a:r>
                    </a:p>
                  </a:txBody>
                  <a:tcPr marL="3508" marR="3508" marT="3508" marB="0" anchor="b">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7E6E6"/>
                    </a:solidFill>
                  </a:tcPr>
                </a:tc>
                <a:tc>
                  <a:txBody>
                    <a:bodyPr/>
                    <a:lstStyle/>
                    <a:p>
                      <a:pPr algn="l" fontAlgn="b"/>
                      <a:r>
                        <a:rPr lang="sl-SI" sz="1200" b="0" i="0" u="none" strike="noStrike">
                          <a:solidFill>
                            <a:srgbClr val="000000"/>
                          </a:solidFill>
                          <a:effectLst/>
                          <a:latin typeface="Arial Narrow" panose="020B0606020202030204" pitchFamily="34" charset="0"/>
                        </a:rPr>
                        <a:t>SC 5.1 - P1</a:t>
                      </a:r>
                    </a:p>
                  </a:txBody>
                  <a:tcPr marL="3508" marR="3508" marT="3508" marB="0" anchor="b">
                    <a:lnL>
                      <a:noFill/>
                    </a:lnL>
                    <a:lnR>
                      <a:noFill/>
                    </a:lnR>
                    <a:lnT>
                      <a:noFill/>
                    </a:lnT>
                    <a:lnB>
                      <a:noFill/>
                    </a:lnB>
                    <a:solidFill>
                      <a:srgbClr val="E7E6E6"/>
                    </a:solidFill>
                  </a:tcPr>
                </a:tc>
                <a:tc>
                  <a:txBody>
                    <a:bodyPr/>
                    <a:lstStyle/>
                    <a:p>
                      <a:pPr algn="l" fontAlgn="b"/>
                      <a:r>
                        <a:rPr lang="sl-SI" sz="1200" b="0" i="0" u="none" strike="noStrike">
                          <a:solidFill>
                            <a:srgbClr val="000000"/>
                          </a:solidFill>
                          <a:effectLst/>
                          <a:latin typeface="Arial Narrow" panose="020B0606020202030204" pitchFamily="34" charset="0"/>
                        </a:rPr>
                        <a:t>SC 2.7 - P1</a:t>
                      </a:r>
                    </a:p>
                  </a:txBody>
                  <a:tcPr marL="3508" marR="3508" marT="3508" marB="0" anchor="b">
                    <a:lnL>
                      <a:noFill/>
                    </a:lnL>
                    <a:lnR>
                      <a:noFill/>
                    </a:lnR>
                    <a:lnT>
                      <a:noFill/>
                    </a:lnT>
                    <a:lnB>
                      <a:noFill/>
                    </a:lnB>
                    <a:solidFill>
                      <a:srgbClr val="E7E6E6"/>
                    </a:solidFill>
                  </a:tcPr>
                </a:tc>
                <a:tc>
                  <a:txBody>
                    <a:bodyPr/>
                    <a:lstStyle/>
                    <a:p>
                      <a:pPr algn="l" fontAlgn="b"/>
                      <a:r>
                        <a:rPr lang="sl-SI" sz="1200" b="0" i="0" u="none" strike="noStrike">
                          <a:solidFill>
                            <a:srgbClr val="000000"/>
                          </a:solidFill>
                          <a:effectLst/>
                          <a:latin typeface="Arial Narrow" panose="020B0606020202030204" pitchFamily="34" charset="0"/>
                        </a:rPr>
                        <a:t>SC 2.8 - P1</a:t>
                      </a:r>
                    </a:p>
                  </a:txBody>
                  <a:tcPr marL="3508" marR="3508" marT="3508" marB="0" anchor="b">
                    <a:lnL>
                      <a:noFill/>
                    </a:lnL>
                    <a:lnR>
                      <a:noFill/>
                    </a:lnR>
                    <a:lnT>
                      <a:noFill/>
                    </a:lnT>
                    <a:lnB>
                      <a:noFill/>
                    </a:lnB>
                    <a:solidFill>
                      <a:srgbClr val="E7E6E6"/>
                    </a:solidFill>
                  </a:tcPr>
                </a:tc>
                <a:extLst>
                  <a:ext uri="{0D108BD9-81ED-4DB2-BD59-A6C34878D82A}">
                    <a16:rowId xmlns:a16="http://schemas.microsoft.com/office/drawing/2014/main" val="1201517127"/>
                  </a:ext>
                </a:extLst>
              </a:tr>
              <a:tr h="167180">
                <a:tc>
                  <a:txBody>
                    <a:bodyPr/>
                    <a:lstStyle/>
                    <a:p>
                      <a:pPr algn="l" fontAlgn="ctr"/>
                      <a:r>
                        <a:rPr lang="sl-SI" sz="1200" b="0" i="0" u="none" strike="noStrike" dirty="0">
                          <a:solidFill>
                            <a:srgbClr val="000000"/>
                          </a:solidFill>
                          <a:effectLst/>
                          <a:latin typeface="Arial Narrow" panose="020B0606020202030204" pitchFamily="34" charset="0"/>
                        </a:rPr>
                        <a:t>Objava povabila ZMOS</a:t>
                      </a:r>
                    </a:p>
                  </a:txBody>
                  <a:tcPr marL="63139" marR="3508" marT="3508"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FF2CC"/>
                    </a:solidFill>
                  </a:tcPr>
                </a:tc>
                <a:tc>
                  <a:txBody>
                    <a:bodyPr/>
                    <a:lstStyle/>
                    <a:p>
                      <a:pPr algn="r"/>
                      <a:r>
                        <a:rPr lang="sl-SI" sz="11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01.03.2027</a:t>
                      </a:r>
                      <a:endParaRPr lang="sl-SI" sz="110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rgbClr val="DDEBF7"/>
                    </a:solidFill>
                  </a:tcPr>
                </a:tc>
                <a:tc>
                  <a:txBody>
                    <a:bodyPr/>
                    <a:lstStyle/>
                    <a:p>
                      <a:pPr algn="r"/>
                      <a:r>
                        <a:rPr lang="sl-SI" sz="11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15.03.2027</a:t>
                      </a:r>
                      <a:endParaRPr lang="sl-SI" sz="110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rgbClr val="DDEBF7"/>
                    </a:solidFill>
                  </a:tcPr>
                </a:tc>
                <a:tc>
                  <a:txBody>
                    <a:bodyPr/>
                    <a:lstStyle/>
                    <a:p>
                      <a:pPr algn="r"/>
                      <a:r>
                        <a:rPr lang="sl-SI" sz="11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05.04.2027</a:t>
                      </a:r>
                      <a:endParaRPr lang="sl-SI" sz="110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rgbClr val="DDEBF7"/>
                    </a:solidFill>
                  </a:tcPr>
                </a:tc>
                <a:extLst>
                  <a:ext uri="{0D108BD9-81ED-4DB2-BD59-A6C34878D82A}">
                    <a16:rowId xmlns:a16="http://schemas.microsoft.com/office/drawing/2014/main" val="2905086429"/>
                  </a:ext>
                </a:extLst>
              </a:tr>
              <a:tr h="167180">
                <a:tc>
                  <a:txBody>
                    <a:bodyPr/>
                    <a:lstStyle/>
                    <a:p>
                      <a:pPr algn="l" fontAlgn="ctr"/>
                      <a:r>
                        <a:rPr lang="pl-PL" sz="1200" b="0" i="0" u="none" strike="noStrike" dirty="0">
                          <a:solidFill>
                            <a:srgbClr val="000000"/>
                          </a:solidFill>
                          <a:effectLst/>
                          <a:latin typeface="Arial Narrow" panose="020B0606020202030204" pitchFamily="34" charset="0"/>
                        </a:rPr>
                        <a:t>Rok za predložitev vlog na ZMOS</a:t>
                      </a:r>
                    </a:p>
                  </a:txBody>
                  <a:tcPr marL="63139" marR="3508" marT="3508"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FF2CC"/>
                    </a:solidFill>
                  </a:tcPr>
                </a:tc>
                <a:tc>
                  <a:txBody>
                    <a:bodyPr/>
                    <a:lstStyle/>
                    <a:p>
                      <a:pPr algn="r"/>
                      <a:r>
                        <a:rPr lang="sl-SI" sz="11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01.04.2027</a:t>
                      </a:r>
                      <a:endParaRPr lang="sl-SI" sz="110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rgbClr val="DDEBF7"/>
                    </a:solidFill>
                  </a:tcPr>
                </a:tc>
                <a:tc>
                  <a:txBody>
                    <a:bodyPr/>
                    <a:lstStyle/>
                    <a:p>
                      <a:pPr algn="r"/>
                      <a:r>
                        <a:rPr lang="sl-SI" sz="11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15.04.2027</a:t>
                      </a:r>
                      <a:endParaRPr lang="sl-SI" sz="110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rgbClr val="DDEBF7"/>
                    </a:solidFill>
                  </a:tcPr>
                </a:tc>
                <a:tc>
                  <a:txBody>
                    <a:bodyPr/>
                    <a:lstStyle/>
                    <a:p>
                      <a:pPr algn="r"/>
                      <a:r>
                        <a:rPr lang="sl-SI" sz="11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05.05.2027</a:t>
                      </a:r>
                      <a:endParaRPr lang="sl-SI" sz="110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rgbClr val="DDEBF7"/>
                    </a:solidFill>
                  </a:tcPr>
                </a:tc>
                <a:extLst>
                  <a:ext uri="{0D108BD9-81ED-4DB2-BD59-A6C34878D82A}">
                    <a16:rowId xmlns:a16="http://schemas.microsoft.com/office/drawing/2014/main" val="106299972"/>
                  </a:ext>
                </a:extLst>
              </a:tr>
              <a:tr h="167180">
                <a:tc>
                  <a:txBody>
                    <a:bodyPr/>
                    <a:lstStyle/>
                    <a:p>
                      <a:pPr algn="l" fontAlgn="ctr"/>
                      <a:r>
                        <a:rPr lang="pl-PL" sz="1200" b="0" i="0" u="none" strike="noStrike" dirty="0">
                          <a:solidFill>
                            <a:srgbClr val="000000"/>
                          </a:solidFill>
                          <a:effectLst/>
                          <a:latin typeface="Arial Narrow" panose="020B0606020202030204" pitchFamily="34" charset="0"/>
                        </a:rPr>
                        <a:t>Seznam izbranih operacij - potrditev na Skupščini</a:t>
                      </a:r>
                    </a:p>
                  </a:txBody>
                  <a:tcPr marL="63139" marR="3508" marT="3508"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FF2CC"/>
                    </a:solidFill>
                  </a:tcPr>
                </a:tc>
                <a:tc>
                  <a:txBody>
                    <a:bodyPr/>
                    <a:lstStyle/>
                    <a:p>
                      <a:pPr algn="r"/>
                      <a:r>
                        <a:rPr lang="sl-SI"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08.06.2027</a:t>
                      </a:r>
                      <a:endParaRPr lang="sl-SI" sz="110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rgbClr val="DDEBF7"/>
                    </a:solidFill>
                  </a:tcPr>
                </a:tc>
                <a:tc>
                  <a:txBody>
                    <a:bodyPr/>
                    <a:lstStyle/>
                    <a:p>
                      <a:pPr algn="r"/>
                      <a:r>
                        <a:rPr lang="sl-SI"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22.06.2027</a:t>
                      </a:r>
                      <a:endParaRPr lang="sl-SI" sz="110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rgbClr val="DDEBF7"/>
                    </a:solidFill>
                  </a:tcPr>
                </a:tc>
                <a:tc>
                  <a:txBody>
                    <a:bodyPr/>
                    <a:lstStyle/>
                    <a:p>
                      <a:pPr algn="r"/>
                      <a:r>
                        <a:rPr lang="sl-SI"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12.07.2027</a:t>
                      </a:r>
                      <a:endParaRPr lang="sl-SI" sz="110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rgbClr val="DDEBF7"/>
                    </a:solidFill>
                  </a:tcPr>
                </a:tc>
                <a:extLst>
                  <a:ext uri="{0D108BD9-81ED-4DB2-BD59-A6C34878D82A}">
                    <a16:rowId xmlns:a16="http://schemas.microsoft.com/office/drawing/2014/main" val="486475142"/>
                  </a:ext>
                </a:extLst>
              </a:tr>
              <a:tr h="167180">
                <a:tc>
                  <a:txBody>
                    <a:bodyPr/>
                    <a:lstStyle/>
                    <a:p>
                      <a:pPr algn="l" fontAlgn="ctr"/>
                      <a:r>
                        <a:rPr lang="sl-SI" sz="1200" b="0" i="0" u="none" strike="noStrike" dirty="0">
                          <a:solidFill>
                            <a:srgbClr val="000000"/>
                          </a:solidFill>
                          <a:effectLst/>
                          <a:latin typeface="Arial Narrow" panose="020B0606020202030204" pitchFamily="34" charset="0"/>
                        </a:rPr>
                        <a:t>Začetek 2. faze</a:t>
                      </a:r>
                    </a:p>
                  </a:txBody>
                  <a:tcPr marL="63139" marR="3508" marT="3508"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FF2CC"/>
                    </a:solidFill>
                  </a:tcPr>
                </a:tc>
                <a:tc>
                  <a:txBody>
                    <a:bodyPr/>
                    <a:lstStyle/>
                    <a:p>
                      <a:pPr algn="r"/>
                      <a:r>
                        <a:rPr lang="sl-SI"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09.06.2027</a:t>
                      </a:r>
                      <a:endParaRPr lang="sl-SI" sz="110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rgbClr val="DDEBF7"/>
                    </a:solidFill>
                  </a:tcPr>
                </a:tc>
                <a:tc>
                  <a:txBody>
                    <a:bodyPr/>
                    <a:lstStyle/>
                    <a:p>
                      <a:pPr algn="r"/>
                      <a:r>
                        <a:rPr lang="sl-SI"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23.06.2027</a:t>
                      </a:r>
                      <a:endParaRPr lang="sl-SI" sz="110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rgbClr val="DDEBF7"/>
                    </a:solidFill>
                  </a:tcPr>
                </a:tc>
                <a:tc>
                  <a:txBody>
                    <a:bodyPr/>
                    <a:lstStyle/>
                    <a:p>
                      <a:pPr algn="r"/>
                      <a:r>
                        <a:rPr lang="sl-SI"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13.07.2027</a:t>
                      </a:r>
                      <a:endParaRPr lang="sl-SI" sz="110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rgbClr val="DDEBF7"/>
                    </a:solidFill>
                  </a:tcPr>
                </a:tc>
                <a:extLst>
                  <a:ext uri="{0D108BD9-81ED-4DB2-BD59-A6C34878D82A}">
                    <a16:rowId xmlns:a16="http://schemas.microsoft.com/office/drawing/2014/main" val="3270081986"/>
                  </a:ext>
                </a:extLst>
              </a:tr>
              <a:tr h="167180">
                <a:tc>
                  <a:txBody>
                    <a:bodyPr/>
                    <a:lstStyle/>
                    <a:p>
                      <a:pPr algn="l" fontAlgn="ctr"/>
                      <a:r>
                        <a:rPr lang="pl-PL" sz="1200" b="0" i="0" u="none" strike="noStrike" dirty="0">
                          <a:solidFill>
                            <a:srgbClr val="000000"/>
                          </a:solidFill>
                          <a:effectLst/>
                          <a:latin typeface="Arial Narrow" panose="020B0606020202030204" pitchFamily="34" charset="0"/>
                        </a:rPr>
                        <a:t>Rok za predložitev popolnih vlog na PT MNVP/MOPE</a:t>
                      </a:r>
                    </a:p>
                  </a:txBody>
                  <a:tcPr marL="63139" marR="3508" marT="3508"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FF2CC"/>
                    </a:solidFill>
                  </a:tcPr>
                </a:tc>
                <a:tc>
                  <a:txBody>
                    <a:bodyPr/>
                    <a:lstStyle/>
                    <a:p>
                      <a:pPr algn="r"/>
                      <a:r>
                        <a:rPr lang="sl-SI" sz="11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09.12.2027</a:t>
                      </a:r>
                      <a:endParaRPr lang="sl-SI" sz="110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rgbClr val="DDEBF7"/>
                    </a:solidFill>
                  </a:tcPr>
                </a:tc>
                <a:tc>
                  <a:txBody>
                    <a:bodyPr/>
                    <a:lstStyle/>
                    <a:p>
                      <a:pPr algn="r"/>
                      <a:r>
                        <a:rPr lang="sl-SI" sz="1100" b="1">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23.12.2027</a:t>
                      </a:r>
                      <a:endParaRPr lang="sl-SI" sz="110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rgbClr val="DDEBF7"/>
                    </a:solidFill>
                  </a:tcPr>
                </a:tc>
                <a:tc>
                  <a:txBody>
                    <a:bodyPr/>
                    <a:lstStyle/>
                    <a:p>
                      <a:pPr algn="r"/>
                      <a:r>
                        <a:rPr lang="sl-SI" sz="1100" b="1"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13.01.2028</a:t>
                      </a:r>
                      <a:endParaRPr lang="sl-SI"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rgbClr val="DDEBF7"/>
                    </a:solidFill>
                  </a:tcPr>
                </a:tc>
                <a:extLst>
                  <a:ext uri="{0D108BD9-81ED-4DB2-BD59-A6C34878D82A}">
                    <a16:rowId xmlns:a16="http://schemas.microsoft.com/office/drawing/2014/main" val="1878797275"/>
                  </a:ext>
                </a:extLst>
              </a:tr>
              <a:tr h="167180">
                <a:tc>
                  <a:txBody>
                    <a:bodyPr/>
                    <a:lstStyle/>
                    <a:p>
                      <a:pPr algn="l" fontAlgn="ctr"/>
                      <a:r>
                        <a:rPr lang="sl-SI" sz="1200" b="0" i="0" u="none" strike="noStrike" dirty="0">
                          <a:solidFill>
                            <a:srgbClr val="000000"/>
                          </a:solidFill>
                          <a:effectLst/>
                          <a:latin typeface="Arial Narrow" panose="020B0606020202030204" pitchFamily="34" charset="0"/>
                        </a:rPr>
                        <a:t>Izdaja odločitev o podpori</a:t>
                      </a:r>
                    </a:p>
                  </a:txBody>
                  <a:tcPr marL="63139" marR="3508" marT="3508" marB="0" anchor="ctr">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FF2CC"/>
                    </a:solidFill>
                  </a:tcPr>
                </a:tc>
                <a:tc>
                  <a:txBody>
                    <a:bodyPr/>
                    <a:lstStyle/>
                    <a:p>
                      <a:pPr algn="r"/>
                      <a:r>
                        <a:rPr lang="sl-SI"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01.03.2028</a:t>
                      </a:r>
                      <a:endParaRPr lang="sl-SI" sz="110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rgbClr val="DDEBF7"/>
                    </a:solidFill>
                  </a:tcPr>
                </a:tc>
                <a:tc>
                  <a:txBody>
                    <a:bodyPr/>
                    <a:lstStyle/>
                    <a:p>
                      <a:pPr algn="r"/>
                      <a:r>
                        <a:rPr lang="sl-SI" sz="110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15.03.2028</a:t>
                      </a:r>
                      <a:endParaRPr lang="sl-SI" sz="110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rgbClr val="DDEBF7"/>
                    </a:solidFill>
                  </a:tcPr>
                </a:tc>
                <a:tc>
                  <a:txBody>
                    <a:bodyPr/>
                    <a:lstStyle/>
                    <a:p>
                      <a:pPr algn="r"/>
                      <a:r>
                        <a:rPr lang="sl-SI" sz="1100" dirty="0">
                          <a:solidFill>
                            <a:srgbClr val="000000"/>
                          </a:solidFill>
                          <a:effectLst/>
                          <a:latin typeface="Arial Narrow" panose="020B0606020202030204" pitchFamily="34" charset="0"/>
                          <a:ea typeface="Times New Roman" panose="02020603050405020304" pitchFamily="18" charset="0"/>
                          <a:cs typeface="Calibri" panose="020F0502020204030204" pitchFamily="34" charset="0"/>
                        </a:rPr>
                        <a:t>03.04.2028</a:t>
                      </a:r>
                      <a:endParaRPr lang="sl-SI" sz="11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44450" marR="44450" marT="0" marB="0" anchor="b">
                    <a:lnL>
                      <a:noFill/>
                    </a:lnL>
                    <a:lnR>
                      <a:noFill/>
                    </a:lnR>
                    <a:lnT>
                      <a:noFill/>
                    </a:lnT>
                    <a:lnB>
                      <a:noFill/>
                    </a:lnB>
                    <a:solidFill>
                      <a:srgbClr val="DDEBF7"/>
                    </a:solidFill>
                  </a:tcPr>
                </a:tc>
                <a:extLst>
                  <a:ext uri="{0D108BD9-81ED-4DB2-BD59-A6C34878D82A}">
                    <a16:rowId xmlns:a16="http://schemas.microsoft.com/office/drawing/2014/main" val="1998185755"/>
                  </a:ext>
                </a:extLst>
              </a:tr>
              <a:tr h="159911">
                <a:tc>
                  <a:txBody>
                    <a:bodyPr/>
                    <a:lstStyle/>
                    <a:p>
                      <a:pPr algn="l" fontAlgn="b"/>
                      <a:r>
                        <a:rPr lang="en-SI" sz="1200" b="0" i="0" u="none" strike="noStrike">
                          <a:solidFill>
                            <a:srgbClr val="000000"/>
                          </a:solidFill>
                          <a:effectLst/>
                          <a:latin typeface="Arial Narrow" panose="020B0606020202030204" pitchFamily="34" charset="0"/>
                        </a:rPr>
                        <a:t> </a:t>
                      </a:r>
                    </a:p>
                  </a:txBody>
                  <a:tcPr marL="3508" marR="3508" marT="3508" marB="0" anchor="b">
                    <a:lnL>
                      <a:noFill/>
                    </a:lnL>
                    <a:lnR>
                      <a:noFill/>
                    </a:lnR>
                    <a:lnT w="12700" cap="flat" cmpd="sng" algn="ctr">
                      <a:solidFill>
                        <a:srgbClr val="D9D9D9"/>
                      </a:solidFill>
                      <a:prstDash val="solid"/>
                      <a:round/>
                      <a:headEnd type="none" w="med" len="med"/>
                      <a:tailEnd type="none" w="med" len="med"/>
                    </a:lnT>
                    <a:lnB>
                      <a:noFill/>
                    </a:lnB>
                    <a:solidFill>
                      <a:srgbClr val="E7E6E6"/>
                    </a:solidFill>
                  </a:tcPr>
                </a:tc>
                <a:tc>
                  <a:txBody>
                    <a:bodyPr/>
                    <a:lstStyle/>
                    <a:p>
                      <a:pPr algn="l" fontAlgn="b"/>
                      <a:r>
                        <a:rPr lang="en-SI" sz="1200" b="0" i="0" u="none" strike="noStrike">
                          <a:solidFill>
                            <a:srgbClr val="000000"/>
                          </a:solidFill>
                          <a:effectLst/>
                          <a:latin typeface="Arial Narrow" panose="020B0606020202030204" pitchFamily="34" charset="0"/>
                        </a:rPr>
                        <a:t> </a:t>
                      </a:r>
                    </a:p>
                  </a:txBody>
                  <a:tcPr marL="3508" marR="3508" marT="3508" marB="0" anchor="b">
                    <a:lnL>
                      <a:noFill/>
                    </a:lnL>
                    <a:lnR>
                      <a:noFill/>
                    </a:lnR>
                    <a:lnT>
                      <a:noFill/>
                    </a:lnT>
                    <a:lnB>
                      <a:noFill/>
                    </a:lnB>
                    <a:solidFill>
                      <a:srgbClr val="E7E6E6"/>
                    </a:solidFill>
                  </a:tcPr>
                </a:tc>
                <a:tc>
                  <a:txBody>
                    <a:bodyPr/>
                    <a:lstStyle/>
                    <a:p>
                      <a:pPr algn="l" fontAlgn="b"/>
                      <a:r>
                        <a:rPr lang="en-SI" sz="1200" b="0" i="0" u="none" strike="noStrike" dirty="0">
                          <a:solidFill>
                            <a:srgbClr val="000000"/>
                          </a:solidFill>
                          <a:effectLst/>
                          <a:latin typeface="Arial Narrow" panose="020B0606020202030204" pitchFamily="34" charset="0"/>
                        </a:rPr>
                        <a:t> </a:t>
                      </a:r>
                    </a:p>
                  </a:txBody>
                  <a:tcPr marL="3508" marR="3508" marT="3508" marB="0" anchor="b">
                    <a:lnL>
                      <a:noFill/>
                    </a:lnL>
                    <a:lnR>
                      <a:noFill/>
                    </a:lnR>
                    <a:lnT>
                      <a:noFill/>
                    </a:lnT>
                    <a:lnB>
                      <a:noFill/>
                    </a:lnB>
                    <a:solidFill>
                      <a:srgbClr val="E7E6E6"/>
                    </a:solidFill>
                  </a:tcPr>
                </a:tc>
                <a:tc>
                  <a:txBody>
                    <a:bodyPr/>
                    <a:lstStyle/>
                    <a:p>
                      <a:pPr algn="l" fontAlgn="b"/>
                      <a:r>
                        <a:rPr lang="en-SI" sz="1200" b="0" i="0" u="none" strike="noStrike" dirty="0">
                          <a:solidFill>
                            <a:srgbClr val="000000"/>
                          </a:solidFill>
                          <a:effectLst/>
                          <a:latin typeface="Arial Narrow" panose="020B0606020202030204" pitchFamily="34" charset="0"/>
                        </a:rPr>
                        <a:t> </a:t>
                      </a:r>
                    </a:p>
                  </a:txBody>
                  <a:tcPr marL="3508" marR="3508" marT="3508" marB="0" anchor="b">
                    <a:lnL>
                      <a:noFill/>
                    </a:lnL>
                    <a:lnR>
                      <a:noFill/>
                    </a:lnR>
                    <a:lnT>
                      <a:noFill/>
                    </a:lnT>
                    <a:lnB>
                      <a:noFill/>
                    </a:lnB>
                    <a:solidFill>
                      <a:srgbClr val="E7E6E6"/>
                    </a:solidFill>
                  </a:tcPr>
                </a:tc>
                <a:extLst>
                  <a:ext uri="{0D108BD9-81ED-4DB2-BD59-A6C34878D82A}">
                    <a16:rowId xmlns:a16="http://schemas.microsoft.com/office/drawing/2014/main" val="43184757"/>
                  </a:ext>
                </a:extLst>
              </a:tr>
            </a:tbl>
          </a:graphicData>
        </a:graphic>
      </p:graphicFrame>
      <p:sp>
        <p:nvSpPr>
          <p:cNvPr id="10" name="Pravokotnik 9">
            <a:extLst>
              <a:ext uri="{FF2B5EF4-FFF2-40B4-BE49-F238E27FC236}">
                <a16:creationId xmlns:a16="http://schemas.microsoft.com/office/drawing/2014/main" id="{6608093B-8ADD-5348-47DA-998B0541F898}"/>
              </a:ext>
            </a:extLst>
          </p:cNvPr>
          <p:cNvSpPr/>
          <p:nvPr/>
        </p:nvSpPr>
        <p:spPr>
          <a:xfrm>
            <a:off x="1318264" y="2290039"/>
            <a:ext cx="3551583" cy="74914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sl-SI" dirty="0">
                <a:latin typeface="Arial Narrow" panose="020B0606020202030204" pitchFamily="34" charset="0"/>
                <a:cs typeface="Arabic Typesetting" panose="020F0502020204030204" pitchFamily="66" charset="-78"/>
              </a:rPr>
              <a:t>Načrtovano 12 povabil (3/SC × 4)</a:t>
            </a:r>
          </a:p>
        </p:txBody>
      </p:sp>
      <p:sp>
        <p:nvSpPr>
          <p:cNvPr id="14" name="Pravokotnik 13">
            <a:extLst>
              <a:ext uri="{FF2B5EF4-FFF2-40B4-BE49-F238E27FC236}">
                <a16:creationId xmlns:a16="http://schemas.microsoft.com/office/drawing/2014/main" id="{21BBA3CE-58F1-F640-BC79-1D86D699989E}"/>
              </a:ext>
            </a:extLst>
          </p:cNvPr>
          <p:cNvSpPr/>
          <p:nvPr/>
        </p:nvSpPr>
        <p:spPr>
          <a:xfrm>
            <a:off x="1318263" y="3190811"/>
            <a:ext cx="3551583" cy="74914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sl-SI" dirty="0">
                <a:latin typeface="Arial Narrow" panose="020B0606020202030204" pitchFamily="34" charset="0"/>
                <a:cs typeface="Arabic Typesetting" panose="020F0502020204030204" pitchFamily="66" charset="-78"/>
              </a:rPr>
              <a:t>Zadnja povabila v 2027 samo za zelo zrele operacije za porabo ostankov</a:t>
            </a:r>
          </a:p>
        </p:txBody>
      </p:sp>
      <p:sp>
        <p:nvSpPr>
          <p:cNvPr id="16" name="Pravokotnik 15">
            <a:extLst>
              <a:ext uri="{FF2B5EF4-FFF2-40B4-BE49-F238E27FC236}">
                <a16:creationId xmlns:a16="http://schemas.microsoft.com/office/drawing/2014/main" id="{4FCECA1A-F2C7-9BFB-6293-E2456CD9E710}"/>
              </a:ext>
            </a:extLst>
          </p:cNvPr>
          <p:cNvSpPr/>
          <p:nvPr/>
        </p:nvSpPr>
        <p:spPr>
          <a:xfrm>
            <a:off x="1318263" y="4097377"/>
            <a:ext cx="3551583" cy="74914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sl-SI" dirty="0">
                <a:latin typeface="Arial Narrow" panose="020B0606020202030204" pitchFamily="34" charset="0"/>
                <a:cs typeface="Arabic Typesetting" panose="020F0502020204030204" pitchFamily="66" charset="-78"/>
              </a:rPr>
              <a:t>Pričakuje se do 160 prejetih vlog</a:t>
            </a:r>
          </a:p>
        </p:txBody>
      </p:sp>
    </p:spTree>
    <p:extLst>
      <p:ext uri="{BB962C8B-B14F-4D97-AF65-F5344CB8AC3E}">
        <p14:creationId xmlns:p14="http://schemas.microsoft.com/office/powerpoint/2010/main" val="692001152"/>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a:t>Sistema izvajanja CTN</a:t>
            </a:r>
          </a:p>
        </p:txBody>
      </p:sp>
      <p:pic>
        <p:nvPicPr>
          <p:cNvPr id="1026" name="Picture 2">
            <a:extLst>
              <a:ext uri="{FF2B5EF4-FFF2-40B4-BE49-F238E27FC236}">
                <a16:creationId xmlns:a16="http://schemas.microsoft.com/office/drawing/2014/main" id="{EEAFBAF7-5D69-47EE-F645-DAA414F77F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235" y="6120960"/>
            <a:ext cx="2328059" cy="48726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BA0AFFB6-F382-1B3F-70D3-A1D9673A052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36425" y="6128573"/>
            <a:ext cx="1057620" cy="587566"/>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1">
            <a:extLst>
              <a:ext uri="{FF2B5EF4-FFF2-40B4-BE49-F238E27FC236}">
                <a16:creationId xmlns:a16="http://schemas.microsoft.com/office/drawing/2014/main" id="{FCB119FC-3583-6BF6-B8B5-1A08F6A9BB69}"/>
              </a:ext>
            </a:extLst>
          </p:cNvPr>
          <p:cNvSpPr txBox="1">
            <a:spLocks/>
          </p:cNvSpPr>
          <p:nvPr/>
        </p:nvSpPr>
        <p:spPr>
          <a:xfrm>
            <a:off x="843120" y="2071025"/>
            <a:ext cx="10515600" cy="384799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rial Narrow" panose="020B0606020202030204" pitchFamily="34" charset="0"/>
                <a:ea typeface="+mj-ea"/>
                <a:cs typeface="+mj-cs"/>
              </a:defRPr>
            </a:lvl1pPr>
          </a:lstStyle>
          <a:p>
            <a:endParaRPr lang="sl-SI" dirty="0"/>
          </a:p>
        </p:txBody>
      </p:sp>
      <p:sp>
        <p:nvSpPr>
          <p:cNvPr id="13" name="PoljeZBesedilom 12">
            <a:extLst>
              <a:ext uri="{FF2B5EF4-FFF2-40B4-BE49-F238E27FC236}">
                <a16:creationId xmlns:a16="http://schemas.microsoft.com/office/drawing/2014/main" id="{3FD814D2-4C07-2760-37D5-01BF7E692AE8}"/>
              </a:ext>
            </a:extLst>
          </p:cNvPr>
          <p:cNvSpPr txBox="1"/>
          <p:nvPr/>
        </p:nvSpPr>
        <p:spPr>
          <a:xfrm>
            <a:off x="705080" y="1997607"/>
            <a:ext cx="10041578" cy="3693319"/>
          </a:xfrm>
          <a:prstGeom prst="rect">
            <a:avLst/>
          </a:prstGeom>
          <a:noFill/>
        </p:spPr>
        <p:txBody>
          <a:bodyPr wrap="square" rtlCol="0">
            <a:spAutoFit/>
          </a:bodyPr>
          <a:lstStyle/>
          <a:p>
            <a:pPr marL="285750" marR="0" indent="-285750">
              <a:spcBef>
                <a:spcPts val="0"/>
              </a:spcBef>
              <a:spcAft>
                <a:spcPts val="0"/>
              </a:spcAft>
              <a:buFont typeface="Arial" panose="020B0604020202020204" pitchFamily="34" charset="0"/>
              <a:buChar char="•"/>
            </a:pPr>
            <a:r>
              <a:rPr lang="sl-SI" sz="2600" dirty="0" err="1">
                <a:effectLst/>
                <a:latin typeface="Calibri" panose="020F0502020204030204" pitchFamily="34" charset="0"/>
              </a:rPr>
              <a:t>večsektorski</a:t>
            </a:r>
            <a:r>
              <a:rPr lang="sl-SI" sz="2600" dirty="0">
                <a:effectLst/>
                <a:latin typeface="Calibri" panose="020F0502020204030204" pitchFamily="34" charset="0"/>
              </a:rPr>
              <a:t> mehanizem </a:t>
            </a:r>
          </a:p>
          <a:p>
            <a:pPr marL="285750" marR="0" indent="-285750">
              <a:spcBef>
                <a:spcPts val="0"/>
              </a:spcBef>
              <a:spcAft>
                <a:spcPts val="0"/>
              </a:spcAft>
              <a:buFont typeface="Arial" panose="020B0604020202020204" pitchFamily="34" charset="0"/>
              <a:buChar char="•"/>
            </a:pPr>
            <a:r>
              <a:rPr lang="sl-SI" sz="2600" dirty="0">
                <a:effectLst/>
                <a:latin typeface="Calibri" panose="020F0502020204030204" pitchFamily="34" charset="0"/>
              </a:rPr>
              <a:t>tradicionalno dobro partnersko sodelovanje vseh organizacij na CTN: MO, ZMOS, MOPE, MNVP, MKRR</a:t>
            </a:r>
          </a:p>
          <a:p>
            <a:pPr marL="285750" marR="0" indent="-285750">
              <a:spcBef>
                <a:spcPts val="0"/>
              </a:spcBef>
              <a:spcAft>
                <a:spcPts val="0"/>
              </a:spcAft>
              <a:buFont typeface="Arial" panose="020B0604020202020204" pitchFamily="34" charset="0"/>
              <a:buChar char="•"/>
            </a:pPr>
            <a:r>
              <a:rPr lang="sl-SI" sz="2600" dirty="0">
                <a:effectLst/>
                <a:latin typeface="Calibri" panose="020F0502020204030204" pitchFamily="34" charset="0"/>
              </a:rPr>
              <a:t>učinkovitost</a:t>
            </a:r>
          </a:p>
          <a:p>
            <a:pPr marL="285750" marR="0" indent="-285750">
              <a:spcBef>
                <a:spcPts val="0"/>
              </a:spcBef>
              <a:spcAft>
                <a:spcPts val="0"/>
              </a:spcAft>
              <a:buFont typeface="Arial" panose="020B0604020202020204" pitchFamily="34" charset="0"/>
              <a:buChar char="•"/>
            </a:pPr>
            <a:r>
              <a:rPr lang="sl-SI" sz="2600" dirty="0">
                <a:effectLst/>
                <a:latin typeface="Calibri" panose="020F0502020204030204" pitchFamily="34" charset="0"/>
              </a:rPr>
              <a:t>jasni postopki in vloge organizacij</a:t>
            </a:r>
          </a:p>
          <a:p>
            <a:pPr marL="285750" marR="0" indent="-285750">
              <a:spcBef>
                <a:spcPts val="0"/>
              </a:spcBef>
              <a:spcAft>
                <a:spcPts val="0"/>
              </a:spcAft>
              <a:buFont typeface="Arial" panose="020B0604020202020204" pitchFamily="34" charset="0"/>
              <a:buChar char="•"/>
            </a:pPr>
            <a:r>
              <a:rPr lang="sl-SI" sz="2600" dirty="0">
                <a:effectLst/>
                <a:latin typeface="Calibri" panose="020F0502020204030204" pitchFamily="34" charset="0"/>
              </a:rPr>
              <a:t>znane zahteve in </a:t>
            </a:r>
            <a:r>
              <a:rPr lang="sl-SI" sz="2600" dirty="0" err="1">
                <a:effectLst/>
                <a:latin typeface="Calibri" panose="020F0502020204030204" pitchFamily="34" charset="0"/>
              </a:rPr>
              <a:t>časovnica</a:t>
            </a:r>
            <a:r>
              <a:rPr lang="sl-SI" sz="2600" dirty="0">
                <a:effectLst/>
                <a:latin typeface="Calibri" panose="020F0502020204030204" pitchFamily="34" charset="0"/>
              </a:rPr>
              <a:t> povabil za celotno finančno perspektivo za upravičence</a:t>
            </a:r>
          </a:p>
          <a:p>
            <a:pPr rtl="0" fontAlgn="ctr">
              <a:spcBef>
                <a:spcPts val="0"/>
              </a:spcBef>
              <a:spcAft>
                <a:spcPts val="0"/>
              </a:spcAft>
              <a:buFont typeface="Arial" panose="020B0604020202020204" pitchFamily="34" charset="0"/>
              <a:buChar char="•"/>
            </a:pPr>
            <a:r>
              <a:rPr lang="sl-SI" sz="2600" dirty="0">
                <a:effectLst/>
                <a:latin typeface="Calibri" panose="020F0502020204030204" pitchFamily="34" charset="0"/>
              </a:rPr>
              <a:t>cilj: 	dobri razvojni projekti</a:t>
            </a:r>
          </a:p>
          <a:p>
            <a:pPr rtl="0" fontAlgn="ctr">
              <a:spcBef>
                <a:spcPts val="0"/>
              </a:spcBef>
              <a:spcAft>
                <a:spcPts val="0"/>
              </a:spcAft>
            </a:pPr>
            <a:r>
              <a:rPr lang="sl-SI" sz="2600" dirty="0">
                <a:latin typeface="Calibri" panose="020F0502020204030204" pitchFamily="34" charset="0"/>
              </a:rPr>
              <a:t>	</a:t>
            </a:r>
            <a:r>
              <a:rPr lang="sl-SI" sz="2600" dirty="0">
                <a:effectLst/>
                <a:latin typeface="Calibri" panose="020F0502020204030204" pitchFamily="34" charset="0"/>
              </a:rPr>
              <a:t>administrativno in  vsebinsko popolne vloge</a:t>
            </a:r>
          </a:p>
        </p:txBody>
      </p:sp>
    </p:spTree>
    <p:extLst>
      <p:ext uri="{BB962C8B-B14F-4D97-AF65-F5344CB8AC3E}">
        <p14:creationId xmlns:p14="http://schemas.microsoft.com/office/powerpoint/2010/main" val="3035755205"/>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dirty="0"/>
              <a:t>Hvala!</a:t>
            </a:r>
          </a:p>
        </p:txBody>
      </p:sp>
      <p:sp>
        <p:nvSpPr>
          <p:cNvPr id="3" name="Footer Placeholder 2"/>
          <p:cNvSpPr>
            <a:spLocks noGrp="1"/>
          </p:cNvSpPr>
          <p:nvPr>
            <p:ph type="ftr" sz="quarter" idx="11"/>
          </p:nvPr>
        </p:nvSpPr>
        <p:spPr/>
        <p:txBody>
          <a:bodyPr/>
          <a:lstStyle/>
          <a:p>
            <a:r>
              <a:rPr lang="sl-SI"/>
              <a:t>Združenje mestnih občin Slovenije </a:t>
            </a:r>
          </a:p>
          <a:p>
            <a:r>
              <a:rPr lang="sl-SI"/>
              <a:t>Association of Urban Municipalities of Slovenia</a:t>
            </a:r>
            <a:endParaRPr lang="sl-SI" dirty="0"/>
          </a:p>
        </p:txBody>
      </p:sp>
      <p:sp>
        <p:nvSpPr>
          <p:cNvPr id="4" name="Slide Number Placeholder 3"/>
          <p:cNvSpPr>
            <a:spLocks noGrp="1"/>
          </p:cNvSpPr>
          <p:nvPr>
            <p:ph type="sldNum" sz="quarter" idx="12"/>
          </p:nvPr>
        </p:nvSpPr>
        <p:spPr/>
        <p:txBody>
          <a:bodyPr/>
          <a:lstStyle/>
          <a:p>
            <a:fld id="{A83266A9-A495-402D-B31E-4255C5B0C6C8}" type="slidenum">
              <a:rPr lang="sl-SI" smtClean="0"/>
              <a:t>86</a:t>
            </a:fld>
            <a:endParaRPr lang="sl-SI"/>
          </a:p>
        </p:txBody>
      </p:sp>
      <p:sp>
        <p:nvSpPr>
          <p:cNvPr id="7" name="PoljeZBesedilom 6">
            <a:extLst>
              <a:ext uri="{FF2B5EF4-FFF2-40B4-BE49-F238E27FC236}">
                <a16:creationId xmlns:a16="http://schemas.microsoft.com/office/drawing/2014/main" id="{B2CE6E6D-6BA5-043C-1F50-614123896CC8}"/>
              </a:ext>
            </a:extLst>
          </p:cNvPr>
          <p:cNvSpPr txBox="1"/>
          <p:nvPr/>
        </p:nvSpPr>
        <p:spPr>
          <a:xfrm>
            <a:off x="705080" y="2027104"/>
            <a:ext cx="3844887" cy="1754326"/>
          </a:xfrm>
          <a:prstGeom prst="rect">
            <a:avLst/>
          </a:prstGeom>
          <a:noFill/>
        </p:spPr>
        <p:txBody>
          <a:bodyPr wrap="square" rtlCol="0">
            <a:spAutoFit/>
          </a:bodyPr>
          <a:lstStyle/>
          <a:p>
            <a:r>
              <a:rPr lang="sl-SI" dirty="0">
                <a:latin typeface="Arial Narrow" panose="020B0606020202030204" pitchFamily="34" charset="0"/>
                <a:hlinkClick r:id="rId3"/>
              </a:rPr>
              <a:t>https://www.zmos.si/ctn/</a:t>
            </a:r>
            <a:endParaRPr lang="sl-SI" dirty="0">
              <a:latin typeface="Arial Narrow" panose="020B0606020202030204" pitchFamily="34" charset="0"/>
            </a:endParaRPr>
          </a:p>
          <a:p>
            <a:endParaRPr lang="sl-SI" dirty="0">
              <a:latin typeface="Arial Narrow" panose="020B0606020202030204" pitchFamily="34" charset="0"/>
            </a:endParaRPr>
          </a:p>
          <a:p>
            <a:endParaRPr lang="sl-SI" dirty="0">
              <a:latin typeface="Arial Narrow" panose="020B0606020202030204" pitchFamily="34" charset="0"/>
            </a:endParaRPr>
          </a:p>
          <a:p>
            <a:r>
              <a:rPr lang="sl-SI" dirty="0">
                <a:latin typeface="Arial Narrow" panose="020B0606020202030204" pitchFamily="34" charset="0"/>
              </a:rPr>
              <a:t>mag. Saša </a:t>
            </a:r>
            <a:r>
              <a:rPr lang="sl-SI" dirty="0" err="1">
                <a:latin typeface="Arial Narrow" panose="020B0606020202030204" pitchFamily="34" charset="0"/>
              </a:rPr>
              <a:t>Heath-Drugovič</a:t>
            </a:r>
            <a:endParaRPr lang="sl-SI" dirty="0">
              <a:latin typeface="Arial Narrow" panose="020B0606020202030204" pitchFamily="34" charset="0"/>
            </a:endParaRPr>
          </a:p>
          <a:p>
            <a:r>
              <a:rPr lang="sl-SI" dirty="0">
                <a:latin typeface="Arial Narrow" panose="020B0606020202030204" pitchFamily="34" charset="0"/>
                <a:hlinkClick r:id="rId4"/>
              </a:rPr>
              <a:t>sasa.heath@celje.si</a:t>
            </a:r>
            <a:endParaRPr lang="sl-SI" dirty="0">
              <a:latin typeface="Arial Narrow" panose="020B0606020202030204" pitchFamily="34" charset="0"/>
            </a:endParaRPr>
          </a:p>
          <a:p>
            <a:r>
              <a:rPr lang="sl-SI" dirty="0">
                <a:latin typeface="Arial Narrow" panose="020B0606020202030204" pitchFamily="34" charset="0"/>
                <a:hlinkClick r:id="rId5"/>
              </a:rPr>
              <a:t>zmos@koper.si</a:t>
            </a:r>
            <a:r>
              <a:rPr lang="sl-SI" dirty="0">
                <a:latin typeface="Arial Narrow" panose="020B0606020202030204" pitchFamily="34" charset="0"/>
              </a:rPr>
              <a:t> </a:t>
            </a:r>
          </a:p>
        </p:txBody>
      </p:sp>
    </p:spTree>
    <p:extLst>
      <p:ext uri="{BB962C8B-B14F-4D97-AF65-F5344CB8AC3E}">
        <p14:creationId xmlns:p14="http://schemas.microsoft.com/office/powerpoint/2010/main" val="4207116220"/>
      </p:ext>
    </p:extLst>
  </p:cSld>
  <p:clrMapOvr>
    <a:masterClrMapping/>
  </p:clrMapOvr>
  <mc:AlternateContent xmlns:mc="http://schemas.openxmlformats.org/markup-compatibility/2006" xmlns:p14="http://schemas.microsoft.com/office/powerpoint/2010/main">
    <mc:Choice Requires="p14">
      <p:transition spd="slow" p14:dur="2000" advClick="0" advTm="4000"/>
    </mc:Choice>
    <mc:Fallback xmlns="">
      <p:transition spd="slow" advClick="0" advTm="4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77216" y="6033143"/>
            <a:ext cx="2689861" cy="564319"/>
          </a:xfrm>
          <a:prstGeom prst="rect">
            <a:avLst/>
          </a:prstGeom>
        </p:spPr>
      </p:pic>
      <p:pic>
        <p:nvPicPr>
          <p:cNvPr id="5" name="Picture 4" descr="Logo image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529" y="6081245"/>
            <a:ext cx="1050232" cy="51621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Kolenski povezovalnik 6"/>
          <p:cNvCxnSpPr/>
          <p:nvPr/>
        </p:nvCxnSpPr>
        <p:spPr>
          <a:xfrm flipV="1">
            <a:off x="245807" y="304566"/>
            <a:ext cx="3736258" cy="2637408"/>
          </a:xfrm>
          <a:prstGeom prst="bentConnector3">
            <a:avLst>
              <a:gd name="adj1" fmla="val 0"/>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 name="Kolenski povezovalnik 7"/>
          <p:cNvCxnSpPr/>
          <p:nvPr/>
        </p:nvCxnSpPr>
        <p:spPr>
          <a:xfrm flipV="1">
            <a:off x="8514735" y="4197949"/>
            <a:ext cx="3342968" cy="2408904"/>
          </a:xfrm>
          <a:prstGeom prst="bentConnector3">
            <a:avLst>
              <a:gd name="adj1" fmla="val 100294"/>
            </a:avLst>
          </a:prstGeom>
          <a:ln w="28575">
            <a:solidFill>
              <a:srgbClr val="034EA2"/>
            </a:solidFill>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 name="Pravokotnik 5"/>
          <p:cNvSpPr/>
          <p:nvPr/>
        </p:nvSpPr>
        <p:spPr>
          <a:xfrm>
            <a:off x="508529" y="428367"/>
            <a:ext cx="10975017" cy="6293198"/>
          </a:xfrm>
          <a:prstGeom prst="rect">
            <a:avLst/>
          </a:prstGeom>
        </p:spPr>
        <p:txBody>
          <a:bodyPr wrap="square">
            <a:spAutoFit/>
          </a:bodyPr>
          <a:lstStyle/>
          <a:p>
            <a:r>
              <a:rPr lang="sl-SI" sz="2400" b="1" u="sng" dirty="0">
                <a:latin typeface="Republika" panose="02000506040000020004" pitchFamily="2" charset="-18"/>
              </a:rPr>
              <a:t>Ministrstvo </a:t>
            </a:r>
            <a:r>
              <a:rPr lang="it-IT" sz="2400" b="1" u="sng" dirty="0">
                <a:latin typeface="Republika" panose="02000506040000020004" pitchFamily="2" charset="-18"/>
              </a:rPr>
              <a:t>za </a:t>
            </a:r>
            <a:r>
              <a:rPr lang="sl-SI" sz="2400" b="1" u="sng" dirty="0">
                <a:latin typeface="Republika" panose="02000506040000020004" pitchFamily="2" charset="-18"/>
              </a:rPr>
              <a:t>okolje, podnebje in energijo:</a:t>
            </a:r>
          </a:p>
          <a:p>
            <a:endParaRPr lang="sl-SI" sz="1200" b="1" u="sng" dirty="0">
              <a:latin typeface="Republika" panose="02000506040000020004" pitchFamily="2" charset="-18"/>
            </a:endParaRPr>
          </a:p>
          <a:p>
            <a:pPr marL="285750" indent="-285750">
              <a:lnSpc>
                <a:spcPct val="70000"/>
              </a:lnSpc>
              <a:spcBef>
                <a:spcPts val="1000"/>
              </a:spcBef>
              <a:buFont typeface="+mj-lt"/>
              <a:buAutoNum type="romanUcPeriod"/>
            </a:pPr>
            <a:r>
              <a:rPr lang="sl-SI" sz="2000" b="1" u="sng" dirty="0"/>
              <a:t>Ukrep: </a:t>
            </a:r>
            <a:r>
              <a:rPr lang="pl-PL" sz="2000" b="1" u="sng" dirty="0"/>
              <a:t>Spodbujanje trajnostne mobilnosti na horizontalni ravni </a:t>
            </a:r>
          </a:p>
          <a:p>
            <a:pPr marL="685800" lvl="1" indent="-228600">
              <a:lnSpc>
                <a:spcPct val="70000"/>
              </a:lnSpc>
              <a:spcBef>
                <a:spcPts val="1000"/>
              </a:spcBef>
              <a:buFontTx/>
              <a:buChar char="-"/>
            </a:pPr>
            <a:r>
              <a:rPr lang="sl-SI" sz="2000" dirty="0"/>
              <a:t>Specifični cilj: RSO3.2. Razvoj in krepitev trajnostne, pametne in </a:t>
            </a:r>
            <a:r>
              <a:rPr lang="sl-SI" sz="2000" dirty="0" err="1"/>
              <a:t>intermodalne</a:t>
            </a:r>
            <a:r>
              <a:rPr lang="sl-SI" sz="2000" dirty="0"/>
              <a:t> nacionalne, regionalne in lokalne mobilnosti, odporne proti podnebnim spremembam, vključno z boljšim dostopom do omrežja TEN-T in čezmejno mobilnostjo</a:t>
            </a:r>
          </a:p>
          <a:p>
            <a:pPr marL="685800" lvl="1" indent="-228600">
              <a:lnSpc>
                <a:spcPct val="70000"/>
              </a:lnSpc>
              <a:spcBef>
                <a:spcPts val="1000"/>
              </a:spcBef>
              <a:buFontTx/>
              <a:buChar char="-"/>
            </a:pPr>
            <a:r>
              <a:rPr lang="sl-SI" sz="2000" dirty="0"/>
              <a:t>Namen: </a:t>
            </a:r>
            <a:r>
              <a:rPr lang="pt-BR" sz="2000" dirty="0"/>
              <a:t>zmanjševanje negativnih vplivov prometa na okolje, zmanjšanje rabe energije in bolj smotrna raba prostora v povezavi s prometom</a:t>
            </a:r>
            <a:r>
              <a:rPr lang="sl-SI" sz="2000" dirty="0"/>
              <a:t>  </a:t>
            </a:r>
          </a:p>
          <a:p>
            <a:pPr marL="685800" lvl="1" indent="-228600">
              <a:lnSpc>
                <a:spcPct val="70000"/>
              </a:lnSpc>
              <a:spcBef>
                <a:spcPts val="1000"/>
              </a:spcBef>
              <a:buFont typeface="+mj-lt"/>
              <a:buAutoNum type="arabicPeriod"/>
            </a:pPr>
            <a:r>
              <a:rPr lang="sl-SI" sz="2000" u="sng" dirty="0"/>
              <a:t>Javni razpis za sofinanciranje občinskih celostnih prometnih strategij (</a:t>
            </a:r>
            <a:r>
              <a:rPr lang="sl-SI" sz="2000" u="sng" dirty="0">
                <a:solidFill>
                  <a:schemeClr val="accent1"/>
                </a:solidFill>
              </a:rPr>
              <a:t>OCPS</a:t>
            </a:r>
            <a:r>
              <a:rPr lang="sl-SI" sz="2000" u="sng" dirty="0"/>
              <a:t>)</a:t>
            </a:r>
          </a:p>
          <a:p>
            <a:pPr marL="1143000" lvl="2" indent="-228600">
              <a:lnSpc>
                <a:spcPct val="70000"/>
              </a:lnSpc>
              <a:spcBef>
                <a:spcPts val="1000"/>
              </a:spcBef>
              <a:buFontTx/>
              <a:buChar char="-"/>
            </a:pPr>
            <a:r>
              <a:rPr lang="sl-SI" sz="2000" dirty="0"/>
              <a:t>Načrtovana sredstva: 5,1 mio EUR</a:t>
            </a:r>
          </a:p>
          <a:p>
            <a:pPr marL="1143000" lvl="2" indent="-228600">
              <a:lnSpc>
                <a:spcPct val="70000"/>
              </a:lnSpc>
              <a:spcBef>
                <a:spcPts val="1000"/>
              </a:spcBef>
              <a:buFontTx/>
              <a:buChar char="-"/>
            </a:pPr>
            <a:r>
              <a:rPr lang="sl-SI" sz="2000" dirty="0"/>
              <a:t>Upravičenec: občine oziroma več občin skupaj</a:t>
            </a:r>
          </a:p>
          <a:p>
            <a:pPr marL="1143000" lvl="2" indent="-228600">
              <a:lnSpc>
                <a:spcPct val="70000"/>
              </a:lnSpc>
              <a:spcBef>
                <a:spcPts val="1000"/>
              </a:spcBef>
              <a:buFontTx/>
              <a:buChar char="-"/>
            </a:pPr>
            <a:r>
              <a:rPr lang="sl-SI" sz="2000" dirty="0"/>
              <a:t>Predvidena </a:t>
            </a:r>
            <a:r>
              <a:rPr lang="sl-SI" sz="2000" dirty="0" err="1"/>
              <a:t>časovnica</a:t>
            </a:r>
            <a:r>
              <a:rPr lang="sl-SI" sz="2000" dirty="0"/>
              <a:t>: november 2023</a:t>
            </a:r>
          </a:p>
          <a:p>
            <a:pPr marL="685800" lvl="1" indent="-228600">
              <a:lnSpc>
                <a:spcPct val="70000"/>
              </a:lnSpc>
              <a:spcBef>
                <a:spcPts val="1000"/>
              </a:spcBef>
              <a:buFont typeface="+mj-lt"/>
              <a:buAutoNum type="arabicPeriod"/>
            </a:pPr>
            <a:r>
              <a:rPr lang="sl-SI" sz="2000" u="sng" dirty="0"/>
              <a:t>Javno povabilo za sofinanciranje regionalnih centrov mobilnosti (</a:t>
            </a:r>
            <a:r>
              <a:rPr lang="sl-SI" sz="2000" u="sng" dirty="0">
                <a:solidFill>
                  <a:schemeClr val="accent1"/>
                </a:solidFill>
              </a:rPr>
              <a:t>RCM</a:t>
            </a:r>
            <a:r>
              <a:rPr lang="sl-SI" sz="2000" u="sng" dirty="0"/>
              <a:t>) in regionalnih celostnih prometnih strategij (</a:t>
            </a:r>
            <a:r>
              <a:rPr lang="sl-SI" sz="2000" u="sng" dirty="0">
                <a:solidFill>
                  <a:schemeClr val="accent1"/>
                </a:solidFill>
              </a:rPr>
              <a:t>RCPS</a:t>
            </a:r>
            <a:r>
              <a:rPr lang="sl-SI" sz="2000" u="sng" dirty="0"/>
              <a:t>): DRR</a:t>
            </a:r>
          </a:p>
          <a:p>
            <a:pPr marL="1143000" lvl="2" indent="-228600">
              <a:lnSpc>
                <a:spcPct val="70000"/>
              </a:lnSpc>
              <a:spcBef>
                <a:spcPts val="1000"/>
              </a:spcBef>
              <a:buFontTx/>
              <a:buChar char="-"/>
            </a:pPr>
            <a:r>
              <a:rPr lang="sl-SI" sz="2000" dirty="0"/>
              <a:t>Pripravljajo se pogoji in merila za vključitev MOPE vsebin v povabilo DRR</a:t>
            </a:r>
          </a:p>
          <a:p>
            <a:pPr marL="1143000" lvl="2" indent="-228600">
              <a:lnSpc>
                <a:spcPct val="70000"/>
              </a:lnSpc>
              <a:spcBef>
                <a:spcPts val="1000"/>
              </a:spcBef>
              <a:buFontTx/>
              <a:buChar char="-"/>
            </a:pPr>
            <a:r>
              <a:rPr lang="sl-SI" sz="2000" dirty="0"/>
              <a:t>Načrtovana sredstva: 5,5 mio EUR</a:t>
            </a:r>
          </a:p>
          <a:p>
            <a:pPr marL="1143000" lvl="2" indent="-228600">
              <a:lnSpc>
                <a:spcPct val="70000"/>
              </a:lnSpc>
              <a:spcBef>
                <a:spcPts val="1000"/>
              </a:spcBef>
              <a:buFontTx/>
              <a:buChar char="-"/>
            </a:pPr>
            <a:r>
              <a:rPr lang="sl-SI" sz="2000" dirty="0"/>
              <a:t>Upravičenec: občine </a:t>
            </a:r>
          </a:p>
          <a:p>
            <a:pPr marL="1143000" lvl="2" indent="-228600">
              <a:lnSpc>
                <a:spcPct val="70000"/>
              </a:lnSpc>
              <a:spcBef>
                <a:spcPts val="1000"/>
              </a:spcBef>
              <a:buFontTx/>
              <a:buChar char="-"/>
            </a:pPr>
            <a:r>
              <a:rPr lang="sl-SI" sz="2000" dirty="0"/>
              <a:t>Predvidena </a:t>
            </a:r>
            <a:r>
              <a:rPr lang="sl-SI" sz="2000" dirty="0" err="1"/>
              <a:t>časovnica</a:t>
            </a:r>
            <a:r>
              <a:rPr lang="sl-SI" sz="2000" dirty="0"/>
              <a:t>: november 2023</a:t>
            </a:r>
          </a:p>
          <a:p>
            <a:pPr lvl="2">
              <a:lnSpc>
                <a:spcPct val="70000"/>
              </a:lnSpc>
              <a:spcBef>
                <a:spcPts val="1000"/>
              </a:spcBef>
            </a:pPr>
            <a:endParaRPr lang="sl-SI" sz="1200" dirty="0"/>
          </a:p>
          <a:p>
            <a:pPr>
              <a:lnSpc>
                <a:spcPct val="70000"/>
              </a:lnSpc>
              <a:spcBef>
                <a:spcPts val="1000"/>
              </a:spcBef>
            </a:pPr>
            <a:endParaRPr lang="sl-SI" sz="2400" dirty="0"/>
          </a:p>
        </p:txBody>
      </p:sp>
    </p:spTree>
    <p:extLst>
      <p:ext uri="{BB962C8B-B14F-4D97-AF65-F5344CB8AC3E}">
        <p14:creationId xmlns:p14="http://schemas.microsoft.com/office/powerpoint/2010/main" val="4279911278"/>
      </p:ext>
    </p:extLst>
  </p:cSld>
  <p:clrMapOvr>
    <a:masterClrMapping/>
  </p:clrMapOvr>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2220</TotalTime>
  <Words>11916</Words>
  <Application>Microsoft Office PowerPoint</Application>
  <PresentationFormat>Širokozaslonsko</PresentationFormat>
  <Paragraphs>1112</Paragraphs>
  <Slides>86</Slides>
  <Notes>7</Notes>
  <HiddenSlides>0</HiddenSlides>
  <MMClips>0</MMClips>
  <ScaleCrop>false</ScaleCrop>
  <HeadingPairs>
    <vt:vector size="6" baseType="variant">
      <vt:variant>
        <vt:lpstr>Uporabljene pisave</vt:lpstr>
      </vt:variant>
      <vt:variant>
        <vt:i4>10</vt:i4>
      </vt:variant>
      <vt:variant>
        <vt:lpstr>Tema</vt:lpstr>
      </vt:variant>
      <vt:variant>
        <vt:i4>1</vt:i4>
      </vt:variant>
      <vt:variant>
        <vt:lpstr>Naslovi diapozitivov</vt:lpstr>
      </vt:variant>
      <vt:variant>
        <vt:i4>86</vt:i4>
      </vt:variant>
    </vt:vector>
  </HeadingPairs>
  <TitlesOfParts>
    <vt:vector size="97" baseType="lpstr">
      <vt:lpstr>Arial</vt:lpstr>
      <vt:lpstr>Arial Narrow</vt:lpstr>
      <vt:lpstr>Arial,Sans-Serif</vt:lpstr>
      <vt:lpstr>Calibri</vt:lpstr>
      <vt:lpstr>Calibri Light</vt:lpstr>
      <vt:lpstr>Calibri,Sans-Serif</vt:lpstr>
      <vt:lpstr>Repubilca</vt:lpstr>
      <vt:lpstr>Republika</vt:lpstr>
      <vt:lpstr>Wingdings</vt:lpstr>
      <vt:lpstr>Wingdings 3</vt:lpstr>
      <vt:lpstr>Officeova tema</vt:lpstr>
      <vt:lpstr>Načrtovani ukrepi  evropske kohezijske politike v Sloveniji v letu 2023 in 2024</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Ukrepi MDDSZ, ki se že izvajajo</vt:lpstr>
      <vt:lpstr>PowerPointova predstavitev</vt:lpstr>
      <vt:lpstr>PowerPointova predstavitev</vt:lpstr>
      <vt:lpstr>Načrtovani ukrepi MDDSZ do konca 2023</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Celostne teritorialne naložbe (CTN)  mag. Saša Heath-Drugovič  Združenje mestnih občin Slovenije 2. redna seja OzS PEKP, Lipica, 9. 11. 2023</vt:lpstr>
      <vt:lpstr>Priprava sistema izvajanja</vt:lpstr>
      <vt:lpstr>INFORMIRANJE UPRAVIČENCEV</vt:lpstr>
      <vt:lpstr>Načrti v 2024 in dalje</vt:lpstr>
      <vt:lpstr>Načrti v 2024 in dalje</vt:lpstr>
      <vt:lpstr>Sistema izvajanja CTN</vt:lpstr>
      <vt:lpstr>Hvala!</vt:lpstr>
    </vt:vector>
  </TitlesOfParts>
  <Company>MJU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NASLOV</dc:title>
  <dc:creator>koperckal</dc:creator>
  <cp:lastModifiedBy>Janika Gregorič Zečevič</cp:lastModifiedBy>
  <cp:revision>53</cp:revision>
  <dcterms:created xsi:type="dcterms:W3CDTF">2023-03-08T14:06:17Z</dcterms:created>
  <dcterms:modified xsi:type="dcterms:W3CDTF">2023-11-08T16:28:54Z</dcterms:modified>
</cp:coreProperties>
</file>