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67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402153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sl-SI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</a:t>
            </a:r>
            <a:r>
              <a:rPr lang="sl-SI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PUM-O+</a:t>
            </a:r>
            <a:r>
              <a:rPr lang="sl-SI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sl-SI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07067" y="3240157"/>
            <a:ext cx="7766936" cy="1907575"/>
          </a:xfrm>
        </p:spPr>
        <p:txBody>
          <a:bodyPr>
            <a:normAutofit/>
          </a:bodyPr>
          <a:lstStyle/>
          <a:p>
            <a:pPr algn="ctr"/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63222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latin typeface="Arial" panose="020B0604020202020204" pitchFamily="34" charset="0"/>
              </a:rPr>
              <a:t>Namen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411357"/>
            <a:ext cx="8596668" cy="49596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l-SI" sz="2200" dirty="0" smtClean="0">
                <a:latin typeface="Arial" panose="020B0604020202020204" pitchFamily="34" charset="0"/>
                <a:ea typeface="Calibri" panose="020F0502020204030204" pitchFamily="34" charset="0"/>
              </a:rPr>
              <a:t>Program PUM-O+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je namenjen mladim, od 15. do dopolnjenega 29. leta starosti, ki niso zaposleni in se ne izobražujejo, oz. jim zaradi težav, s katerimi se srečujejo, grozi izpad iz izobraževalnega sistema ter se pri vstopu na trg dela srečujejo z več ovirami kot ostale ciljne skupine, zato so nekateri tudi socialno izključeni ali živijo pod pragom revščine (NEET</a:t>
            </a:r>
            <a:r>
              <a:rPr lang="sl-SI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</a:p>
          <a:p>
            <a:pPr marL="0" indent="0" algn="ctr">
              <a:buNone/>
            </a:pPr>
            <a:endParaRPr lang="sl-SI" sz="24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sl-SI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Namen programa je, da bi mladi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lažje vstopili na trg dela ter pridobili ključne kompetence, si pridobili nova znanja ter postali samoiniciativni in podjetni. </a:t>
            </a:r>
            <a:endParaRPr lang="sl-SI" sz="22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9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46908" y="457200"/>
            <a:ext cx="8596668" cy="546652"/>
          </a:xfrm>
        </p:spPr>
        <p:txBody>
          <a:bodyPr>
            <a:normAutofit/>
          </a:bodyPr>
          <a:lstStyle/>
          <a:p>
            <a:pPr algn="ctr"/>
            <a:r>
              <a:rPr lang="sl-S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Ciljne skupine</a:t>
            </a:r>
            <a:endParaRPr lang="sl-SI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262270"/>
            <a:ext cx="8596668" cy="4779093"/>
          </a:xfrm>
        </p:spPr>
        <p:txBody>
          <a:bodyPr>
            <a:normAutofit fontScale="92500"/>
          </a:bodyPr>
          <a:lstStyle/>
          <a:p>
            <a:pPr algn="just"/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Mladi odrasli </a:t>
            </a:r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od 15. do </a:t>
            </a:r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dopolnjenega 29. leta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starosti</a:t>
            </a:r>
          </a:p>
          <a:p>
            <a:pPr algn="just"/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Brezposelne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 osebe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in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ki se </a:t>
            </a:r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ne izobražujejo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, oz. jim zaradi težav, s katerimi se srečujejo, grozi </a:t>
            </a:r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izpad iz izobraževalnega sistema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 ter se pri vstopu na trg dela srečujejo z več ovirami </a:t>
            </a:r>
            <a:endParaRPr lang="sl-SI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Program se </a:t>
            </a:r>
            <a:r>
              <a:rPr lang="pt-BR" sz="2400" b="1" dirty="0">
                <a:latin typeface="Arial" panose="020B0604020202020204" pitchFamily="34" charset="0"/>
                <a:ea typeface="Calibri" panose="020F0502020204030204" pitchFamily="34" charset="0"/>
              </a:rPr>
              <a:t>izvaja celo leto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, vse delovne dni, največ 7 ur dnevno</a:t>
            </a:r>
            <a:endParaRPr lang="sl-SI" sz="24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Oseba se v program vključi kadarkoli v letu, za obdobje </a:t>
            </a:r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največ 10 mesecev</a:t>
            </a:r>
          </a:p>
          <a:p>
            <a:pPr algn="just"/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Oseba mora biti prijavljena v </a:t>
            </a:r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evidenci brezposelnih oseb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ali </a:t>
            </a:r>
            <a:r>
              <a:rPr lang="sl-SI" sz="2400" b="1" dirty="0">
                <a:latin typeface="Arial" panose="020B0604020202020204" pitchFamily="34" charset="0"/>
                <a:ea typeface="Calibri" panose="020F0502020204030204" pitchFamily="34" charset="0"/>
              </a:rPr>
              <a:t>evidenci drugih iskalcev zaposlitve</a:t>
            </a:r>
          </a:p>
          <a:p>
            <a:pPr algn="just"/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</a:rPr>
              <a:t>Sistem pridobivanja udeležencev spodbuja lociranje mladih, ki niso v nobenih evidencah in so kot NEET nevidni</a:t>
            </a:r>
          </a:p>
        </p:txBody>
      </p:sp>
    </p:spTree>
    <p:extLst>
      <p:ext uri="{BB962C8B-B14F-4D97-AF65-F5344CB8AC3E}">
        <p14:creationId xmlns:p14="http://schemas.microsoft.com/office/powerpoint/2010/main" val="201709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3200" b="1" dirty="0">
                <a:latin typeface="Arial" panose="020B0604020202020204" pitchFamily="34" charset="0"/>
                <a:ea typeface="Calibri" panose="020F0502020204030204" pitchFamily="34" charset="0"/>
              </a:rPr>
              <a:t>V programu se enakovredno zasledujejo naslednji temeljni </a:t>
            </a:r>
            <a:r>
              <a:rPr lang="sl-SI" sz="3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cilji:</a:t>
            </a:r>
            <a:endParaRPr lang="sl-SI" sz="32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2445026"/>
            <a:ext cx="8596668" cy="359633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Oblikovanje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poklicne identitete, samoiniciativnosti in podjetnosti z namenom približevanja oz. vstopa na trg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dela</a:t>
            </a:r>
          </a:p>
          <a:p>
            <a:pPr algn="just"/>
            <a:endParaRPr lang="sl-SI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Opremljanje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posameznikov s kompetencami za vključitev oz. povratek v izobraževalni sistem in podpora pri pridobitvi 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izobrazbe</a:t>
            </a:r>
          </a:p>
          <a:p>
            <a:pPr algn="just"/>
            <a:endParaRPr lang="sl-SI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sl-SI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azvijanje </a:t>
            </a:r>
            <a:r>
              <a:rPr lang="sl-SI" sz="2600" dirty="0">
                <a:latin typeface="Arial" panose="020B0604020202020204" pitchFamily="34" charset="0"/>
                <a:cs typeface="Arial" panose="020B0604020202020204" pitchFamily="34" charset="0"/>
              </a:rPr>
              <a:t>učljivosti in razvijanje temeljnih zmožnosti, oblikovanje osebne identitete in spodbujanje dejavne udeležbe v družbi</a:t>
            </a:r>
          </a:p>
        </p:txBody>
      </p:sp>
    </p:spTree>
    <p:extLst>
      <p:ext uri="{BB962C8B-B14F-4D97-AF65-F5344CB8AC3E}">
        <p14:creationId xmlns:p14="http://schemas.microsoft.com/office/powerpoint/2010/main" val="48757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latin typeface="Arial" panose="020B0604020202020204" pitchFamily="34" charset="0"/>
                <a:ea typeface="Calibri" panose="020F0502020204030204" pitchFamily="34" charset="0"/>
              </a:rPr>
              <a:t>Ključne aktivnosti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331843"/>
            <a:ext cx="8596668" cy="5009322"/>
          </a:xfrm>
        </p:spPr>
        <p:txBody>
          <a:bodyPr>
            <a:normAutofit/>
          </a:bodyPr>
          <a:lstStyle/>
          <a:p>
            <a:pPr algn="just"/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izvaja </a:t>
            </a:r>
            <a:r>
              <a:rPr lang="sl-SI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izvajalcev</a:t>
            </a:r>
            <a:endParaRPr lang="sl-SI" sz="20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sl-SI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Osebni učno karierni načrt, 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kjer se </a:t>
            </a:r>
            <a:r>
              <a:rPr lang="sl-SI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opredeli namen posameznikovega obiskovanja programa in izhodiščne 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cilje (načrt se lahko spreminja in prilagodi)</a:t>
            </a:r>
          </a:p>
          <a:p>
            <a:pPr algn="just"/>
            <a:r>
              <a:rPr lang="sl-SI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Skupinske dejavnosti 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potekajo </a:t>
            </a:r>
            <a:r>
              <a:rPr lang="sl-SI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 obliki skupinskih projektov (krajših ali 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dolgoročnih)</a:t>
            </a:r>
          </a:p>
          <a:p>
            <a:pPr algn="just"/>
            <a:r>
              <a:rPr lang="sl-SI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Individualne dejavnosti</a:t>
            </a:r>
            <a:endParaRPr lang="sl-SI" sz="2000" b="1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sl-SI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Strokovni tim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mentorji v programu PUM-O+, svetovalci ZRSZ in po potrebi ostali deležniki (šolski svetovalci, svetovalci CSD, zdravniki in drugi, povezani z udeležencem)</a:t>
            </a:r>
            <a:r>
              <a:rPr lang="sl-SI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 </a:t>
            </a:r>
            <a:r>
              <a:rPr lang="sl-SI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deluje v sodelovanju s širšim okoljem, skladno z ugotovljenimi potrebami udeleženca in pričakovanji okolja</a:t>
            </a:r>
            <a:endParaRPr lang="sl-SI" sz="2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2648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deluje </a:t>
            </a:r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iz dvojnega </a:t>
            </a:r>
            <a:r>
              <a:rPr lang="pl-PL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vidika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sl-SI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sl-SI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vidika reševanja življenjske stiske osebe, zaradi katere se je znašla v dani okoliščini in njeno ponovno reintegracijo v družbeno okolje </a:t>
            </a:r>
            <a:endParaRPr lang="sl-SI" sz="24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sl-SI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sl-SI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 </a:t>
            </a:r>
            <a:r>
              <a:rPr lang="sl-SI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 vidika brezposelne osebe oz. osebe, ki ni vključena v izobraževanje in njene vključitve na trg dela ali vključitve v izobraževanje, ki ji bo omogočila nadaljnji razvoj in kvaliteto življenja. </a:t>
            </a:r>
            <a:endParaRPr lang="sl-SI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4540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>
                <a:latin typeface="Arial" panose="020B0604020202020204" pitchFamily="34" charset="0"/>
                <a:ea typeface="Calibri" panose="020F0502020204030204" pitchFamily="34" charset="0"/>
              </a:rPr>
              <a:t>Rezultati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470991"/>
            <a:ext cx="8596668" cy="4570372"/>
          </a:xfrm>
        </p:spPr>
        <p:txBody>
          <a:bodyPr>
            <a:noAutofit/>
          </a:bodyPr>
          <a:lstStyle/>
          <a:p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Udeleženc</a:t>
            </a:r>
            <a:r>
              <a:rPr lang="sl-SI" sz="2000" dirty="0">
                <a:latin typeface="Arial" panose="020B0604020202020204" pitchFamily="34" charset="0"/>
                <a:ea typeface="Calibri" panose="020F0502020204030204" pitchFamily="34" charset="0"/>
              </a:rPr>
              <a:t>i pridobijo pomoč in podporo za premagovanje trenutnih ovir, temeljne kompetence za načrtovanje prihodnosti 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ter socialno vključenost</a:t>
            </a:r>
            <a:endParaRPr lang="sl-SI" sz="2000" b="1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Udeleženci se socializirajo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sl-SI" sz="2000" dirty="0">
                <a:latin typeface="Arial" panose="020B0604020202020204" pitchFamily="34" charset="0"/>
                <a:ea typeface="Calibri" panose="020F0502020204030204" pitchFamily="34" charset="0"/>
              </a:rPr>
              <a:t>in sodelujejo z vrstniki, ustvarjalno preživljajo svoj čas, odločajo se o svoji prihodnosti in poklicu ter se pripravijo na ponovno vključitev v izobraževanje ali 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zaposlitev</a:t>
            </a:r>
            <a:r>
              <a:rPr lang="sl-SI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r>
              <a:rPr lang="sl-SI" sz="2000" dirty="0">
                <a:latin typeface="Arial" panose="020B0604020202020204" pitchFamily="34" charset="0"/>
                <a:ea typeface="Calibri" panose="020F0502020204030204" pitchFamily="34" charset="0"/>
              </a:rPr>
              <a:t>Program se je pričel izvajati s 1.7.2023, do konec septembra 2023 je bilo v program vključenih 245 oseb</a:t>
            </a:r>
            <a:endParaRPr lang="sl-SI" sz="20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l-SI" sz="20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21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289</TotalTime>
  <Words>488</Words>
  <Application>Microsoft Office PowerPoint</Application>
  <PresentationFormat>Širokozaslonsko</PresentationFormat>
  <Paragraphs>33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Gladko</vt:lpstr>
      <vt:lpstr>Program PUM-O+ </vt:lpstr>
      <vt:lpstr>Namen</vt:lpstr>
      <vt:lpstr>Ciljne skupine</vt:lpstr>
      <vt:lpstr>V programu se enakovredno zasledujejo naslednji temeljni cilji:</vt:lpstr>
      <vt:lpstr>Ključne aktivnosti</vt:lpstr>
      <vt:lpstr>Program deluje iz dvojnega vidika: </vt:lpstr>
      <vt:lpstr>Rezultati</vt:lpstr>
    </vt:vector>
  </TitlesOfParts>
  <Company>Zavod RS za zaposlovanje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PUM-O</dc:title>
  <dc:creator>Katja Hren</dc:creator>
  <cp:lastModifiedBy>Katja Hren</cp:lastModifiedBy>
  <cp:revision>27</cp:revision>
  <dcterms:created xsi:type="dcterms:W3CDTF">2023-05-17T05:46:55Z</dcterms:created>
  <dcterms:modified xsi:type="dcterms:W3CDTF">2023-11-03T11:20:57Z</dcterms:modified>
</cp:coreProperties>
</file>