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etel slo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rednji slog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vetel slog 2 – poudarek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Svetel slog 3 – poudarek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etel slog 1 – poudarek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B6EAE0-5963-4701-B4C2-1132F899E490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7F2207F-54CC-4678-83A5-C85590FFCD15}">
      <dgm:prSet/>
      <dgm:spPr/>
      <dgm:t>
        <a:bodyPr/>
        <a:lstStyle/>
        <a:p>
          <a:r>
            <a:rPr lang="en-US"/>
            <a:t>priprava in predložitev zahtevkov za plačilo Komisiji v skladu s členoma 91 in 92,</a:t>
          </a:r>
        </a:p>
      </dgm:t>
    </dgm:pt>
    <dgm:pt modelId="{A633516C-315C-4E34-8EA9-FAB8F9A6A588}" type="parTrans" cxnId="{38E6E676-955F-46F9-9C23-4B3E9CCA0C37}">
      <dgm:prSet/>
      <dgm:spPr/>
      <dgm:t>
        <a:bodyPr/>
        <a:lstStyle/>
        <a:p>
          <a:endParaRPr lang="en-US"/>
        </a:p>
      </dgm:t>
    </dgm:pt>
    <dgm:pt modelId="{5EBF0D4F-EACE-4238-A2B4-AFC022FAB875}" type="sibTrans" cxnId="{38E6E676-955F-46F9-9C23-4B3E9CCA0C37}">
      <dgm:prSet/>
      <dgm:spPr/>
      <dgm:t>
        <a:bodyPr/>
        <a:lstStyle/>
        <a:p>
          <a:endParaRPr lang="en-US"/>
        </a:p>
      </dgm:t>
    </dgm:pt>
    <dgm:pt modelId="{7C3D4BC2-6CCC-4B0A-8984-BCD76D0CE4B5}">
      <dgm:prSet/>
      <dgm:spPr/>
      <dgm:t>
        <a:bodyPr/>
        <a:lstStyle/>
        <a:p>
          <a:r>
            <a:rPr lang="en-US"/>
            <a:t>priprava in predložitev obračunov za potrditev njihove popolnosti, natančnosti in pravilnosti v skladu s členom 98,</a:t>
          </a:r>
        </a:p>
      </dgm:t>
    </dgm:pt>
    <dgm:pt modelId="{25949795-6489-4E6A-BFFE-105FEB7D370C}" type="parTrans" cxnId="{CA5F4929-19C6-4A86-8F39-DE224806F0F2}">
      <dgm:prSet/>
      <dgm:spPr/>
      <dgm:t>
        <a:bodyPr/>
        <a:lstStyle/>
        <a:p>
          <a:endParaRPr lang="en-US"/>
        </a:p>
      </dgm:t>
    </dgm:pt>
    <dgm:pt modelId="{729CFEAA-4175-4548-BF85-E4E04E9C9D4F}" type="sibTrans" cxnId="{CA5F4929-19C6-4A86-8F39-DE224806F0F2}">
      <dgm:prSet/>
      <dgm:spPr/>
      <dgm:t>
        <a:bodyPr/>
        <a:lstStyle/>
        <a:p>
          <a:endParaRPr lang="en-US"/>
        </a:p>
      </dgm:t>
    </dgm:pt>
    <dgm:pt modelId="{99493AF6-27F7-441A-8EAC-890D9F4A23AF}">
      <dgm:prSet/>
      <dgm:spPr/>
      <dgm:t>
        <a:bodyPr/>
        <a:lstStyle/>
        <a:p>
          <a:r>
            <a:rPr lang="en-US"/>
            <a:t>vodenje elektronskih evidenc za vse elemente obračunov, vključno z zahtevki za plačilo.</a:t>
          </a:r>
        </a:p>
      </dgm:t>
    </dgm:pt>
    <dgm:pt modelId="{AEE4B09E-2A14-408E-8DA6-1E3231C5442E}" type="parTrans" cxnId="{801CA708-3A12-4494-93F0-EFEC9CAAB183}">
      <dgm:prSet/>
      <dgm:spPr/>
      <dgm:t>
        <a:bodyPr/>
        <a:lstStyle/>
        <a:p>
          <a:endParaRPr lang="en-US"/>
        </a:p>
      </dgm:t>
    </dgm:pt>
    <dgm:pt modelId="{A35807A3-1D52-43C5-8EEC-C17CC70FDBA1}" type="sibTrans" cxnId="{801CA708-3A12-4494-93F0-EFEC9CAAB183}">
      <dgm:prSet/>
      <dgm:spPr/>
      <dgm:t>
        <a:bodyPr/>
        <a:lstStyle/>
        <a:p>
          <a:endParaRPr lang="en-US"/>
        </a:p>
      </dgm:t>
    </dgm:pt>
    <dgm:pt modelId="{05F4AA05-B1DC-4C4A-B0F4-666623BD219A}" type="pres">
      <dgm:prSet presAssocID="{F9B6EAE0-5963-4701-B4C2-1132F899E490}" presName="outerComposite" presStyleCnt="0">
        <dgm:presLayoutVars>
          <dgm:chMax val="5"/>
          <dgm:dir/>
          <dgm:resizeHandles val="exact"/>
        </dgm:presLayoutVars>
      </dgm:prSet>
      <dgm:spPr/>
    </dgm:pt>
    <dgm:pt modelId="{D380436B-6C05-44D8-B86F-7C561B46AF6B}" type="pres">
      <dgm:prSet presAssocID="{F9B6EAE0-5963-4701-B4C2-1132F899E490}" presName="dummyMaxCanvas" presStyleCnt="0">
        <dgm:presLayoutVars/>
      </dgm:prSet>
      <dgm:spPr/>
    </dgm:pt>
    <dgm:pt modelId="{770B3127-C20B-49A9-A447-FAAF5EFDC4FC}" type="pres">
      <dgm:prSet presAssocID="{F9B6EAE0-5963-4701-B4C2-1132F899E490}" presName="ThreeNodes_1" presStyleLbl="node1" presStyleIdx="0" presStyleCnt="3">
        <dgm:presLayoutVars>
          <dgm:bulletEnabled val="1"/>
        </dgm:presLayoutVars>
      </dgm:prSet>
      <dgm:spPr/>
    </dgm:pt>
    <dgm:pt modelId="{E8197F29-B0BB-4FC3-8E5F-FB807FAAA6DB}" type="pres">
      <dgm:prSet presAssocID="{F9B6EAE0-5963-4701-B4C2-1132F899E490}" presName="ThreeNodes_2" presStyleLbl="node1" presStyleIdx="1" presStyleCnt="3">
        <dgm:presLayoutVars>
          <dgm:bulletEnabled val="1"/>
        </dgm:presLayoutVars>
      </dgm:prSet>
      <dgm:spPr/>
    </dgm:pt>
    <dgm:pt modelId="{3A011B86-02A9-427A-A81B-D79221FC0293}" type="pres">
      <dgm:prSet presAssocID="{F9B6EAE0-5963-4701-B4C2-1132F899E490}" presName="ThreeNodes_3" presStyleLbl="node1" presStyleIdx="2" presStyleCnt="3">
        <dgm:presLayoutVars>
          <dgm:bulletEnabled val="1"/>
        </dgm:presLayoutVars>
      </dgm:prSet>
      <dgm:spPr/>
    </dgm:pt>
    <dgm:pt modelId="{C41B6BEF-ADE9-4081-8E92-FF795725D705}" type="pres">
      <dgm:prSet presAssocID="{F9B6EAE0-5963-4701-B4C2-1132F899E490}" presName="ThreeConn_1-2" presStyleLbl="fgAccFollowNode1" presStyleIdx="0" presStyleCnt="2">
        <dgm:presLayoutVars>
          <dgm:bulletEnabled val="1"/>
        </dgm:presLayoutVars>
      </dgm:prSet>
      <dgm:spPr/>
    </dgm:pt>
    <dgm:pt modelId="{B28E2E14-BC7C-4059-8D6A-2FDE4AEBA3D8}" type="pres">
      <dgm:prSet presAssocID="{F9B6EAE0-5963-4701-B4C2-1132F899E490}" presName="ThreeConn_2-3" presStyleLbl="fgAccFollowNode1" presStyleIdx="1" presStyleCnt="2">
        <dgm:presLayoutVars>
          <dgm:bulletEnabled val="1"/>
        </dgm:presLayoutVars>
      </dgm:prSet>
      <dgm:spPr/>
    </dgm:pt>
    <dgm:pt modelId="{D7D43F65-39B2-403E-956A-367A6314D997}" type="pres">
      <dgm:prSet presAssocID="{F9B6EAE0-5963-4701-B4C2-1132F899E490}" presName="ThreeNodes_1_text" presStyleLbl="node1" presStyleIdx="2" presStyleCnt="3">
        <dgm:presLayoutVars>
          <dgm:bulletEnabled val="1"/>
        </dgm:presLayoutVars>
      </dgm:prSet>
      <dgm:spPr/>
    </dgm:pt>
    <dgm:pt modelId="{DA4B8CE4-55FF-417A-96E7-9C97E7B3E406}" type="pres">
      <dgm:prSet presAssocID="{F9B6EAE0-5963-4701-B4C2-1132F899E490}" presName="ThreeNodes_2_text" presStyleLbl="node1" presStyleIdx="2" presStyleCnt="3">
        <dgm:presLayoutVars>
          <dgm:bulletEnabled val="1"/>
        </dgm:presLayoutVars>
      </dgm:prSet>
      <dgm:spPr/>
    </dgm:pt>
    <dgm:pt modelId="{97379E10-FAB6-4274-BCB0-18856D67628B}" type="pres">
      <dgm:prSet presAssocID="{F9B6EAE0-5963-4701-B4C2-1132F899E49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801CA708-3A12-4494-93F0-EFEC9CAAB183}" srcId="{F9B6EAE0-5963-4701-B4C2-1132F899E490}" destId="{99493AF6-27F7-441A-8EAC-890D9F4A23AF}" srcOrd="2" destOrd="0" parTransId="{AEE4B09E-2A14-408E-8DA6-1E3231C5442E}" sibTransId="{A35807A3-1D52-43C5-8EEC-C17CC70FDBA1}"/>
    <dgm:cxn modelId="{313EEB20-7373-466B-9A7B-9C9507B4DF62}" type="presOf" srcId="{99493AF6-27F7-441A-8EAC-890D9F4A23AF}" destId="{3A011B86-02A9-427A-A81B-D79221FC0293}" srcOrd="0" destOrd="0" presId="urn:microsoft.com/office/officeart/2005/8/layout/vProcess5"/>
    <dgm:cxn modelId="{4F0FBD28-B295-4D49-AE39-9649E69620B4}" type="presOf" srcId="{F9B6EAE0-5963-4701-B4C2-1132F899E490}" destId="{05F4AA05-B1DC-4C4A-B0F4-666623BD219A}" srcOrd="0" destOrd="0" presId="urn:microsoft.com/office/officeart/2005/8/layout/vProcess5"/>
    <dgm:cxn modelId="{CA5F4929-19C6-4A86-8F39-DE224806F0F2}" srcId="{F9B6EAE0-5963-4701-B4C2-1132F899E490}" destId="{7C3D4BC2-6CCC-4B0A-8984-BCD76D0CE4B5}" srcOrd="1" destOrd="0" parTransId="{25949795-6489-4E6A-BFFE-105FEB7D370C}" sibTransId="{729CFEAA-4175-4548-BF85-E4E04E9C9D4F}"/>
    <dgm:cxn modelId="{38E6E676-955F-46F9-9C23-4B3E9CCA0C37}" srcId="{F9B6EAE0-5963-4701-B4C2-1132F899E490}" destId="{97F2207F-54CC-4678-83A5-C85590FFCD15}" srcOrd="0" destOrd="0" parTransId="{A633516C-315C-4E34-8EA9-FAB8F9A6A588}" sibTransId="{5EBF0D4F-EACE-4238-A2B4-AFC022FAB875}"/>
    <dgm:cxn modelId="{20CB209F-643D-4326-BB98-4E3AA14B4B21}" type="presOf" srcId="{729CFEAA-4175-4548-BF85-E4E04E9C9D4F}" destId="{B28E2E14-BC7C-4059-8D6A-2FDE4AEBA3D8}" srcOrd="0" destOrd="0" presId="urn:microsoft.com/office/officeart/2005/8/layout/vProcess5"/>
    <dgm:cxn modelId="{8FB45CA4-4958-4C0D-B957-0FF636CEFCBC}" type="presOf" srcId="{5EBF0D4F-EACE-4238-A2B4-AFC022FAB875}" destId="{C41B6BEF-ADE9-4081-8E92-FF795725D705}" srcOrd="0" destOrd="0" presId="urn:microsoft.com/office/officeart/2005/8/layout/vProcess5"/>
    <dgm:cxn modelId="{89DF86B0-4EDD-43E7-9E92-130F50BC9A40}" type="presOf" srcId="{97F2207F-54CC-4678-83A5-C85590FFCD15}" destId="{770B3127-C20B-49A9-A447-FAAF5EFDC4FC}" srcOrd="0" destOrd="0" presId="urn:microsoft.com/office/officeart/2005/8/layout/vProcess5"/>
    <dgm:cxn modelId="{299BF7C2-C12B-4E7A-B100-C1BA31485F52}" type="presOf" srcId="{99493AF6-27F7-441A-8EAC-890D9F4A23AF}" destId="{97379E10-FAB6-4274-BCB0-18856D67628B}" srcOrd="1" destOrd="0" presId="urn:microsoft.com/office/officeart/2005/8/layout/vProcess5"/>
    <dgm:cxn modelId="{4BD526CE-EE4B-4246-ABF5-B5A68B2F48E1}" type="presOf" srcId="{7C3D4BC2-6CCC-4B0A-8984-BCD76D0CE4B5}" destId="{DA4B8CE4-55FF-417A-96E7-9C97E7B3E406}" srcOrd="1" destOrd="0" presId="urn:microsoft.com/office/officeart/2005/8/layout/vProcess5"/>
    <dgm:cxn modelId="{8E1D19DE-4E05-489F-888B-BA025F01F3AD}" type="presOf" srcId="{7C3D4BC2-6CCC-4B0A-8984-BCD76D0CE4B5}" destId="{E8197F29-B0BB-4FC3-8E5F-FB807FAAA6DB}" srcOrd="0" destOrd="0" presId="urn:microsoft.com/office/officeart/2005/8/layout/vProcess5"/>
    <dgm:cxn modelId="{48F1CCFB-47E3-452E-914D-8817D0EADA14}" type="presOf" srcId="{97F2207F-54CC-4678-83A5-C85590FFCD15}" destId="{D7D43F65-39B2-403E-956A-367A6314D997}" srcOrd="1" destOrd="0" presId="urn:microsoft.com/office/officeart/2005/8/layout/vProcess5"/>
    <dgm:cxn modelId="{5B26B925-0427-4F7B-BDAE-833C2095BC95}" type="presParOf" srcId="{05F4AA05-B1DC-4C4A-B0F4-666623BD219A}" destId="{D380436B-6C05-44D8-B86F-7C561B46AF6B}" srcOrd="0" destOrd="0" presId="urn:microsoft.com/office/officeart/2005/8/layout/vProcess5"/>
    <dgm:cxn modelId="{D88B268B-FDFB-4762-B13D-8790EAFC969D}" type="presParOf" srcId="{05F4AA05-B1DC-4C4A-B0F4-666623BD219A}" destId="{770B3127-C20B-49A9-A447-FAAF5EFDC4FC}" srcOrd="1" destOrd="0" presId="urn:microsoft.com/office/officeart/2005/8/layout/vProcess5"/>
    <dgm:cxn modelId="{0074BE36-331F-4B97-959D-052ED397FD42}" type="presParOf" srcId="{05F4AA05-B1DC-4C4A-B0F4-666623BD219A}" destId="{E8197F29-B0BB-4FC3-8E5F-FB807FAAA6DB}" srcOrd="2" destOrd="0" presId="urn:microsoft.com/office/officeart/2005/8/layout/vProcess5"/>
    <dgm:cxn modelId="{ED7C4571-C5FB-4E7B-BC58-6AA9EDBE61DC}" type="presParOf" srcId="{05F4AA05-B1DC-4C4A-B0F4-666623BD219A}" destId="{3A011B86-02A9-427A-A81B-D79221FC0293}" srcOrd="3" destOrd="0" presId="urn:microsoft.com/office/officeart/2005/8/layout/vProcess5"/>
    <dgm:cxn modelId="{E0AE88D8-60FD-4392-B77D-D5BC007FD4E2}" type="presParOf" srcId="{05F4AA05-B1DC-4C4A-B0F4-666623BD219A}" destId="{C41B6BEF-ADE9-4081-8E92-FF795725D705}" srcOrd="4" destOrd="0" presId="urn:microsoft.com/office/officeart/2005/8/layout/vProcess5"/>
    <dgm:cxn modelId="{F87968D2-74B3-442C-ACCB-C8169CBB5D8A}" type="presParOf" srcId="{05F4AA05-B1DC-4C4A-B0F4-666623BD219A}" destId="{B28E2E14-BC7C-4059-8D6A-2FDE4AEBA3D8}" srcOrd="5" destOrd="0" presId="urn:microsoft.com/office/officeart/2005/8/layout/vProcess5"/>
    <dgm:cxn modelId="{72AE41A9-7F75-45D6-9CEF-8C72765CC684}" type="presParOf" srcId="{05F4AA05-B1DC-4C4A-B0F4-666623BD219A}" destId="{D7D43F65-39B2-403E-956A-367A6314D997}" srcOrd="6" destOrd="0" presId="urn:microsoft.com/office/officeart/2005/8/layout/vProcess5"/>
    <dgm:cxn modelId="{5A75CCDE-9557-4689-A91A-359AF2495B1E}" type="presParOf" srcId="{05F4AA05-B1DC-4C4A-B0F4-666623BD219A}" destId="{DA4B8CE4-55FF-417A-96E7-9C97E7B3E406}" srcOrd="7" destOrd="0" presId="urn:microsoft.com/office/officeart/2005/8/layout/vProcess5"/>
    <dgm:cxn modelId="{E1A09F43-AF03-41B8-847E-26FF1F787346}" type="presParOf" srcId="{05F4AA05-B1DC-4C4A-B0F4-666623BD219A}" destId="{97379E10-FAB6-4274-BCB0-18856D67628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5DD797-7732-4DDB-8AF2-98581AFD090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7D3A790-9F5F-41CF-AA7B-2C3278D6964B}">
      <dgm:prSet/>
      <dgm:spPr/>
      <dgm:t>
        <a:bodyPr/>
        <a:lstStyle/>
        <a:p>
          <a:r>
            <a:rPr lang="en-US"/>
            <a:t>prejema plačila iz naslova prispevka EU s strani Evropske komisije in vodi obrestni</a:t>
          </a:r>
          <a:r>
            <a:rPr lang="sl-SI"/>
            <a:t> </a:t>
          </a:r>
          <a:r>
            <a:rPr lang="en-US"/>
            <a:t>podračun za zadevni sklad ter evidenco o vseh transakcijah,</a:t>
          </a:r>
        </a:p>
      </dgm:t>
    </dgm:pt>
    <dgm:pt modelId="{CB3FC763-392D-4FC7-91E7-09E3698151DD}" type="parTrans" cxnId="{5D333FE3-070B-4549-AE9C-259590CE8F1D}">
      <dgm:prSet/>
      <dgm:spPr/>
      <dgm:t>
        <a:bodyPr/>
        <a:lstStyle/>
        <a:p>
          <a:endParaRPr lang="en-US"/>
        </a:p>
      </dgm:t>
    </dgm:pt>
    <dgm:pt modelId="{E4848430-A168-4825-81ED-6A8673C1C942}" type="sibTrans" cxnId="{5D333FE3-070B-4549-AE9C-259590CE8F1D}">
      <dgm:prSet/>
      <dgm:spPr/>
      <dgm:t>
        <a:bodyPr/>
        <a:lstStyle/>
        <a:p>
          <a:endParaRPr lang="en-US"/>
        </a:p>
      </dgm:t>
    </dgm:pt>
    <dgm:pt modelId="{F09AAD54-6BBF-47D6-90FA-1C4C2F357DDA}">
      <dgm:prSet/>
      <dgm:spPr/>
      <dgm:t>
        <a:bodyPr/>
        <a:lstStyle/>
        <a:p>
          <a:r>
            <a:rPr lang="en-US"/>
            <a:t>izvršuje povračila iz naslova prispevka EU v državni proračun,</a:t>
          </a:r>
        </a:p>
      </dgm:t>
    </dgm:pt>
    <dgm:pt modelId="{3677120D-E773-4B62-A33E-1532DF26BDE6}" type="parTrans" cxnId="{CA1266E1-C367-474D-94F1-4D2216CCC443}">
      <dgm:prSet/>
      <dgm:spPr/>
      <dgm:t>
        <a:bodyPr/>
        <a:lstStyle/>
        <a:p>
          <a:endParaRPr lang="en-US"/>
        </a:p>
      </dgm:t>
    </dgm:pt>
    <dgm:pt modelId="{9CD89BF6-7BC6-407E-A0DF-AA01555021B4}" type="sibTrans" cxnId="{CA1266E1-C367-474D-94F1-4D2216CCC443}">
      <dgm:prSet/>
      <dgm:spPr/>
      <dgm:t>
        <a:bodyPr/>
        <a:lstStyle/>
        <a:p>
          <a:endParaRPr lang="en-US"/>
        </a:p>
      </dgm:t>
    </dgm:pt>
    <dgm:pt modelId="{9926689F-AD42-43F9-AB67-9445EA3E6733}">
      <dgm:prSet/>
      <dgm:spPr/>
      <dgm:t>
        <a:bodyPr/>
        <a:lstStyle/>
        <a:p>
          <a:r>
            <a:rPr lang="en-US"/>
            <a:t>v primeru sistemskih nepravilnosti vzpostavlja terjatve do posredniških teles,</a:t>
          </a:r>
        </a:p>
      </dgm:t>
    </dgm:pt>
    <dgm:pt modelId="{E67E3722-F0B9-4E81-A2D2-31D6958C0D51}" type="parTrans" cxnId="{E26A4F3E-35E9-488F-B30B-3C323DB064F9}">
      <dgm:prSet/>
      <dgm:spPr/>
      <dgm:t>
        <a:bodyPr/>
        <a:lstStyle/>
        <a:p>
          <a:endParaRPr lang="en-US"/>
        </a:p>
      </dgm:t>
    </dgm:pt>
    <dgm:pt modelId="{78E69F73-5DE6-4D4A-8C0A-0EFB79B2DDB0}" type="sibTrans" cxnId="{E26A4F3E-35E9-488F-B30B-3C323DB064F9}">
      <dgm:prSet/>
      <dgm:spPr/>
      <dgm:t>
        <a:bodyPr/>
        <a:lstStyle/>
        <a:p>
          <a:endParaRPr lang="en-US"/>
        </a:p>
      </dgm:t>
    </dgm:pt>
    <dgm:pt modelId="{30DCBAA2-2E32-4DA2-8A2F-97C57B7DB68A}">
      <dgm:prSet/>
      <dgm:spPr/>
      <dgm:t>
        <a:bodyPr/>
        <a:lstStyle/>
        <a:p>
          <a:r>
            <a:rPr lang="en-US"/>
            <a:t>vodi knjigo dolžnikov,</a:t>
          </a:r>
        </a:p>
      </dgm:t>
    </dgm:pt>
    <dgm:pt modelId="{602E0700-1DE7-4D39-A1FF-1831B3F0A9A5}" type="parTrans" cxnId="{D8D724E7-7200-4457-95FD-C67A08F311C6}">
      <dgm:prSet/>
      <dgm:spPr/>
      <dgm:t>
        <a:bodyPr/>
        <a:lstStyle/>
        <a:p>
          <a:endParaRPr lang="en-US"/>
        </a:p>
      </dgm:t>
    </dgm:pt>
    <dgm:pt modelId="{41810DA0-1304-4672-ADF2-F212567B90E3}" type="sibTrans" cxnId="{D8D724E7-7200-4457-95FD-C67A08F311C6}">
      <dgm:prSet/>
      <dgm:spPr/>
      <dgm:t>
        <a:bodyPr/>
        <a:lstStyle/>
        <a:p>
          <a:endParaRPr lang="en-US"/>
        </a:p>
      </dgm:t>
    </dgm:pt>
    <dgm:pt modelId="{25621CFF-6DF4-4DD5-ADEE-4155AA29F3A4}">
      <dgm:prSet/>
      <dgm:spPr/>
      <dgm:t>
        <a:bodyPr/>
        <a:lstStyle/>
        <a:p>
          <a:r>
            <a:rPr lang="en-US"/>
            <a:t>sestavi in predloži napoved zahtevkov za plačilo Evropski komisiji,</a:t>
          </a:r>
        </a:p>
      </dgm:t>
    </dgm:pt>
    <dgm:pt modelId="{4CB2C39D-C78D-4F35-A021-37D29DA2AFF2}" type="parTrans" cxnId="{B6E97E09-ECF5-4F20-918E-AB791D7A486C}">
      <dgm:prSet/>
      <dgm:spPr/>
      <dgm:t>
        <a:bodyPr/>
        <a:lstStyle/>
        <a:p>
          <a:endParaRPr lang="en-US"/>
        </a:p>
      </dgm:t>
    </dgm:pt>
    <dgm:pt modelId="{08ADBD43-4E49-4180-8EDA-777B5EE9E9B8}" type="sibTrans" cxnId="{B6E97E09-ECF5-4F20-918E-AB791D7A486C}">
      <dgm:prSet/>
      <dgm:spPr/>
      <dgm:t>
        <a:bodyPr/>
        <a:lstStyle/>
        <a:p>
          <a:endParaRPr lang="en-US"/>
        </a:p>
      </dgm:t>
    </dgm:pt>
    <dgm:pt modelId="{47C3F599-D4E7-4C6D-93F8-1B498950457A}">
      <dgm:prSet/>
      <dgm:spPr/>
      <dgm:t>
        <a:bodyPr/>
        <a:lstStyle/>
        <a:p>
          <a:r>
            <a:rPr lang="en-US"/>
            <a:t>v ZaP/RI ustrezno obravnava poročila OU, RO, PT itd.),</a:t>
          </a:r>
        </a:p>
      </dgm:t>
    </dgm:pt>
    <dgm:pt modelId="{E0BA30D0-C7A4-4AAF-A823-BED2919AC03F}" type="parTrans" cxnId="{78876D0B-F9B5-4D99-94D8-EA05A5655356}">
      <dgm:prSet/>
      <dgm:spPr/>
      <dgm:t>
        <a:bodyPr/>
        <a:lstStyle/>
        <a:p>
          <a:endParaRPr lang="en-US"/>
        </a:p>
      </dgm:t>
    </dgm:pt>
    <dgm:pt modelId="{956CFE1C-8DC2-4138-B08A-93EFC196BFDA}" type="sibTrans" cxnId="{78876D0B-F9B5-4D99-94D8-EA05A5655356}">
      <dgm:prSet/>
      <dgm:spPr/>
      <dgm:t>
        <a:bodyPr/>
        <a:lstStyle/>
        <a:p>
          <a:endParaRPr lang="en-US"/>
        </a:p>
      </dgm:t>
    </dgm:pt>
    <dgm:pt modelId="{D61A2621-0ABF-4018-AD61-3DEC126EFBD4}">
      <dgm:prSet/>
      <dgm:spPr/>
      <dgm:t>
        <a:bodyPr/>
        <a:lstStyle/>
        <a:p>
          <a:r>
            <a:rPr lang="en-US"/>
            <a:t>razvija IT sistem za zagotavljanje e-revizijske sledi (MFERAC-eCA),</a:t>
          </a:r>
        </a:p>
      </dgm:t>
    </dgm:pt>
    <dgm:pt modelId="{75D0EDAA-BE99-446E-AAF5-2B4CACFB7097}" type="parTrans" cxnId="{90F57B5D-8253-48F1-BF78-66108060E95A}">
      <dgm:prSet/>
      <dgm:spPr/>
      <dgm:t>
        <a:bodyPr/>
        <a:lstStyle/>
        <a:p>
          <a:endParaRPr lang="en-US"/>
        </a:p>
      </dgm:t>
    </dgm:pt>
    <dgm:pt modelId="{B43FA6B4-E2D0-4B77-BE8A-5BA1A0F6B1C4}" type="sibTrans" cxnId="{90F57B5D-8253-48F1-BF78-66108060E95A}">
      <dgm:prSet/>
      <dgm:spPr/>
      <dgm:t>
        <a:bodyPr/>
        <a:lstStyle/>
        <a:p>
          <a:endParaRPr lang="en-US"/>
        </a:p>
      </dgm:t>
    </dgm:pt>
    <dgm:pt modelId="{D96A0B84-8C91-4B3D-8B1C-1FAAE1359650}">
      <dgm:prSet/>
      <dgm:spPr/>
      <dgm:t>
        <a:bodyPr/>
        <a:lstStyle/>
        <a:p>
          <a:r>
            <a:rPr lang="en-US"/>
            <a:t>pripravi navodila (Smernice OR, Navodila za izvajanje vračil).</a:t>
          </a:r>
        </a:p>
      </dgm:t>
    </dgm:pt>
    <dgm:pt modelId="{981EAEE8-D8AF-43FA-B1DD-BE640073375E}" type="parTrans" cxnId="{77016C80-649E-4FC9-9DD7-CC0ADE0C9D87}">
      <dgm:prSet/>
      <dgm:spPr/>
      <dgm:t>
        <a:bodyPr/>
        <a:lstStyle/>
        <a:p>
          <a:endParaRPr lang="en-US"/>
        </a:p>
      </dgm:t>
    </dgm:pt>
    <dgm:pt modelId="{9BC9D508-6D1E-475C-895F-D58E7D7A8552}" type="sibTrans" cxnId="{77016C80-649E-4FC9-9DD7-CC0ADE0C9D87}">
      <dgm:prSet/>
      <dgm:spPr/>
      <dgm:t>
        <a:bodyPr/>
        <a:lstStyle/>
        <a:p>
          <a:endParaRPr lang="en-US"/>
        </a:p>
      </dgm:t>
    </dgm:pt>
    <dgm:pt modelId="{393BA91D-319C-4B88-825C-507F25DE1A79}" type="pres">
      <dgm:prSet presAssocID="{425DD797-7732-4DDB-8AF2-98581AFD090F}" presName="linear" presStyleCnt="0">
        <dgm:presLayoutVars>
          <dgm:animLvl val="lvl"/>
          <dgm:resizeHandles val="exact"/>
        </dgm:presLayoutVars>
      </dgm:prSet>
      <dgm:spPr/>
    </dgm:pt>
    <dgm:pt modelId="{75037525-B7AB-4ECF-86A7-03540044481B}" type="pres">
      <dgm:prSet presAssocID="{B7D3A790-9F5F-41CF-AA7B-2C3278D6964B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F69E29BF-FEF0-4BA2-B995-F48917CE9745}" type="pres">
      <dgm:prSet presAssocID="{E4848430-A168-4825-81ED-6A8673C1C942}" presName="spacer" presStyleCnt="0"/>
      <dgm:spPr/>
    </dgm:pt>
    <dgm:pt modelId="{7ABDAFCB-B7A6-471A-816A-FC9D5B0CDE52}" type="pres">
      <dgm:prSet presAssocID="{F09AAD54-6BBF-47D6-90FA-1C4C2F357DDA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7A036599-11C4-4F35-B0E7-68F2220B9A62}" type="pres">
      <dgm:prSet presAssocID="{9CD89BF6-7BC6-407E-A0DF-AA01555021B4}" presName="spacer" presStyleCnt="0"/>
      <dgm:spPr/>
    </dgm:pt>
    <dgm:pt modelId="{24A75AFE-CBBF-417B-AB25-E10CE83AAA78}" type="pres">
      <dgm:prSet presAssocID="{9926689F-AD42-43F9-AB67-9445EA3E6733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405D4B41-42C5-4EBA-8BAF-33B81E7A57D7}" type="pres">
      <dgm:prSet presAssocID="{78E69F73-5DE6-4D4A-8C0A-0EFB79B2DDB0}" presName="spacer" presStyleCnt="0"/>
      <dgm:spPr/>
    </dgm:pt>
    <dgm:pt modelId="{A956D553-69E2-43D1-9BA7-931A09B77CA3}" type="pres">
      <dgm:prSet presAssocID="{30DCBAA2-2E32-4DA2-8A2F-97C57B7DB68A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4365D2AD-DC5E-40D6-B927-2541CFB1F8FD}" type="pres">
      <dgm:prSet presAssocID="{41810DA0-1304-4672-ADF2-F212567B90E3}" presName="spacer" presStyleCnt="0"/>
      <dgm:spPr/>
    </dgm:pt>
    <dgm:pt modelId="{22167F4E-B6E2-4281-9447-BDFB6FC8348D}" type="pres">
      <dgm:prSet presAssocID="{25621CFF-6DF4-4DD5-ADEE-4155AA29F3A4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9ACC6DFC-45E0-4174-A80F-3D5AB6D94413}" type="pres">
      <dgm:prSet presAssocID="{08ADBD43-4E49-4180-8EDA-777B5EE9E9B8}" presName="spacer" presStyleCnt="0"/>
      <dgm:spPr/>
    </dgm:pt>
    <dgm:pt modelId="{9DFDEFBF-5A71-405E-B7B5-3FE219877637}" type="pres">
      <dgm:prSet presAssocID="{47C3F599-D4E7-4C6D-93F8-1B498950457A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BD292282-8F07-410E-9350-EB4A4F843540}" type="pres">
      <dgm:prSet presAssocID="{956CFE1C-8DC2-4138-B08A-93EFC196BFDA}" presName="spacer" presStyleCnt="0"/>
      <dgm:spPr/>
    </dgm:pt>
    <dgm:pt modelId="{2188AA2B-64A5-4CB0-BAF8-5761878738AE}" type="pres">
      <dgm:prSet presAssocID="{D61A2621-0ABF-4018-AD61-3DEC126EFBD4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FC15C8D2-5A06-4DF5-B652-5B4DE6816863}" type="pres">
      <dgm:prSet presAssocID="{B43FA6B4-E2D0-4B77-BE8A-5BA1A0F6B1C4}" presName="spacer" presStyleCnt="0"/>
      <dgm:spPr/>
    </dgm:pt>
    <dgm:pt modelId="{0C0811D0-FA75-4E44-B220-9BA423D5C17D}" type="pres">
      <dgm:prSet presAssocID="{D96A0B84-8C91-4B3D-8B1C-1FAAE1359650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B6E97E09-ECF5-4F20-918E-AB791D7A486C}" srcId="{425DD797-7732-4DDB-8AF2-98581AFD090F}" destId="{25621CFF-6DF4-4DD5-ADEE-4155AA29F3A4}" srcOrd="4" destOrd="0" parTransId="{4CB2C39D-C78D-4F35-A021-37D29DA2AFF2}" sibTransId="{08ADBD43-4E49-4180-8EDA-777B5EE9E9B8}"/>
    <dgm:cxn modelId="{78876D0B-F9B5-4D99-94D8-EA05A5655356}" srcId="{425DD797-7732-4DDB-8AF2-98581AFD090F}" destId="{47C3F599-D4E7-4C6D-93F8-1B498950457A}" srcOrd="5" destOrd="0" parTransId="{E0BA30D0-C7A4-4AAF-A823-BED2919AC03F}" sibTransId="{956CFE1C-8DC2-4138-B08A-93EFC196BFDA}"/>
    <dgm:cxn modelId="{E26A4F3E-35E9-488F-B30B-3C323DB064F9}" srcId="{425DD797-7732-4DDB-8AF2-98581AFD090F}" destId="{9926689F-AD42-43F9-AB67-9445EA3E6733}" srcOrd="2" destOrd="0" parTransId="{E67E3722-F0B9-4E81-A2D2-31D6958C0D51}" sibTransId="{78E69F73-5DE6-4D4A-8C0A-0EFB79B2DDB0}"/>
    <dgm:cxn modelId="{90F57B5D-8253-48F1-BF78-66108060E95A}" srcId="{425DD797-7732-4DDB-8AF2-98581AFD090F}" destId="{D61A2621-0ABF-4018-AD61-3DEC126EFBD4}" srcOrd="6" destOrd="0" parTransId="{75D0EDAA-BE99-446E-AAF5-2B4CACFB7097}" sibTransId="{B43FA6B4-E2D0-4B77-BE8A-5BA1A0F6B1C4}"/>
    <dgm:cxn modelId="{EC097748-28F4-4479-A0EA-18E41FF2B00E}" type="presOf" srcId="{D96A0B84-8C91-4B3D-8B1C-1FAAE1359650}" destId="{0C0811D0-FA75-4E44-B220-9BA423D5C17D}" srcOrd="0" destOrd="0" presId="urn:microsoft.com/office/officeart/2005/8/layout/vList2"/>
    <dgm:cxn modelId="{CE40567A-B81B-4A24-8A66-EF62D78626A1}" type="presOf" srcId="{D61A2621-0ABF-4018-AD61-3DEC126EFBD4}" destId="{2188AA2B-64A5-4CB0-BAF8-5761878738AE}" srcOrd="0" destOrd="0" presId="urn:microsoft.com/office/officeart/2005/8/layout/vList2"/>
    <dgm:cxn modelId="{77016C80-649E-4FC9-9DD7-CC0ADE0C9D87}" srcId="{425DD797-7732-4DDB-8AF2-98581AFD090F}" destId="{D96A0B84-8C91-4B3D-8B1C-1FAAE1359650}" srcOrd="7" destOrd="0" parTransId="{981EAEE8-D8AF-43FA-B1DD-BE640073375E}" sibTransId="{9BC9D508-6D1E-475C-895F-D58E7D7A8552}"/>
    <dgm:cxn modelId="{DA98D494-001B-48F9-A067-2D1BA7F48182}" type="presOf" srcId="{47C3F599-D4E7-4C6D-93F8-1B498950457A}" destId="{9DFDEFBF-5A71-405E-B7B5-3FE219877637}" srcOrd="0" destOrd="0" presId="urn:microsoft.com/office/officeart/2005/8/layout/vList2"/>
    <dgm:cxn modelId="{3FE5AC97-2FC8-470E-824E-0F035BD79201}" type="presOf" srcId="{F09AAD54-6BBF-47D6-90FA-1C4C2F357DDA}" destId="{7ABDAFCB-B7A6-471A-816A-FC9D5B0CDE52}" srcOrd="0" destOrd="0" presId="urn:microsoft.com/office/officeart/2005/8/layout/vList2"/>
    <dgm:cxn modelId="{0FE2C197-74B9-429E-A096-52E5CC9CB6BC}" type="presOf" srcId="{30DCBAA2-2E32-4DA2-8A2F-97C57B7DB68A}" destId="{A956D553-69E2-43D1-9BA7-931A09B77CA3}" srcOrd="0" destOrd="0" presId="urn:microsoft.com/office/officeart/2005/8/layout/vList2"/>
    <dgm:cxn modelId="{38484CA1-01C2-44F5-BF57-7997DF0C823B}" type="presOf" srcId="{B7D3A790-9F5F-41CF-AA7B-2C3278D6964B}" destId="{75037525-B7AB-4ECF-86A7-03540044481B}" srcOrd="0" destOrd="0" presId="urn:microsoft.com/office/officeart/2005/8/layout/vList2"/>
    <dgm:cxn modelId="{ADF128CA-49D6-406E-8442-D54839F6FB7B}" type="presOf" srcId="{25621CFF-6DF4-4DD5-ADEE-4155AA29F3A4}" destId="{22167F4E-B6E2-4281-9447-BDFB6FC8348D}" srcOrd="0" destOrd="0" presId="urn:microsoft.com/office/officeart/2005/8/layout/vList2"/>
    <dgm:cxn modelId="{4510D3D0-9923-441A-B468-8AF4D41C9C01}" type="presOf" srcId="{425DD797-7732-4DDB-8AF2-98581AFD090F}" destId="{393BA91D-319C-4B88-825C-507F25DE1A79}" srcOrd="0" destOrd="0" presId="urn:microsoft.com/office/officeart/2005/8/layout/vList2"/>
    <dgm:cxn modelId="{CA1266E1-C367-474D-94F1-4D2216CCC443}" srcId="{425DD797-7732-4DDB-8AF2-98581AFD090F}" destId="{F09AAD54-6BBF-47D6-90FA-1C4C2F357DDA}" srcOrd="1" destOrd="0" parTransId="{3677120D-E773-4B62-A33E-1532DF26BDE6}" sibTransId="{9CD89BF6-7BC6-407E-A0DF-AA01555021B4}"/>
    <dgm:cxn modelId="{5D333FE3-070B-4549-AE9C-259590CE8F1D}" srcId="{425DD797-7732-4DDB-8AF2-98581AFD090F}" destId="{B7D3A790-9F5F-41CF-AA7B-2C3278D6964B}" srcOrd="0" destOrd="0" parTransId="{CB3FC763-392D-4FC7-91E7-09E3698151DD}" sibTransId="{E4848430-A168-4825-81ED-6A8673C1C942}"/>
    <dgm:cxn modelId="{D8D724E7-7200-4457-95FD-C67A08F311C6}" srcId="{425DD797-7732-4DDB-8AF2-98581AFD090F}" destId="{30DCBAA2-2E32-4DA2-8A2F-97C57B7DB68A}" srcOrd="3" destOrd="0" parTransId="{602E0700-1DE7-4D39-A1FF-1831B3F0A9A5}" sibTransId="{41810DA0-1304-4672-ADF2-F212567B90E3}"/>
    <dgm:cxn modelId="{235F23F1-3773-4552-8FB1-79BF65CCA4FD}" type="presOf" srcId="{9926689F-AD42-43F9-AB67-9445EA3E6733}" destId="{24A75AFE-CBBF-417B-AB25-E10CE83AAA78}" srcOrd="0" destOrd="0" presId="urn:microsoft.com/office/officeart/2005/8/layout/vList2"/>
    <dgm:cxn modelId="{C8C14567-5331-4117-BD0B-E7BDAC9D082F}" type="presParOf" srcId="{393BA91D-319C-4B88-825C-507F25DE1A79}" destId="{75037525-B7AB-4ECF-86A7-03540044481B}" srcOrd="0" destOrd="0" presId="urn:microsoft.com/office/officeart/2005/8/layout/vList2"/>
    <dgm:cxn modelId="{5AED606F-A855-4C49-A102-9A66FDD258BD}" type="presParOf" srcId="{393BA91D-319C-4B88-825C-507F25DE1A79}" destId="{F69E29BF-FEF0-4BA2-B995-F48917CE9745}" srcOrd="1" destOrd="0" presId="urn:microsoft.com/office/officeart/2005/8/layout/vList2"/>
    <dgm:cxn modelId="{E9E1F5CE-717B-43FC-80E4-BA9BD3C5C913}" type="presParOf" srcId="{393BA91D-319C-4B88-825C-507F25DE1A79}" destId="{7ABDAFCB-B7A6-471A-816A-FC9D5B0CDE52}" srcOrd="2" destOrd="0" presId="urn:microsoft.com/office/officeart/2005/8/layout/vList2"/>
    <dgm:cxn modelId="{A16EEA2E-B15E-4060-BF21-68FF461E6313}" type="presParOf" srcId="{393BA91D-319C-4B88-825C-507F25DE1A79}" destId="{7A036599-11C4-4F35-B0E7-68F2220B9A62}" srcOrd="3" destOrd="0" presId="urn:microsoft.com/office/officeart/2005/8/layout/vList2"/>
    <dgm:cxn modelId="{EF9DDCCE-982C-4FDC-A611-3CA0DE04379D}" type="presParOf" srcId="{393BA91D-319C-4B88-825C-507F25DE1A79}" destId="{24A75AFE-CBBF-417B-AB25-E10CE83AAA78}" srcOrd="4" destOrd="0" presId="urn:microsoft.com/office/officeart/2005/8/layout/vList2"/>
    <dgm:cxn modelId="{2F9EF2A3-24E3-49FA-A030-25D50C47A64C}" type="presParOf" srcId="{393BA91D-319C-4B88-825C-507F25DE1A79}" destId="{405D4B41-42C5-4EBA-8BAF-33B81E7A57D7}" srcOrd="5" destOrd="0" presId="urn:microsoft.com/office/officeart/2005/8/layout/vList2"/>
    <dgm:cxn modelId="{13F15EA0-563F-4CAF-97D8-ED75E3A46BC2}" type="presParOf" srcId="{393BA91D-319C-4B88-825C-507F25DE1A79}" destId="{A956D553-69E2-43D1-9BA7-931A09B77CA3}" srcOrd="6" destOrd="0" presId="urn:microsoft.com/office/officeart/2005/8/layout/vList2"/>
    <dgm:cxn modelId="{556F9BE6-2514-4DBE-84F6-A17C7D9D93CC}" type="presParOf" srcId="{393BA91D-319C-4B88-825C-507F25DE1A79}" destId="{4365D2AD-DC5E-40D6-B927-2541CFB1F8FD}" srcOrd="7" destOrd="0" presId="urn:microsoft.com/office/officeart/2005/8/layout/vList2"/>
    <dgm:cxn modelId="{6C4C220C-C678-4441-B2B5-A17B93DA53F0}" type="presParOf" srcId="{393BA91D-319C-4B88-825C-507F25DE1A79}" destId="{22167F4E-B6E2-4281-9447-BDFB6FC8348D}" srcOrd="8" destOrd="0" presId="urn:microsoft.com/office/officeart/2005/8/layout/vList2"/>
    <dgm:cxn modelId="{0E610B06-0522-42DD-A78D-4BAECA6EDCD4}" type="presParOf" srcId="{393BA91D-319C-4B88-825C-507F25DE1A79}" destId="{9ACC6DFC-45E0-4174-A80F-3D5AB6D94413}" srcOrd="9" destOrd="0" presId="urn:microsoft.com/office/officeart/2005/8/layout/vList2"/>
    <dgm:cxn modelId="{3924135C-A523-4BE6-A2CA-09F7C63E8EDB}" type="presParOf" srcId="{393BA91D-319C-4B88-825C-507F25DE1A79}" destId="{9DFDEFBF-5A71-405E-B7B5-3FE219877637}" srcOrd="10" destOrd="0" presId="urn:microsoft.com/office/officeart/2005/8/layout/vList2"/>
    <dgm:cxn modelId="{ED777D6B-508F-40F4-A231-69488B320507}" type="presParOf" srcId="{393BA91D-319C-4B88-825C-507F25DE1A79}" destId="{BD292282-8F07-410E-9350-EB4A4F843540}" srcOrd="11" destOrd="0" presId="urn:microsoft.com/office/officeart/2005/8/layout/vList2"/>
    <dgm:cxn modelId="{1C169F0C-A0C0-4624-805F-56B699687FAC}" type="presParOf" srcId="{393BA91D-319C-4B88-825C-507F25DE1A79}" destId="{2188AA2B-64A5-4CB0-BAF8-5761878738AE}" srcOrd="12" destOrd="0" presId="urn:microsoft.com/office/officeart/2005/8/layout/vList2"/>
    <dgm:cxn modelId="{7938B415-BCBB-43FE-BE84-21D41FD82554}" type="presParOf" srcId="{393BA91D-319C-4B88-825C-507F25DE1A79}" destId="{FC15C8D2-5A06-4DF5-B652-5B4DE6816863}" srcOrd="13" destOrd="0" presId="urn:microsoft.com/office/officeart/2005/8/layout/vList2"/>
    <dgm:cxn modelId="{C5BC3A88-50D5-4D04-8C82-660FF304238B}" type="presParOf" srcId="{393BA91D-319C-4B88-825C-507F25DE1A79}" destId="{0C0811D0-FA75-4E44-B220-9BA423D5C17D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A829DD-A0CB-4734-ACC9-00031356F7D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45B863-5F57-42E5-A132-22DBAB3D11C8}">
      <dgm:prSet/>
      <dgm:spPr/>
      <dgm:t>
        <a:bodyPr/>
        <a:lstStyle/>
        <a:p>
          <a:r>
            <a:rPr lang="sl-SI" dirty="0"/>
            <a:t>zagotoviti ustrezno kadrovsko strukturo za izvajanje funkcije OR: zagotovljeno</a:t>
          </a:r>
          <a:endParaRPr lang="en-US" dirty="0"/>
        </a:p>
      </dgm:t>
    </dgm:pt>
    <dgm:pt modelId="{57B408F8-64C5-487D-BD3B-D317533199F7}" type="parTrans" cxnId="{C431E7B9-9FD3-4B80-8E78-8BAE2F94E9D4}">
      <dgm:prSet/>
      <dgm:spPr/>
      <dgm:t>
        <a:bodyPr/>
        <a:lstStyle/>
        <a:p>
          <a:endParaRPr lang="en-US"/>
        </a:p>
      </dgm:t>
    </dgm:pt>
    <dgm:pt modelId="{65C2060D-35E1-4F83-A465-4A608C000C30}" type="sibTrans" cxnId="{C431E7B9-9FD3-4B80-8E78-8BAE2F94E9D4}">
      <dgm:prSet/>
      <dgm:spPr/>
      <dgm:t>
        <a:bodyPr/>
        <a:lstStyle/>
        <a:p>
          <a:endParaRPr lang="en-US"/>
        </a:p>
      </dgm:t>
    </dgm:pt>
    <dgm:pt modelId="{624F2545-F4C7-435E-9EB8-C5353BEC8E94}">
      <dgm:prSet/>
      <dgm:spPr/>
      <dgm:t>
        <a:bodyPr/>
        <a:lstStyle/>
        <a:p>
          <a:r>
            <a:rPr lang="sl-SI" dirty="0"/>
            <a:t>priročnik OR: v pripravi</a:t>
          </a:r>
          <a:endParaRPr lang="en-US" dirty="0"/>
        </a:p>
      </dgm:t>
    </dgm:pt>
    <dgm:pt modelId="{B116295F-D95A-4035-9A7E-95CEB7F8B329}" type="parTrans" cxnId="{BF2E933B-2291-4BF6-8878-3F6F5CD702D1}">
      <dgm:prSet/>
      <dgm:spPr/>
      <dgm:t>
        <a:bodyPr/>
        <a:lstStyle/>
        <a:p>
          <a:endParaRPr lang="en-US"/>
        </a:p>
      </dgm:t>
    </dgm:pt>
    <dgm:pt modelId="{B3971A77-125D-49A1-81A9-8D312F0DF527}" type="sibTrans" cxnId="{BF2E933B-2291-4BF6-8878-3F6F5CD702D1}">
      <dgm:prSet/>
      <dgm:spPr/>
      <dgm:t>
        <a:bodyPr/>
        <a:lstStyle/>
        <a:p>
          <a:endParaRPr lang="en-US"/>
        </a:p>
      </dgm:t>
    </dgm:pt>
    <dgm:pt modelId="{D45EBF4E-09B0-449B-BCDB-880C4087D2BF}">
      <dgm:prSet/>
      <dgm:spPr/>
      <dgm:t>
        <a:bodyPr/>
        <a:lstStyle/>
        <a:p>
          <a:r>
            <a:rPr lang="sl-SI" dirty="0"/>
            <a:t>pripraviti navodila (Smernice OR, Navodila za izvajanje vračil namenskih sredstev EU): marec, junij 2024</a:t>
          </a:r>
          <a:endParaRPr lang="en-US" dirty="0"/>
        </a:p>
      </dgm:t>
    </dgm:pt>
    <dgm:pt modelId="{C815A0B7-08F5-4C09-BE4D-B6FFC95ED497}" type="parTrans" cxnId="{57B03066-C96B-4135-9F65-0244325A9328}">
      <dgm:prSet/>
      <dgm:spPr/>
      <dgm:t>
        <a:bodyPr/>
        <a:lstStyle/>
        <a:p>
          <a:endParaRPr lang="en-US"/>
        </a:p>
      </dgm:t>
    </dgm:pt>
    <dgm:pt modelId="{F0878A08-3424-4858-AE7E-D8A23A554C88}" type="sibTrans" cxnId="{57B03066-C96B-4135-9F65-0244325A9328}">
      <dgm:prSet/>
      <dgm:spPr/>
      <dgm:t>
        <a:bodyPr/>
        <a:lstStyle/>
        <a:p>
          <a:endParaRPr lang="en-US"/>
        </a:p>
      </dgm:t>
    </dgm:pt>
    <dgm:pt modelId="{CE8B2C64-1C30-402B-9286-39A1F4FB733A}">
      <dgm:prSet/>
      <dgm:spPr/>
      <dgm:t>
        <a:bodyPr/>
        <a:lstStyle/>
        <a:p>
          <a:r>
            <a:rPr lang="sl-SI" dirty="0"/>
            <a:t>razvoj IT podpore (MFERAC-eCA2): 2023: </a:t>
          </a:r>
          <a:r>
            <a:rPr lang="sl-SI" dirty="0" err="1"/>
            <a:t>ZaP</a:t>
          </a:r>
          <a:r>
            <a:rPr lang="sl-SI" dirty="0"/>
            <a:t>, ostalo v l. 2024</a:t>
          </a:r>
          <a:endParaRPr lang="en-US" dirty="0"/>
        </a:p>
      </dgm:t>
    </dgm:pt>
    <dgm:pt modelId="{8E185B4C-5398-4A86-BE56-0C5B1BC22E01}" type="parTrans" cxnId="{F8ACDC6C-58EC-42A3-BD3A-53C3DB807EAE}">
      <dgm:prSet/>
      <dgm:spPr/>
      <dgm:t>
        <a:bodyPr/>
        <a:lstStyle/>
        <a:p>
          <a:endParaRPr lang="en-US"/>
        </a:p>
      </dgm:t>
    </dgm:pt>
    <dgm:pt modelId="{5D647E22-A9BB-4116-A3F6-E11794C8977F}" type="sibTrans" cxnId="{F8ACDC6C-58EC-42A3-BD3A-53C3DB807EAE}">
      <dgm:prSet/>
      <dgm:spPr/>
      <dgm:t>
        <a:bodyPr/>
        <a:lstStyle/>
        <a:p>
          <a:endParaRPr lang="en-US"/>
        </a:p>
      </dgm:t>
    </dgm:pt>
    <dgm:pt modelId="{46E137CF-A2EA-47AC-BA58-E32CADB0AE5D}" type="pres">
      <dgm:prSet presAssocID="{73A829DD-A0CB-4734-ACC9-00031356F7D1}" presName="outerComposite" presStyleCnt="0">
        <dgm:presLayoutVars>
          <dgm:chMax val="5"/>
          <dgm:dir/>
          <dgm:resizeHandles val="exact"/>
        </dgm:presLayoutVars>
      </dgm:prSet>
      <dgm:spPr/>
    </dgm:pt>
    <dgm:pt modelId="{807E88F8-96E0-4B90-90A3-B52635A89A23}" type="pres">
      <dgm:prSet presAssocID="{73A829DD-A0CB-4734-ACC9-00031356F7D1}" presName="dummyMaxCanvas" presStyleCnt="0">
        <dgm:presLayoutVars/>
      </dgm:prSet>
      <dgm:spPr/>
    </dgm:pt>
    <dgm:pt modelId="{141AC6A8-BA15-4655-9FBD-5C592374771D}" type="pres">
      <dgm:prSet presAssocID="{73A829DD-A0CB-4734-ACC9-00031356F7D1}" presName="FourNodes_1" presStyleLbl="node1" presStyleIdx="0" presStyleCnt="4">
        <dgm:presLayoutVars>
          <dgm:bulletEnabled val="1"/>
        </dgm:presLayoutVars>
      </dgm:prSet>
      <dgm:spPr/>
    </dgm:pt>
    <dgm:pt modelId="{FEC18E9D-BA45-4E48-97E5-F015F6093BEA}" type="pres">
      <dgm:prSet presAssocID="{73A829DD-A0CB-4734-ACC9-00031356F7D1}" presName="FourNodes_2" presStyleLbl="node1" presStyleIdx="1" presStyleCnt="4">
        <dgm:presLayoutVars>
          <dgm:bulletEnabled val="1"/>
        </dgm:presLayoutVars>
      </dgm:prSet>
      <dgm:spPr/>
    </dgm:pt>
    <dgm:pt modelId="{4D8B7B13-366B-46A1-80C8-CA43BB6A7429}" type="pres">
      <dgm:prSet presAssocID="{73A829DD-A0CB-4734-ACC9-00031356F7D1}" presName="FourNodes_3" presStyleLbl="node1" presStyleIdx="2" presStyleCnt="4">
        <dgm:presLayoutVars>
          <dgm:bulletEnabled val="1"/>
        </dgm:presLayoutVars>
      </dgm:prSet>
      <dgm:spPr/>
    </dgm:pt>
    <dgm:pt modelId="{4AF3C160-248F-4C88-B4F5-38BE50DDFD86}" type="pres">
      <dgm:prSet presAssocID="{73A829DD-A0CB-4734-ACC9-00031356F7D1}" presName="FourNodes_4" presStyleLbl="node1" presStyleIdx="3" presStyleCnt="4">
        <dgm:presLayoutVars>
          <dgm:bulletEnabled val="1"/>
        </dgm:presLayoutVars>
      </dgm:prSet>
      <dgm:spPr/>
    </dgm:pt>
    <dgm:pt modelId="{A53ED3CA-B268-4729-BED5-89801189EB72}" type="pres">
      <dgm:prSet presAssocID="{73A829DD-A0CB-4734-ACC9-00031356F7D1}" presName="FourConn_1-2" presStyleLbl="fgAccFollowNode1" presStyleIdx="0" presStyleCnt="3">
        <dgm:presLayoutVars>
          <dgm:bulletEnabled val="1"/>
        </dgm:presLayoutVars>
      </dgm:prSet>
      <dgm:spPr/>
    </dgm:pt>
    <dgm:pt modelId="{996FB12A-F826-4CBB-9D15-AFD583289628}" type="pres">
      <dgm:prSet presAssocID="{73A829DD-A0CB-4734-ACC9-00031356F7D1}" presName="FourConn_2-3" presStyleLbl="fgAccFollowNode1" presStyleIdx="1" presStyleCnt="3">
        <dgm:presLayoutVars>
          <dgm:bulletEnabled val="1"/>
        </dgm:presLayoutVars>
      </dgm:prSet>
      <dgm:spPr/>
    </dgm:pt>
    <dgm:pt modelId="{B3B92F7D-4361-482B-99B6-1E9600DC5750}" type="pres">
      <dgm:prSet presAssocID="{73A829DD-A0CB-4734-ACC9-00031356F7D1}" presName="FourConn_3-4" presStyleLbl="fgAccFollowNode1" presStyleIdx="2" presStyleCnt="3">
        <dgm:presLayoutVars>
          <dgm:bulletEnabled val="1"/>
        </dgm:presLayoutVars>
      </dgm:prSet>
      <dgm:spPr/>
    </dgm:pt>
    <dgm:pt modelId="{9F372D6F-E12B-48E0-93D3-B7E150851A15}" type="pres">
      <dgm:prSet presAssocID="{73A829DD-A0CB-4734-ACC9-00031356F7D1}" presName="FourNodes_1_text" presStyleLbl="node1" presStyleIdx="3" presStyleCnt="4">
        <dgm:presLayoutVars>
          <dgm:bulletEnabled val="1"/>
        </dgm:presLayoutVars>
      </dgm:prSet>
      <dgm:spPr/>
    </dgm:pt>
    <dgm:pt modelId="{57642E55-6D34-4391-BA29-10B1344D832B}" type="pres">
      <dgm:prSet presAssocID="{73A829DD-A0CB-4734-ACC9-00031356F7D1}" presName="FourNodes_2_text" presStyleLbl="node1" presStyleIdx="3" presStyleCnt="4">
        <dgm:presLayoutVars>
          <dgm:bulletEnabled val="1"/>
        </dgm:presLayoutVars>
      </dgm:prSet>
      <dgm:spPr/>
    </dgm:pt>
    <dgm:pt modelId="{CA0923BB-4B60-4F03-928C-D7F3CF5C1B17}" type="pres">
      <dgm:prSet presAssocID="{73A829DD-A0CB-4734-ACC9-00031356F7D1}" presName="FourNodes_3_text" presStyleLbl="node1" presStyleIdx="3" presStyleCnt="4">
        <dgm:presLayoutVars>
          <dgm:bulletEnabled val="1"/>
        </dgm:presLayoutVars>
      </dgm:prSet>
      <dgm:spPr/>
    </dgm:pt>
    <dgm:pt modelId="{D16E4AB9-28FB-4419-ABEB-E722D32DF0AD}" type="pres">
      <dgm:prSet presAssocID="{73A829DD-A0CB-4734-ACC9-00031356F7D1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5C83D01-6199-4E82-B3C7-9E301F040FB2}" type="presOf" srcId="{624F2545-F4C7-435E-9EB8-C5353BEC8E94}" destId="{57642E55-6D34-4391-BA29-10B1344D832B}" srcOrd="1" destOrd="0" presId="urn:microsoft.com/office/officeart/2005/8/layout/vProcess5"/>
    <dgm:cxn modelId="{E2EF380C-140D-4BA0-9306-ADE0800B870F}" type="presOf" srcId="{7945B863-5F57-42E5-A132-22DBAB3D11C8}" destId="{9F372D6F-E12B-48E0-93D3-B7E150851A15}" srcOrd="1" destOrd="0" presId="urn:microsoft.com/office/officeart/2005/8/layout/vProcess5"/>
    <dgm:cxn modelId="{27B16114-7C55-4468-93B2-99D584B50AAF}" type="presOf" srcId="{CE8B2C64-1C30-402B-9286-39A1F4FB733A}" destId="{4AF3C160-248F-4C88-B4F5-38BE50DDFD86}" srcOrd="0" destOrd="0" presId="urn:microsoft.com/office/officeart/2005/8/layout/vProcess5"/>
    <dgm:cxn modelId="{0E983E2E-2D1F-44E3-8E93-85AA5F9781E5}" type="presOf" srcId="{73A829DD-A0CB-4734-ACC9-00031356F7D1}" destId="{46E137CF-A2EA-47AC-BA58-E32CADB0AE5D}" srcOrd="0" destOrd="0" presId="urn:microsoft.com/office/officeart/2005/8/layout/vProcess5"/>
    <dgm:cxn modelId="{EDF37031-9E2F-4E91-9026-1E23CBAEFA89}" type="presOf" srcId="{F0878A08-3424-4858-AE7E-D8A23A554C88}" destId="{B3B92F7D-4361-482B-99B6-1E9600DC5750}" srcOrd="0" destOrd="0" presId="urn:microsoft.com/office/officeart/2005/8/layout/vProcess5"/>
    <dgm:cxn modelId="{2C64B332-6E8E-4920-A059-6217CEA47708}" type="presOf" srcId="{7945B863-5F57-42E5-A132-22DBAB3D11C8}" destId="{141AC6A8-BA15-4655-9FBD-5C592374771D}" srcOrd="0" destOrd="0" presId="urn:microsoft.com/office/officeart/2005/8/layout/vProcess5"/>
    <dgm:cxn modelId="{BF2E933B-2291-4BF6-8878-3F6F5CD702D1}" srcId="{73A829DD-A0CB-4734-ACC9-00031356F7D1}" destId="{624F2545-F4C7-435E-9EB8-C5353BEC8E94}" srcOrd="1" destOrd="0" parTransId="{B116295F-D95A-4035-9A7E-95CEB7F8B329}" sibTransId="{B3971A77-125D-49A1-81A9-8D312F0DF527}"/>
    <dgm:cxn modelId="{1FE33E5E-68E7-45DD-AB81-C68DBE133E0C}" type="presOf" srcId="{CE8B2C64-1C30-402B-9286-39A1F4FB733A}" destId="{D16E4AB9-28FB-4419-ABEB-E722D32DF0AD}" srcOrd="1" destOrd="0" presId="urn:microsoft.com/office/officeart/2005/8/layout/vProcess5"/>
    <dgm:cxn modelId="{57B03066-C96B-4135-9F65-0244325A9328}" srcId="{73A829DD-A0CB-4734-ACC9-00031356F7D1}" destId="{D45EBF4E-09B0-449B-BCDB-880C4087D2BF}" srcOrd="2" destOrd="0" parTransId="{C815A0B7-08F5-4C09-BE4D-B6FFC95ED497}" sibTransId="{F0878A08-3424-4858-AE7E-D8A23A554C88}"/>
    <dgm:cxn modelId="{F8ACDC6C-58EC-42A3-BD3A-53C3DB807EAE}" srcId="{73A829DD-A0CB-4734-ACC9-00031356F7D1}" destId="{CE8B2C64-1C30-402B-9286-39A1F4FB733A}" srcOrd="3" destOrd="0" parTransId="{8E185B4C-5398-4A86-BE56-0C5B1BC22E01}" sibTransId="{5D647E22-A9BB-4116-A3F6-E11794C8977F}"/>
    <dgm:cxn modelId="{5F8584A5-F7D5-4CDC-92FE-75140DC86B9D}" type="presOf" srcId="{B3971A77-125D-49A1-81A9-8D312F0DF527}" destId="{996FB12A-F826-4CBB-9D15-AFD583289628}" srcOrd="0" destOrd="0" presId="urn:microsoft.com/office/officeart/2005/8/layout/vProcess5"/>
    <dgm:cxn modelId="{C431E7B9-9FD3-4B80-8E78-8BAE2F94E9D4}" srcId="{73A829DD-A0CB-4734-ACC9-00031356F7D1}" destId="{7945B863-5F57-42E5-A132-22DBAB3D11C8}" srcOrd="0" destOrd="0" parTransId="{57B408F8-64C5-487D-BD3B-D317533199F7}" sibTransId="{65C2060D-35E1-4F83-A465-4A608C000C30}"/>
    <dgm:cxn modelId="{027EB4EC-B875-4480-87DD-890BF3B438DE}" type="presOf" srcId="{65C2060D-35E1-4F83-A465-4A608C000C30}" destId="{A53ED3CA-B268-4729-BED5-89801189EB72}" srcOrd="0" destOrd="0" presId="urn:microsoft.com/office/officeart/2005/8/layout/vProcess5"/>
    <dgm:cxn modelId="{6FB610F1-FE57-4B12-8F26-AF9E7964CD45}" type="presOf" srcId="{D45EBF4E-09B0-449B-BCDB-880C4087D2BF}" destId="{CA0923BB-4B60-4F03-928C-D7F3CF5C1B17}" srcOrd="1" destOrd="0" presId="urn:microsoft.com/office/officeart/2005/8/layout/vProcess5"/>
    <dgm:cxn modelId="{FEBD9CF1-85B9-493D-B919-E39F56FA4197}" type="presOf" srcId="{D45EBF4E-09B0-449B-BCDB-880C4087D2BF}" destId="{4D8B7B13-366B-46A1-80C8-CA43BB6A7429}" srcOrd="0" destOrd="0" presId="urn:microsoft.com/office/officeart/2005/8/layout/vProcess5"/>
    <dgm:cxn modelId="{B1E107F2-1A6A-4304-A24E-9472439FEC94}" type="presOf" srcId="{624F2545-F4C7-435E-9EB8-C5353BEC8E94}" destId="{FEC18E9D-BA45-4E48-97E5-F015F6093BEA}" srcOrd="0" destOrd="0" presId="urn:microsoft.com/office/officeart/2005/8/layout/vProcess5"/>
    <dgm:cxn modelId="{F6FBF790-9E3F-4A0D-8F5D-4B15772005A4}" type="presParOf" srcId="{46E137CF-A2EA-47AC-BA58-E32CADB0AE5D}" destId="{807E88F8-96E0-4B90-90A3-B52635A89A23}" srcOrd="0" destOrd="0" presId="urn:microsoft.com/office/officeart/2005/8/layout/vProcess5"/>
    <dgm:cxn modelId="{CE63A210-6801-47DE-80CC-4846D9E95B2F}" type="presParOf" srcId="{46E137CF-A2EA-47AC-BA58-E32CADB0AE5D}" destId="{141AC6A8-BA15-4655-9FBD-5C592374771D}" srcOrd="1" destOrd="0" presId="urn:microsoft.com/office/officeart/2005/8/layout/vProcess5"/>
    <dgm:cxn modelId="{D04F6322-997E-4FA8-B608-31ABE1B1341F}" type="presParOf" srcId="{46E137CF-A2EA-47AC-BA58-E32CADB0AE5D}" destId="{FEC18E9D-BA45-4E48-97E5-F015F6093BEA}" srcOrd="2" destOrd="0" presId="urn:microsoft.com/office/officeart/2005/8/layout/vProcess5"/>
    <dgm:cxn modelId="{260BDB35-833C-48AD-8189-CFBEF91E7950}" type="presParOf" srcId="{46E137CF-A2EA-47AC-BA58-E32CADB0AE5D}" destId="{4D8B7B13-366B-46A1-80C8-CA43BB6A7429}" srcOrd="3" destOrd="0" presId="urn:microsoft.com/office/officeart/2005/8/layout/vProcess5"/>
    <dgm:cxn modelId="{F4A1F203-08E9-4552-87CD-A718756780DF}" type="presParOf" srcId="{46E137CF-A2EA-47AC-BA58-E32CADB0AE5D}" destId="{4AF3C160-248F-4C88-B4F5-38BE50DDFD86}" srcOrd="4" destOrd="0" presId="urn:microsoft.com/office/officeart/2005/8/layout/vProcess5"/>
    <dgm:cxn modelId="{0621A2D6-B2E4-4536-B449-CA28CFBBD62E}" type="presParOf" srcId="{46E137CF-A2EA-47AC-BA58-E32CADB0AE5D}" destId="{A53ED3CA-B268-4729-BED5-89801189EB72}" srcOrd="5" destOrd="0" presId="urn:microsoft.com/office/officeart/2005/8/layout/vProcess5"/>
    <dgm:cxn modelId="{08920A31-EB2F-46CC-AE9C-3C1C3F6128DC}" type="presParOf" srcId="{46E137CF-A2EA-47AC-BA58-E32CADB0AE5D}" destId="{996FB12A-F826-4CBB-9D15-AFD583289628}" srcOrd="6" destOrd="0" presId="urn:microsoft.com/office/officeart/2005/8/layout/vProcess5"/>
    <dgm:cxn modelId="{F98F875F-CCFE-43D6-9A11-7F86A7B80483}" type="presParOf" srcId="{46E137CF-A2EA-47AC-BA58-E32CADB0AE5D}" destId="{B3B92F7D-4361-482B-99B6-1E9600DC5750}" srcOrd="7" destOrd="0" presId="urn:microsoft.com/office/officeart/2005/8/layout/vProcess5"/>
    <dgm:cxn modelId="{AD145798-FC35-4B9D-AF00-84665335FC99}" type="presParOf" srcId="{46E137CF-A2EA-47AC-BA58-E32CADB0AE5D}" destId="{9F372D6F-E12B-48E0-93D3-B7E150851A15}" srcOrd="8" destOrd="0" presId="urn:microsoft.com/office/officeart/2005/8/layout/vProcess5"/>
    <dgm:cxn modelId="{7328B251-382E-414D-8A7C-678A2DD66704}" type="presParOf" srcId="{46E137CF-A2EA-47AC-BA58-E32CADB0AE5D}" destId="{57642E55-6D34-4391-BA29-10B1344D832B}" srcOrd="9" destOrd="0" presId="urn:microsoft.com/office/officeart/2005/8/layout/vProcess5"/>
    <dgm:cxn modelId="{D52FA67A-7C13-4B7B-898C-0E5CAB5CCA65}" type="presParOf" srcId="{46E137CF-A2EA-47AC-BA58-E32CADB0AE5D}" destId="{CA0923BB-4B60-4F03-928C-D7F3CF5C1B17}" srcOrd="10" destOrd="0" presId="urn:microsoft.com/office/officeart/2005/8/layout/vProcess5"/>
    <dgm:cxn modelId="{5984B9E6-B505-4902-A8D4-24A7E0805DDC}" type="presParOf" srcId="{46E137CF-A2EA-47AC-BA58-E32CADB0AE5D}" destId="{D16E4AB9-28FB-4419-ABEB-E722D32DF0AD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0B3127-C20B-49A9-A447-FAAF5EFDC4FC}">
      <dsp:nvSpPr>
        <dsp:cNvPr id="0" name=""/>
        <dsp:cNvSpPr/>
      </dsp:nvSpPr>
      <dsp:spPr>
        <a:xfrm>
          <a:off x="0" y="0"/>
          <a:ext cx="5026421" cy="1391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priprava in predložitev zahtevkov za plačilo Komisiji v skladu s členoma 91 in 92,</a:t>
          </a:r>
        </a:p>
      </dsp:txBody>
      <dsp:txXfrm>
        <a:off x="40745" y="40745"/>
        <a:ext cx="3525286" cy="1309636"/>
      </dsp:txXfrm>
    </dsp:sp>
    <dsp:sp modelId="{E8197F29-B0BB-4FC3-8E5F-FB807FAAA6DB}">
      <dsp:nvSpPr>
        <dsp:cNvPr id="0" name=""/>
        <dsp:cNvSpPr/>
      </dsp:nvSpPr>
      <dsp:spPr>
        <a:xfrm>
          <a:off x="443507" y="1622980"/>
          <a:ext cx="5026421" cy="1391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696488"/>
                <a:satOff val="5592"/>
                <a:lumOff val="598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696488"/>
                <a:satOff val="5592"/>
                <a:lumOff val="598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696488"/>
                <a:satOff val="5592"/>
                <a:lumOff val="598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priprava in predložitev obračunov za potrditev njihove popolnosti, natančnosti in pravilnosti v skladu s členom 98,</a:t>
          </a:r>
        </a:p>
      </dsp:txBody>
      <dsp:txXfrm>
        <a:off x="484252" y="1663725"/>
        <a:ext cx="3597191" cy="1309636"/>
      </dsp:txXfrm>
    </dsp:sp>
    <dsp:sp modelId="{3A011B86-02A9-427A-A81B-D79221FC0293}">
      <dsp:nvSpPr>
        <dsp:cNvPr id="0" name=""/>
        <dsp:cNvSpPr/>
      </dsp:nvSpPr>
      <dsp:spPr>
        <a:xfrm>
          <a:off x="887015" y="3245961"/>
          <a:ext cx="5026421" cy="1391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vodenje elektronskih evidenc za vse elemente obračunov, vključno z zahtevki za plačilo.</a:t>
          </a:r>
        </a:p>
      </dsp:txBody>
      <dsp:txXfrm>
        <a:off x="927760" y="3286706"/>
        <a:ext cx="3597191" cy="1309636"/>
      </dsp:txXfrm>
    </dsp:sp>
    <dsp:sp modelId="{C41B6BEF-ADE9-4081-8E92-FF795725D705}">
      <dsp:nvSpPr>
        <dsp:cNvPr id="0" name=""/>
        <dsp:cNvSpPr/>
      </dsp:nvSpPr>
      <dsp:spPr>
        <a:xfrm>
          <a:off x="4122189" y="1054937"/>
          <a:ext cx="904232" cy="90423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325641" y="1054937"/>
        <a:ext cx="497328" cy="680435"/>
      </dsp:txXfrm>
    </dsp:sp>
    <dsp:sp modelId="{B28E2E14-BC7C-4059-8D6A-2FDE4AEBA3D8}">
      <dsp:nvSpPr>
        <dsp:cNvPr id="0" name=""/>
        <dsp:cNvSpPr/>
      </dsp:nvSpPr>
      <dsp:spPr>
        <a:xfrm>
          <a:off x="4565697" y="2668644"/>
          <a:ext cx="904232" cy="90423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192819"/>
            <a:satOff val="16804"/>
            <a:lumOff val="249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4192819"/>
              <a:satOff val="16804"/>
              <a:lumOff val="249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769149" y="2668644"/>
        <a:ext cx="497328" cy="6804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037525-B7AB-4ECF-86A7-03540044481B}">
      <dsp:nvSpPr>
        <dsp:cNvPr id="0" name=""/>
        <dsp:cNvSpPr/>
      </dsp:nvSpPr>
      <dsp:spPr>
        <a:xfrm>
          <a:off x="0" y="15263"/>
          <a:ext cx="5913437" cy="5405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prejema plačila iz naslova prispevka EU s strani Evropske komisije in vodi obrestni</a:t>
          </a:r>
          <a:r>
            <a:rPr lang="sl-SI" sz="1400" kern="1200"/>
            <a:t> </a:t>
          </a:r>
          <a:r>
            <a:rPr lang="en-US" sz="1400" kern="1200"/>
            <a:t>podračun za zadevni sklad ter evidenco o vseh transakcijah,</a:t>
          </a:r>
        </a:p>
      </dsp:txBody>
      <dsp:txXfrm>
        <a:off x="26387" y="41650"/>
        <a:ext cx="5860663" cy="487766"/>
      </dsp:txXfrm>
    </dsp:sp>
    <dsp:sp modelId="{7ABDAFCB-B7A6-471A-816A-FC9D5B0CDE52}">
      <dsp:nvSpPr>
        <dsp:cNvPr id="0" name=""/>
        <dsp:cNvSpPr/>
      </dsp:nvSpPr>
      <dsp:spPr>
        <a:xfrm>
          <a:off x="0" y="596123"/>
          <a:ext cx="5913437" cy="540540"/>
        </a:xfrm>
        <a:prstGeom prst="roundRect">
          <a:avLst/>
        </a:prstGeom>
        <a:gradFill rotWithShape="0">
          <a:gsLst>
            <a:gs pos="0">
              <a:schemeClr val="accent2">
                <a:hueOff val="-484711"/>
                <a:satOff val="1598"/>
                <a:lumOff val="1709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484711"/>
                <a:satOff val="1598"/>
                <a:lumOff val="1709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484711"/>
                <a:satOff val="1598"/>
                <a:lumOff val="1709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izvršuje povračila iz naslova prispevka EU v državni proračun,</a:t>
          </a:r>
        </a:p>
      </dsp:txBody>
      <dsp:txXfrm>
        <a:off x="26387" y="622510"/>
        <a:ext cx="5860663" cy="487766"/>
      </dsp:txXfrm>
    </dsp:sp>
    <dsp:sp modelId="{24A75AFE-CBBF-417B-AB25-E10CE83AAA78}">
      <dsp:nvSpPr>
        <dsp:cNvPr id="0" name=""/>
        <dsp:cNvSpPr/>
      </dsp:nvSpPr>
      <dsp:spPr>
        <a:xfrm>
          <a:off x="0" y="1176983"/>
          <a:ext cx="5913437" cy="540540"/>
        </a:xfrm>
        <a:prstGeom prst="roundRect">
          <a:avLst/>
        </a:prstGeom>
        <a:gradFill rotWithShape="0">
          <a:gsLst>
            <a:gs pos="0">
              <a:schemeClr val="accent2">
                <a:hueOff val="-969422"/>
                <a:satOff val="3196"/>
                <a:lumOff val="3417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969422"/>
                <a:satOff val="3196"/>
                <a:lumOff val="3417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969422"/>
                <a:satOff val="3196"/>
                <a:lumOff val="3417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v primeru sistemskih nepravilnosti vzpostavlja terjatve do posredniških teles,</a:t>
          </a:r>
        </a:p>
      </dsp:txBody>
      <dsp:txXfrm>
        <a:off x="26387" y="1203370"/>
        <a:ext cx="5860663" cy="487766"/>
      </dsp:txXfrm>
    </dsp:sp>
    <dsp:sp modelId="{A956D553-69E2-43D1-9BA7-931A09B77CA3}">
      <dsp:nvSpPr>
        <dsp:cNvPr id="0" name=""/>
        <dsp:cNvSpPr/>
      </dsp:nvSpPr>
      <dsp:spPr>
        <a:xfrm>
          <a:off x="0" y="1757843"/>
          <a:ext cx="5913437" cy="540540"/>
        </a:xfrm>
        <a:prstGeom prst="roundRect">
          <a:avLst/>
        </a:prstGeom>
        <a:gradFill rotWithShape="0">
          <a:gsLst>
            <a:gs pos="0">
              <a:schemeClr val="accent2">
                <a:hueOff val="-1454132"/>
                <a:satOff val="4794"/>
                <a:lumOff val="5126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454132"/>
                <a:satOff val="4794"/>
                <a:lumOff val="5126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454132"/>
                <a:satOff val="4794"/>
                <a:lumOff val="5126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vodi knjigo dolžnikov,</a:t>
          </a:r>
        </a:p>
      </dsp:txBody>
      <dsp:txXfrm>
        <a:off x="26387" y="1784230"/>
        <a:ext cx="5860663" cy="487766"/>
      </dsp:txXfrm>
    </dsp:sp>
    <dsp:sp modelId="{22167F4E-B6E2-4281-9447-BDFB6FC8348D}">
      <dsp:nvSpPr>
        <dsp:cNvPr id="0" name=""/>
        <dsp:cNvSpPr/>
      </dsp:nvSpPr>
      <dsp:spPr>
        <a:xfrm>
          <a:off x="0" y="2338703"/>
          <a:ext cx="5913437" cy="540540"/>
        </a:xfrm>
        <a:prstGeom prst="roundRect">
          <a:avLst/>
        </a:prstGeom>
        <a:gradFill rotWithShape="0">
          <a:gsLst>
            <a:gs pos="0">
              <a:schemeClr val="accent2">
                <a:hueOff val="-1938843"/>
                <a:satOff val="6391"/>
                <a:lumOff val="6835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938843"/>
                <a:satOff val="6391"/>
                <a:lumOff val="6835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938843"/>
                <a:satOff val="6391"/>
                <a:lumOff val="6835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sestavi in predloži napoved zahtevkov za plačilo Evropski komisiji,</a:t>
          </a:r>
        </a:p>
      </dsp:txBody>
      <dsp:txXfrm>
        <a:off x="26387" y="2365090"/>
        <a:ext cx="5860663" cy="487766"/>
      </dsp:txXfrm>
    </dsp:sp>
    <dsp:sp modelId="{9DFDEFBF-5A71-405E-B7B5-3FE219877637}">
      <dsp:nvSpPr>
        <dsp:cNvPr id="0" name=""/>
        <dsp:cNvSpPr/>
      </dsp:nvSpPr>
      <dsp:spPr>
        <a:xfrm>
          <a:off x="0" y="2919563"/>
          <a:ext cx="5913437" cy="540540"/>
        </a:xfrm>
        <a:prstGeom prst="roundRect">
          <a:avLst/>
        </a:prstGeom>
        <a:gradFill rotWithShape="0">
          <a:gsLst>
            <a:gs pos="0">
              <a:schemeClr val="accent2">
                <a:hueOff val="-2423554"/>
                <a:satOff val="7989"/>
                <a:lumOff val="8544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2423554"/>
                <a:satOff val="7989"/>
                <a:lumOff val="8544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2423554"/>
                <a:satOff val="7989"/>
                <a:lumOff val="8544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v ZaP/RI ustrezno obravnava poročila OU, RO, PT itd.),</a:t>
          </a:r>
        </a:p>
      </dsp:txBody>
      <dsp:txXfrm>
        <a:off x="26387" y="2945950"/>
        <a:ext cx="5860663" cy="487766"/>
      </dsp:txXfrm>
    </dsp:sp>
    <dsp:sp modelId="{2188AA2B-64A5-4CB0-BAF8-5761878738AE}">
      <dsp:nvSpPr>
        <dsp:cNvPr id="0" name=""/>
        <dsp:cNvSpPr/>
      </dsp:nvSpPr>
      <dsp:spPr>
        <a:xfrm>
          <a:off x="0" y="3500424"/>
          <a:ext cx="5913437" cy="540540"/>
        </a:xfrm>
        <a:prstGeom prst="roundRect">
          <a:avLst/>
        </a:prstGeom>
        <a:gradFill rotWithShape="0">
          <a:gsLst>
            <a:gs pos="0">
              <a:schemeClr val="accent2">
                <a:hueOff val="-2908265"/>
                <a:satOff val="9587"/>
                <a:lumOff val="10252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2908265"/>
                <a:satOff val="9587"/>
                <a:lumOff val="10252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2908265"/>
                <a:satOff val="9587"/>
                <a:lumOff val="10252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razvija IT sistem za zagotavljanje e-revizijske sledi (MFERAC-eCA),</a:t>
          </a:r>
        </a:p>
      </dsp:txBody>
      <dsp:txXfrm>
        <a:off x="26387" y="3526811"/>
        <a:ext cx="5860663" cy="487766"/>
      </dsp:txXfrm>
    </dsp:sp>
    <dsp:sp modelId="{0C0811D0-FA75-4E44-B220-9BA423D5C17D}">
      <dsp:nvSpPr>
        <dsp:cNvPr id="0" name=""/>
        <dsp:cNvSpPr/>
      </dsp:nvSpPr>
      <dsp:spPr>
        <a:xfrm>
          <a:off x="0" y="4081284"/>
          <a:ext cx="5913437" cy="540540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pripravi navodila (Smernice OR, Navodila za izvajanje vračil).</a:t>
          </a:r>
        </a:p>
      </dsp:txBody>
      <dsp:txXfrm>
        <a:off x="26387" y="4107671"/>
        <a:ext cx="5860663" cy="4877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1AC6A8-BA15-4655-9FBD-5C592374771D}">
      <dsp:nvSpPr>
        <dsp:cNvPr id="0" name=""/>
        <dsp:cNvSpPr/>
      </dsp:nvSpPr>
      <dsp:spPr>
        <a:xfrm>
          <a:off x="0" y="0"/>
          <a:ext cx="7683500" cy="8191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 dirty="0"/>
            <a:t>zagotoviti ustrezno kadrovsko strukturo za izvajanje funkcije OR: zagotovljeno</a:t>
          </a:r>
          <a:endParaRPr lang="en-US" sz="2200" kern="1200" dirty="0"/>
        </a:p>
      </dsp:txBody>
      <dsp:txXfrm>
        <a:off x="23991" y="23991"/>
        <a:ext cx="6730401" cy="771127"/>
      </dsp:txXfrm>
    </dsp:sp>
    <dsp:sp modelId="{FEC18E9D-BA45-4E48-97E5-F015F6093BEA}">
      <dsp:nvSpPr>
        <dsp:cNvPr id="0" name=""/>
        <dsp:cNvSpPr/>
      </dsp:nvSpPr>
      <dsp:spPr>
        <a:xfrm>
          <a:off x="643493" y="968039"/>
          <a:ext cx="7683500" cy="819109"/>
        </a:xfrm>
        <a:prstGeom prst="roundRect">
          <a:avLst>
            <a:gd name="adj" fmla="val 10000"/>
          </a:avLst>
        </a:prstGeom>
        <a:solidFill>
          <a:schemeClr val="accent2">
            <a:hueOff val="-1130992"/>
            <a:satOff val="3728"/>
            <a:lumOff val="398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 dirty="0"/>
            <a:t>priročnik OR: v pripravi</a:t>
          </a:r>
          <a:endParaRPr lang="en-US" sz="2200" kern="1200" dirty="0"/>
        </a:p>
      </dsp:txBody>
      <dsp:txXfrm>
        <a:off x="667484" y="992030"/>
        <a:ext cx="6459603" cy="771127"/>
      </dsp:txXfrm>
    </dsp:sp>
    <dsp:sp modelId="{4D8B7B13-366B-46A1-80C8-CA43BB6A7429}">
      <dsp:nvSpPr>
        <dsp:cNvPr id="0" name=""/>
        <dsp:cNvSpPr/>
      </dsp:nvSpPr>
      <dsp:spPr>
        <a:xfrm>
          <a:off x="1277381" y="1936078"/>
          <a:ext cx="7683500" cy="819109"/>
        </a:xfrm>
        <a:prstGeom prst="roundRect">
          <a:avLst>
            <a:gd name="adj" fmla="val 10000"/>
          </a:avLst>
        </a:prstGeom>
        <a:solidFill>
          <a:schemeClr val="accent2">
            <a:hueOff val="-2261984"/>
            <a:satOff val="7457"/>
            <a:lumOff val="797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 dirty="0"/>
            <a:t>pripraviti navodila (Smernice OR, Navodila za izvajanje vračil namenskih sredstev EU): marec, junij 2024</a:t>
          </a:r>
          <a:endParaRPr lang="en-US" sz="2200" kern="1200" dirty="0"/>
        </a:p>
      </dsp:txBody>
      <dsp:txXfrm>
        <a:off x="1301372" y="1960069"/>
        <a:ext cx="6469207" cy="771127"/>
      </dsp:txXfrm>
    </dsp:sp>
    <dsp:sp modelId="{4AF3C160-248F-4C88-B4F5-38BE50DDFD86}">
      <dsp:nvSpPr>
        <dsp:cNvPr id="0" name=""/>
        <dsp:cNvSpPr/>
      </dsp:nvSpPr>
      <dsp:spPr>
        <a:xfrm>
          <a:off x="1920875" y="2904117"/>
          <a:ext cx="7683500" cy="819109"/>
        </a:xfrm>
        <a:prstGeom prst="roundRect">
          <a:avLst>
            <a:gd name="adj" fmla="val 10000"/>
          </a:avLst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 dirty="0"/>
            <a:t>razvoj IT podpore (MFERAC-eCA2): 2023: </a:t>
          </a:r>
          <a:r>
            <a:rPr lang="sl-SI" sz="2200" kern="1200" dirty="0" err="1"/>
            <a:t>ZaP</a:t>
          </a:r>
          <a:r>
            <a:rPr lang="sl-SI" sz="2200" kern="1200" dirty="0"/>
            <a:t>, ostalo v l. 2024</a:t>
          </a:r>
          <a:endParaRPr lang="en-US" sz="2200" kern="1200" dirty="0"/>
        </a:p>
      </dsp:txBody>
      <dsp:txXfrm>
        <a:off x="1944866" y="2928108"/>
        <a:ext cx="6459603" cy="771127"/>
      </dsp:txXfrm>
    </dsp:sp>
    <dsp:sp modelId="{A53ED3CA-B268-4729-BED5-89801189EB72}">
      <dsp:nvSpPr>
        <dsp:cNvPr id="0" name=""/>
        <dsp:cNvSpPr/>
      </dsp:nvSpPr>
      <dsp:spPr>
        <a:xfrm>
          <a:off x="7151078" y="627363"/>
          <a:ext cx="532421" cy="53242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7270873" y="627363"/>
        <a:ext cx="292831" cy="400647"/>
      </dsp:txXfrm>
    </dsp:sp>
    <dsp:sp modelId="{996FB12A-F826-4CBB-9D15-AFD583289628}">
      <dsp:nvSpPr>
        <dsp:cNvPr id="0" name=""/>
        <dsp:cNvSpPr/>
      </dsp:nvSpPr>
      <dsp:spPr>
        <a:xfrm>
          <a:off x="7794571" y="1595402"/>
          <a:ext cx="532421" cy="53242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096409"/>
            <a:satOff val="8402"/>
            <a:lumOff val="1248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2096409"/>
              <a:satOff val="8402"/>
              <a:lumOff val="12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7914366" y="1595402"/>
        <a:ext cx="292831" cy="400647"/>
      </dsp:txXfrm>
    </dsp:sp>
    <dsp:sp modelId="{B3B92F7D-4361-482B-99B6-1E9600DC5750}">
      <dsp:nvSpPr>
        <dsp:cNvPr id="0" name=""/>
        <dsp:cNvSpPr/>
      </dsp:nvSpPr>
      <dsp:spPr>
        <a:xfrm>
          <a:off x="8428460" y="2563441"/>
          <a:ext cx="532421" cy="53242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192819"/>
            <a:satOff val="16804"/>
            <a:lumOff val="2495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4192819"/>
              <a:satOff val="16804"/>
              <a:lumOff val="24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8548255" y="2563441"/>
        <a:ext cx="292831" cy="400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031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67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045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069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941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4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84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175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847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54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413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B6F00-C6DD-45FC-8C8C-6938F4404F52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55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AFCA3F3C-8CB8-48D7-A8D2-F641E088A7F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11555" b="52265"/>
          <a:stretch/>
        </p:blipFill>
        <p:spPr>
          <a:xfrm>
            <a:off x="2" y="10"/>
            <a:ext cx="12191695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A0FFA78-985C-4F50-B21A-77045C7DF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93F39D6-D789-4D0A-A4AD-EE13E0764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4171" y="3236470"/>
            <a:ext cx="7893698" cy="1427347"/>
          </a:xfrm>
        </p:spPr>
        <p:txBody>
          <a:bodyPr vert="horz" lIns="91440" tIns="45720" rIns="91440" bIns="0" rtlCol="0" anchor="b">
            <a:normAutofit fontScale="90000"/>
          </a:bodyPr>
          <a:lstStyle/>
          <a:p>
            <a:r>
              <a:rPr lang="en-US" sz="4100" dirty="0">
                <a:solidFill>
                  <a:srgbClr val="FFFFFE"/>
                </a:solidFill>
              </a:rPr>
              <a:t>        </a:t>
            </a:r>
            <a:r>
              <a:rPr lang="en-US" sz="6000" dirty="0" err="1">
                <a:solidFill>
                  <a:srgbClr val="FFFFFE"/>
                </a:solidFill>
              </a:rPr>
              <a:t>izvajanje</a:t>
            </a:r>
            <a:r>
              <a:rPr lang="en-US" sz="6000" dirty="0">
                <a:solidFill>
                  <a:srgbClr val="FFFFFE"/>
                </a:solidFill>
              </a:rPr>
              <a:t> </a:t>
            </a:r>
            <a:r>
              <a:rPr lang="en-US" sz="6000" dirty="0" err="1">
                <a:solidFill>
                  <a:srgbClr val="FFFFFE"/>
                </a:solidFill>
              </a:rPr>
              <a:t>ekp</a:t>
            </a:r>
            <a:r>
              <a:rPr lang="en-US" sz="6000" dirty="0">
                <a:solidFill>
                  <a:srgbClr val="FFFFFE"/>
                </a:solidFill>
              </a:rPr>
              <a:t>    </a:t>
            </a:r>
            <a:br>
              <a:rPr lang="en-US" sz="6000" dirty="0">
                <a:solidFill>
                  <a:srgbClr val="FFFFFE"/>
                </a:solidFill>
              </a:rPr>
            </a:br>
            <a:r>
              <a:rPr lang="en-US" sz="6000" dirty="0">
                <a:solidFill>
                  <a:srgbClr val="FFFFFE"/>
                </a:solidFill>
              </a:rPr>
              <a:t>             2021-2027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1F560FF-51E0-4A85-817F-1A7E93929C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5511" y="4669144"/>
            <a:ext cx="6832499" cy="716529"/>
          </a:xfrm>
        </p:spPr>
        <p:txBody>
          <a:bodyPr vert="horz" lIns="91440" tIns="91440" rIns="91440" bIns="91440" rtlCol="0">
            <a:normAutofit/>
          </a:bodyPr>
          <a:lstStyle/>
          <a:p>
            <a:pPr algn="ctr"/>
            <a:r>
              <a:rPr lang="en-US" sz="1600" dirty="0">
                <a:solidFill>
                  <a:srgbClr val="FFFFFE"/>
                </a:solidFill>
              </a:rPr>
              <a:t>organ za </a:t>
            </a:r>
            <a:r>
              <a:rPr lang="en-US" sz="1600" dirty="0" err="1">
                <a:solidFill>
                  <a:srgbClr val="FFFFFE"/>
                </a:solidFill>
              </a:rPr>
              <a:t>računovodenje</a:t>
            </a:r>
            <a:endParaRPr lang="en-US" sz="1600" dirty="0">
              <a:solidFill>
                <a:srgbClr val="FFFFFE"/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5409EC7-69B1-45CC-8FB7-1964C1AB6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509" y="4666480"/>
            <a:ext cx="6832499" cy="0"/>
          </a:xfrm>
          <a:prstGeom prst="line">
            <a:avLst/>
          </a:prstGeom>
          <a:ln w="31750">
            <a:solidFill>
              <a:srgbClr val="FF34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BF7E89E-8530-4955-973B-032122A108A4}"/>
              </a:ext>
            </a:extLst>
          </p:cNvPr>
          <p:cNvSpPr txBox="1"/>
          <p:nvPr/>
        </p:nvSpPr>
        <p:spPr>
          <a:xfrm>
            <a:off x="9069355" y="5686370"/>
            <a:ext cx="294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l-SI"/>
              <a:t>mag. Evelyn Filip, vodja organa</a:t>
            </a:r>
          </a:p>
        </p:txBody>
      </p:sp>
    </p:spTree>
    <p:extLst>
      <p:ext uri="{BB962C8B-B14F-4D97-AF65-F5344CB8AC3E}">
        <p14:creationId xmlns:p14="http://schemas.microsoft.com/office/powerpoint/2010/main" val="1146222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F2AD6B-CA9D-41B9-88EA-24B563DA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9844"/>
            <a:ext cx="9603275" cy="1049235"/>
          </a:xfrm>
        </p:spPr>
        <p:txBody>
          <a:bodyPr/>
          <a:lstStyle/>
          <a:p>
            <a:r>
              <a:rPr lang="sl-SI" dirty="0"/>
              <a:t>O </a:t>
            </a:r>
            <a:r>
              <a:rPr lang="sl-SI" dirty="0" err="1"/>
              <a:t>organU</a:t>
            </a:r>
            <a:r>
              <a:rPr lang="sl-SI" dirty="0"/>
              <a:t> za </a:t>
            </a:r>
            <a:r>
              <a:rPr lang="sl-SI" dirty="0" err="1"/>
              <a:t>računovodenje</a:t>
            </a:r>
            <a:br>
              <a:rPr lang="sl-SI" dirty="0"/>
            </a:br>
            <a:endParaRPr lang="sl-SI" dirty="0"/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27D6803F-876B-477D-8142-859E4E34A3DE}"/>
              </a:ext>
            </a:extLst>
          </p:cNvPr>
          <p:cNvSpPr txBox="1"/>
          <p:nvPr/>
        </p:nvSpPr>
        <p:spPr>
          <a:xfrm>
            <a:off x="1518691" y="779747"/>
            <a:ext cx="5427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l-SI" dirty="0"/>
              <a:t>organ za potrjevanje             organ za </a:t>
            </a:r>
            <a:r>
              <a:rPr lang="sl-SI" dirty="0" err="1"/>
              <a:t>računovodenje</a:t>
            </a:r>
            <a:endParaRPr lang="sl-SI" dirty="0"/>
          </a:p>
        </p:txBody>
      </p:sp>
      <p:sp>
        <p:nvSpPr>
          <p:cNvPr id="5" name="Puščica: desno 4">
            <a:extLst>
              <a:ext uri="{FF2B5EF4-FFF2-40B4-BE49-F238E27FC236}">
                <a16:creationId xmlns:a16="http://schemas.microsoft.com/office/drawing/2014/main" id="{37332D7D-4401-4882-A15D-474D3B31FDC2}"/>
              </a:ext>
            </a:extLst>
          </p:cNvPr>
          <p:cNvSpPr/>
          <p:nvPr/>
        </p:nvSpPr>
        <p:spPr>
          <a:xfrm>
            <a:off x="3875714" y="964413"/>
            <a:ext cx="57884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8" name="Skupina 7">
            <a:extLst>
              <a:ext uri="{FF2B5EF4-FFF2-40B4-BE49-F238E27FC236}">
                <a16:creationId xmlns:a16="http://schemas.microsoft.com/office/drawing/2014/main" id="{C5F35DA7-EF5F-4DB7-8443-346C1BBDFAA4}"/>
              </a:ext>
            </a:extLst>
          </p:cNvPr>
          <p:cNvGrpSpPr/>
          <p:nvPr/>
        </p:nvGrpSpPr>
        <p:grpSpPr>
          <a:xfrm>
            <a:off x="1451578" y="624461"/>
            <a:ext cx="8749433" cy="1116968"/>
            <a:chOff x="1440656" y="2606258"/>
            <a:chExt cx="8163718" cy="1116968"/>
          </a:xfrm>
        </p:grpSpPr>
        <p:sp>
          <p:nvSpPr>
            <p:cNvPr id="9" name="Pravokotnik: zaokroženi vogali 8">
              <a:extLst>
                <a:ext uri="{FF2B5EF4-FFF2-40B4-BE49-F238E27FC236}">
                  <a16:creationId xmlns:a16="http://schemas.microsoft.com/office/drawing/2014/main" id="{9EBB10F9-8E71-4E59-BBD1-CA42B4A5F89B}"/>
                </a:ext>
              </a:extLst>
            </p:cNvPr>
            <p:cNvSpPr/>
            <p:nvPr/>
          </p:nvSpPr>
          <p:spPr>
            <a:xfrm>
              <a:off x="1440656" y="2606258"/>
              <a:ext cx="8163718" cy="11169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3392975"/>
                <a:satOff val="11185"/>
                <a:lumOff val="11961"/>
                <a:alphaOff val="0"/>
              </a:schemeClr>
            </a:fillRef>
            <a:effectRef idx="0">
              <a:schemeClr val="accent2">
                <a:hueOff val="-3392975"/>
                <a:satOff val="11185"/>
                <a:lumOff val="1196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Pravokotnik: zaokroženi vogali 4">
              <a:extLst>
                <a:ext uri="{FF2B5EF4-FFF2-40B4-BE49-F238E27FC236}">
                  <a16:creationId xmlns:a16="http://schemas.microsoft.com/office/drawing/2014/main" id="{D2F90724-244D-4659-B800-5D7E655FF55D}"/>
                </a:ext>
              </a:extLst>
            </p:cNvPr>
            <p:cNvSpPr txBox="1"/>
            <p:nvPr/>
          </p:nvSpPr>
          <p:spPr>
            <a:xfrm>
              <a:off x="1473371" y="2638973"/>
              <a:ext cx="8015351" cy="10515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l-SI" sz="3200" kern="1200" dirty="0"/>
                <a:t>organ za potrjevanje   </a:t>
              </a:r>
              <a:r>
                <a:rPr lang="sl-SI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→   </a:t>
              </a:r>
              <a:r>
                <a:rPr lang="sl-SI" sz="3200" kern="1200" dirty="0">
                  <a:latin typeface="+mj-lt"/>
                  <a:cs typeface="Times New Roman" panose="02020603050405020304" pitchFamily="18" charset="0"/>
                </a:rPr>
                <a:t>organ za </a:t>
              </a:r>
              <a:r>
                <a:rPr lang="sl-SI" sz="3200" kern="1200" dirty="0" err="1">
                  <a:latin typeface="+mj-lt"/>
                  <a:cs typeface="Times New Roman" panose="02020603050405020304" pitchFamily="18" charset="0"/>
                </a:rPr>
                <a:t>računovodenje</a:t>
              </a:r>
              <a:endParaRPr lang="en-US" sz="3200" kern="1200" dirty="0">
                <a:latin typeface="+mj-lt"/>
              </a:endParaRPr>
            </a:p>
          </p:txBody>
        </p:sp>
      </p:grpSp>
      <p:pic>
        <p:nvPicPr>
          <p:cNvPr id="11" name="Slika 10">
            <a:extLst>
              <a:ext uri="{FF2B5EF4-FFF2-40B4-BE49-F238E27FC236}">
                <a16:creationId xmlns:a16="http://schemas.microsoft.com/office/drawing/2014/main" id="{FA660B85-C471-4DD1-A6CA-72742B15034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8305622" y="1961746"/>
            <a:ext cx="4021586" cy="3435659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22919884-6065-CA0B-9184-3D9F29968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1578" y="1961746"/>
            <a:ext cx="6931246" cy="386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336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25">
            <a:extLst>
              <a:ext uri="{FF2B5EF4-FFF2-40B4-BE49-F238E27FC236}">
                <a16:creationId xmlns:a16="http://schemas.microsoft.com/office/drawing/2014/main" id="{17424F32-2789-4FF9-8E8A-1252284BF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4" name="Picture 27">
            <a:extLst>
              <a:ext uri="{FF2B5EF4-FFF2-40B4-BE49-F238E27FC236}">
                <a16:creationId xmlns:a16="http://schemas.microsoft.com/office/drawing/2014/main" id="{D708C46E-BB60-4B97-8327-D3A475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75" name="Straight Connector 29">
            <a:extLst>
              <a:ext uri="{FF2B5EF4-FFF2-40B4-BE49-F238E27FC236}">
                <a16:creationId xmlns:a16="http://schemas.microsoft.com/office/drawing/2014/main" id="{8042755C-F24C-4D08-8E4C-E646382C3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31">
            <a:extLst>
              <a:ext uri="{FF2B5EF4-FFF2-40B4-BE49-F238E27FC236}">
                <a16:creationId xmlns:a16="http://schemas.microsoft.com/office/drawing/2014/main" id="{63E94A00-1A92-47F4-9E2D-E51DFF90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77" name="Rectangle 33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35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6F2AD6B-CA9D-41B9-88EA-24B563DA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700"/>
              <a:t>Naloge organa za računovodenje</a:t>
            </a:r>
            <a:br>
              <a:rPr lang="en-US" sz="2700"/>
            </a:br>
            <a:r>
              <a:rPr lang="en-US" sz="2700"/>
              <a:t>(uredba (EU) 2021/1060), člen 76</a:t>
            </a:r>
          </a:p>
        </p:txBody>
      </p:sp>
      <p:cxnSp>
        <p:nvCxnSpPr>
          <p:cNvPr id="79" name="Straight Connector 37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0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pic>
        <p:nvPicPr>
          <p:cNvPr id="81" name="Picture 41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82" name="Straight Connector 43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PoljeZBesedilom 2">
            <a:extLst>
              <a:ext uri="{FF2B5EF4-FFF2-40B4-BE49-F238E27FC236}">
                <a16:creationId xmlns:a16="http://schemas.microsoft.com/office/drawing/2014/main" id="{99014699-90CD-6AA4-BB39-6CD6E521C5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1439957"/>
              </p:ext>
            </p:extLst>
          </p:nvPr>
        </p:nvGraphicFramePr>
        <p:xfrm>
          <a:off x="5141913" y="803275"/>
          <a:ext cx="5913437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2" name="Slika 61">
            <a:extLst>
              <a:ext uri="{FF2B5EF4-FFF2-40B4-BE49-F238E27FC236}">
                <a16:creationId xmlns:a16="http://schemas.microsoft.com/office/drawing/2014/main" id="{EC3ABAAF-5F38-4989-87D1-3FD6C8C414A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280638" y="227292"/>
            <a:ext cx="1712023" cy="146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870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17424F32-2789-4FF9-8E8A-1252284BF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D708C46E-BB60-4B97-8327-D3A475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042755C-F24C-4D08-8E4C-E646382C3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3E94A00-1A92-47F4-9E2D-E51DFF90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6F2AD6B-CA9D-41B9-88EA-24B563DA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700"/>
              <a:t>Naloge organa za računovodenje</a:t>
            </a:r>
            <a:br>
              <a:rPr lang="en-US" sz="2700"/>
            </a:br>
            <a:r>
              <a:rPr lang="en-US" sz="2700"/>
              <a:t>nacionalna uredba, člen 11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0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PoljeZBesedilom 2">
            <a:extLst>
              <a:ext uri="{FF2B5EF4-FFF2-40B4-BE49-F238E27FC236}">
                <a16:creationId xmlns:a16="http://schemas.microsoft.com/office/drawing/2014/main" id="{5191F36F-2172-3B90-668C-AD95CCA787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1107929"/>
              </p:ext>
            </p:extLst>
          </p:nvPr>
        </p:nvGraphicFramePr>
        <p:xfrm>
          <a:off x="5141913" y="803275"/>
          <a:ext cx="5913437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9" name="Slika 28">
            <a:extLst>
              <a:ext uri="{FF2B5EF4-FFF2-40B4-BE49-F238E27FC236}">
                <a16:creationId xmlns:a16="http://schemas.microsoft.com/office/drawing/2014/main" id="{33F1BEA5-4A7D-4864-BA41-37A5A54F185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800807" y="194163"/>
            <a:ext cx="2281731" cy="1949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553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17424F32-2789-4FF9-8E8A-1252284BF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D708C46E-BB60-4B97-8327-D3A475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042755C-F24C-4D08-8E4C-E646382C3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3E94A00-1A92-47F4-9E2D-E51DFF90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6F2AD6B-CA9D-41B9-88EA-24B563DA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Naloge</a:t>
            </a:r>
            <a:r>
              <a:rPr lang="en-US" dirty="0"/>
              <a:t> organa za </a:t>
            </a:r>
            <a:r>
              <a:rPr lang="en-US" dirty="0" err="1"/>
              <a:t>računovodenje</a:t>
            </a:r>
            <a:br>
              <a:rPr lang="en-US" dirty="0"/>
            </a:br>
            <a:r>
              <a:rPr lang="en-US" dirty="0"/>
              <a:t>v l. 2023</a:t>
            </a:r>
            <a:r>
              <a:rPr lang="sl-SI" dirty="0"/>
              <a:t>/2024</a:t>
            </a:r>
            <a:endParaRPr lang="en-US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30" name="PoljeZBesedilom 2">
            <a:extLst>
              <a:ext uri="{FF2B5EF4-FFF2-40B4-BE49-F238E27FC236}">
                <a16:creationId xmlns:a16="http://schemas.microsoft.com/office/drawing/2014/main" id="{EEFB9788-3874-A69C-DC1A-A7F4CA6B6F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1723469"/>
              </p:ext>
            </p:extLst>
          </p:nvPr>
        </p:nvGraphicFramePr>
        <p:xfrm>
          <a:off x="1450975" y="2331497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8" name="Slika 37">
            <a:extLst>
              <a:ext uri="{FF2B5EF4-FFF2-40B4-BE49-F238E27FC236}">
                <a16:creationId xmlns:a16="http://schemas.microsoft.com/office/drawing/2014/main" id="{5A1E5621-4F9A-453A-A8ED-2FDF23F0369E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81509" y="4373141"/>
            <a:ext cx="2738930" cy="233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00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F2AD6B-CA9D-41B9-88EA-24B563DA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18" y="332843"/>
            <a:ext cx="9603275" cy="1049235"/>
          </a:xfrm>
        </p:spPr>
        <p:txBody>
          <a:bodyPr vert="horz" lIns="91440" tIns="45720" rIns="91440" bIns="0" rtlCol="0">
            <a:normAutofit/>
          </a:bodyPr>
          <a:lstStyle/>
          <a:p>
            <a:r>
              <a:rPr lang="en-US" dirty="0" err="1"/>
              <a:t>Časovnica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MFERAC-</a:t>
            </a:r>
            <a:r>
              <a:rPr lang="en-US" dirty="0" err="1"/>
              <a:t>eCA</a:t>
            </a:r>
            <a:r>
              <a:rPr lang="sl-SI" dirty="0"/>
              <a:t>2</a:t>
            </a:r>
            <a:r>
              <a:rPr lang="en-US" dirty="0"/>
              <a:t> v l. 2023</a:t>
            </a:r>
            <a:r>
              <a:rPr lang="sl-SI" dirty="0"/>
              <a:t>/2024</a:t>
            </a:r>
            <a:endParaRPr lang="en-US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2D43016C-6702-4FB9-9B8B-A1399072EB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768715"/>
              </p:ext>
            </p:extLst>
          </p:nvPr>
        </p:nvGraphicFramePr>
        <p:xfrm>
          <a:off x="1451579" y="2353505"/>
          <a:ext cx="9603279" cy="27750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2397">
                  <a:extLst>
                    <a:ext uri="{9D8B030D-6E8A-4147-A177-3AD203B41FA5}">
                      <a16:colId xmlns:a16="http://schemas.microsoft.com/office/drawing/2014/main" val="1281229904"/>
                    </a:ext>
                  </a:extLst>
                </a:gridCol>
                <a:gridCol w="680315">
                  <a:extLst>
                    <a:ext uri="{9D8B030D-6E8A-4147-A177-3AD203B41FA5}">
                      <a16:colId xmlns:a16="http://schemas.microsoft.com/office/drawing/2014/main" val="2843901787"/>
                    </a:ext>
                  </a:extLst>
                </a:gridCol>
                <a:gridCol w="680315">
                  <a:extLst>
                    <a:ext uri="{9D8B030D-6E8A-4147-A177-3AD203B41FA5}">
                      <a16:colId xmlns:a16="http://schemas.microsoft.com/office/drawing/2014/main" val="904926538"/>
                    </a:ext>
                  </a:extLst>
                </a:gridCol>
                <a:gridCol w="691565">
                  <a:extLst>
                    <a:ext uri="{9D8B030D-6E8A-4147-A177-3AD203B41FA5}">
                      <a16:colId xmlns:a16="http://schemas.microsoft.com/office/drawing/2014/main" val="2843268328"/>
                    </a:ext>
                  </a:extLst>
                </a:gridCol>
                <a:gridCol w="658476">
                  <a:extLst>
                    <a:ext uri="{9D8B030D-6E8A-4147-A177-3AD203B41FA5}">
                      <a16:colId xmlns:a16="http://schemas.microsoft.com/office/drawing/2014/main" val="4015232272"/>
                    </a:ext>
                  </a:extLst>
                </a:gridCol>
                <a:gridCol w="691565">
                  <a:extLst>
                    <a:ext uri="{9D8B030D-6E8A-4147-A177-3AD203B41FA5}">
                      <a16:colId xmlns:a16="http://schemas.microsoft.com/office/drawing/2014/main" val="633431839"/>
                    </a:ext>
                  </a:extLst>
                </a:gridCol>
                <a:gridCol w="658476">
                  <a:extLst>
                    <a:ext uri="{9D8B030D-6E8A-4147-A177-3AD203B41FA5}">
                      <a16:colId xmlns:a16="http://schemas.microsoft.com/office/drawing/2014/main" val="3342945642"/>
                    </a:ext>
                  </a:extLst>
                </a:gridCol>
                <a:gridCol w="357695">
                  <a:extLst>
                    <a:ext uri="{9D8B030D-6E8A-4147-A177-3AD203B41FA5}">
                      <a16:colId xmlns:a16="http://schemas.microsoft.com/office/drawing/2014/main" val="1567971038"/>
                    </a:ext>
                  </a:extLst>
                </a:gridCol>
                <a:gridCol w="798774">
                  <a:extLst>
                    <a:ext uri="{9D8B030D-6E8A-4147-A177-3AD203B41FA5}">
                      <a16:colId xmlns:a16="http://schemas.microsoft.com/office/drawing/2014/main" val="323178523"/>
                    </a:ext>
                  </a:extLst>
                </a:gridCol>
                <a:gridCol w="357695">
                  <a:extLst>
                    <a:ext uri="{9D8B030D-6E8A-4147-A177-3AD203B41FA5}">
                      <a16:colId xmlns:a16="http://schemas.microsoft.com/office/drawing/2014/main" val="4204349902"/>
                    </a:ext>
                  </a:extLst>
                </a:gridCol>
                <a:gridCol w="760391">
                  <a:extLst>
                    <a:ext uri="{9D8B030D-6E8A-4147-A177-3AD203B41FA5}">
                      <a16:colId xmlns:a16="http://schemas.microsoft.com/office/drawing/2014/main" val="2909854863"/>
                    </a:ext>
                  </a:extLst>
                </a:gridCol>
                <a:gridCol w="663322">
                  <a:extLst>
                    <a:ext uri="{9D8B030D-6E8A-4147-A177-3AD203B41FA5}">
                      <a16:colId xmlns:a16="http://schemas.microsoft.com/office/drawing/2014/main" val="154567686"/>
                    </a:ext>
                  </a:extLst>
                </a:gridCol>
                <a:gridCol w="662730">
                  <a:extLst>
                    <a:ext uri="{9D8B030D-6E8A-4147-A177-3AD203B41FA5}">
                      <a16:colId xmlns:a16="http://schemas.microsoft.com/office/drawing/2014/main" val="1121144229"/>
                    </a:ext>
                  </a:extLst>
                </a:gridCol>
                <a:gridCol w="459563">
                  <a:extLst>
                    <a:ext uri="{9D8B030D-6E8A-4147-A177-3AD203B41FA5}">
                      <a16:colId xmlns:a16="http://schemas.microsoft.com/office/drawing/2014/main" val="1776992489"/>
                    </a:ext>
                  </a:extLst>
                </a:gridCol>
              </a:tblGrid>
              <a:tr h="215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e-CA 21-27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November 2023</a:t>
                      </a:r>
                    </a:p>
                  </a:txBody>
                  <a:tcPr marL="46325" marR="46325" marT="0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December 2023</a:t>
                      </a:r>
                    </a:p>
                  </a:txBody>
                  <a:tcPr marL="46325" marR="46325" marT="0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Januar 2024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Februar 2024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271825"/>
                  </a:ext>
                </a:extLst>
              </a:tr>
              <a:tr h="215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Področje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extLst>
                  <a:ext uri="{0D108BD9-81ED-4DB2-BD59-A6C34878D82A}">
                    <a16:rowId xmlns:a16="http://schemas.microsoft.com/office/drawing/2014/main" val="1590936105"/>
                  </a:ext>
                </a:extLst>
              </a:tr>
              <a:tr h="215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Uporabniške pravice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V izvedbi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extLst>
                  <a:ext uri="{0D108BD9-81ED-4DB2-BD59-A6C34878D82A}">
                    <a16:rowId xmlns:a16="http://schemas.microsoft.com/office/drawing/2014/main" val="3499511263"/>
                  </a:ext>
                </a:extLst>
              </a:tr>
              <a:tr h="215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Uvoz OP,NIO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 izvedbi</a:t>
                      </a: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extLst>
                  <a:ext uri="{0D108BD9-81ED-4DB2-BD59-A6C34878D82A}">
                    <a16:rowId xmlns:a16="http://schemas.microsoft.com/office/drawing/2014/main" val="2537019657"/>
                  </a:ext>
                </a:extLst>
              </a:tr>
              <a:tr h="4026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Uvoz OPERACIJE, ZzI-ja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V izvedbi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extLst>
                  <a:ext uri="{0D108BD9-81ED-4DB2-BD59-A6C34878D82A}">
                    <a16:rowId xmlns:a16="http://schemas.microsoft.com/office/drawing/2014/main" val="2530068788"/>
                  </a:ext>
                </a:extLst>
              </a:tr>
              <a:tr h="215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Uvoz </a:t>
                      </a:r>
                      <a:r>
                        <a:rPr lang="sl-SI" sz="1100" dirty="0" err="1">
                          <a:effectLst/>
                        </a:rPr>
                        <a:t>ZzI</a:t>
                      </a:r>
                      <a:r>
                        <a:rPr lang="sl-SI" sz="1100" dirty="0">
                          <a:effectLst/>
                        </a:rPr>
                        <a:t>-ja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V izvedbi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extLst>
                  <a:ext uri="{0D108BD9-81ED-4DB2-BD59-A6C34878D82A}">
                    <a16:rowId xmlns:a16="http://schemas.microsoft.com/office/drawing/2014/main" val="858112968"/>
                  </a:ext>
                </a:extLst>
              </a:tr>
              <a:tr h="215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Potrjevanje ZzI-ja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V izvedbi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extLst>
                  <a:ext uri="{0D108BD9-81ED-4DB2-BD59-A6C34878D82A}">
                    <a16:rowId xmlns:a16="http://schemas.microsoft.com/office/drawing/2014/main" val="2678888986"/>
                  </a:ext>
                </a:extLst>
              </a:tr>
              <a:tr h="215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Potrjevanje ZAP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100" dirty="0">
                          <a:effectLst/>
                        </a:rPr>
                        <a:t> V izvedbi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extLst>
                  <a:ext uri="{0D108BD9-81ED-4DB2-BD59-A6C34878D82A}">
                    <a16:rowId xmlns:a16="http://schemas.microsoft.com/office/drawing/2014/main" val="1677320755"/>
                  </a:ext>
                </a:extLst>
              </a:tr>
              <a:tr h="215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Potrjevanje RI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Naročilo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Izvedba</a:t>
                      </a: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extLst>
                  <a:ext uri="{0D108BD9-81ED-4DB2-BD59-A6C34878D82A}">
                    <a16:rowId xmlns:a16="http://schemas.microsoft.com/office/drawing/2014/main" val="4152591872"/>
                  </a:ext>
                </a:extLst>
              </a:tr>
              <a:tr h="215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Knjiga dolžnikov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Naročilo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Izvedba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extLst>
                  <a:ext uri="{0D108BD9-81ED-4DB2-BD59-A6C34878D82A}">
                    <a16:rowId xmlns:a16="http://schemas.microsoft.com/office/drawing/2014/main" val="1133376950"/>
                  </a:ext>
                </a:extLst>
              </a:tr>
              <a:tr h="215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TRR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Naročilo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Izvedba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extLst>
                  <a:ext uri="{0D108BD9-81ED-4DB2-BD59-A6C34878D82A}">
                    <a16:rowId xmlns:a16="http://schemas.microsoft.com/office/drawing/2014/main" val="2637091673"/>
                  </a:ext>
                </a:extLst>
              </a:tr>
              <a:tr h="215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Poročilni sistem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Naročilo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Izvedba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25" marR="46325" marT="0" marB="0" anchor="b"/>
                </a:tc>
                <a:extLst>
                  <a:ext uri="{0D108BD9-81ED-4DB2-BD59-A6C34878D82A}">
                    <a16:rowId xmlns:a16="http://schemas.microsoft.com/office/drawing/2014/main" val="3292455645"/>
                  </a:ext>
                </a:extLst>
              </a:tr>
            </a:tbl>
          </a:graphicData>
        </a:graphic>
      </p:graphicFrame>
      <p:pic>
        <p:nvPicPr>
          <p:cNvPr id="67" name="Slika 66">
            <a:extLst>
              <a:ext uri="{FF2B5EF4-FFF2-40B4-BE49-F238E27FC236}">
                <a16:creationId xmlns:a16="http://schemas.microsoft.com/office/drawing/2014/main" id="{22F0CCF6-FC28-4551-8BEB-1650A30188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0148116" y="447869"/>
            <a:ext cx="1184609" cy="1012017"/>
          </a:xfrm>
          <a:prstGeom prst="rect">
            <a:avLst/>
          </a:prstGeom>
        </p:spPr>
      </p:pic>
      <p:sp>
        <p:nvSpPr>
          <p:cNvPr id="3" name="Pravokotnik 2">
            <a:extLst>
              <a:ext uri="{FF2B5EF4-FFF2-40B4-BE49-F238E27FC236}">
                <a16:creationId xmlns:a16="http://schemas.microsoft.com/office/drawing/2014/main" id="{A8A8D198-11A0-B178-565D-E86E891FDC5F}"/>
              </a:ext>
            </a:extLst>
          </p:cNvPr>
          <p:cNvSpPr/>
          <p:nvPr/>
        </p:nvSpPr>
        <p:spPr>
          <a:xfrm>
            <a:off x="2914259" y="2353505"/>
            <a:ext cx="3414319" cy="192488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2493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4BC6554-7B94-4BF6-9597-711762E92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16" y="962902"/>
            <a:ext cx="4176384" cy="23808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2600"/>
              <a:t>Finančno upravljanje sredstev EKP 2021-2027-</a:t>
            </a:r>
            <a:br>
              <a:rPr lang="en-US" sz="2600"/>
            </a:br>
            <a:r>
              <a:rPr lang="en-US" sz="2600"/>
              <a:t>prejeta začetna predplačila</a:t>
            </a:r>
          </a:p>
        </p:txBody>
      </p:sp>
      <p:cxnSp>
        <p:nvCxnSpPr>
          <p:cNvPr id="81" name="Straight Connector 51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2" name="Picture 53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83" name="Straight Connector 55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7B03113B-6708-464D-A39F-9CF5CEEE4B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995306"/>
              </p:ext>
            </p:extLst>
          </p:nvPr>
        </p:nvGraphicFramePr>
        <p:xfrm>
          <a:off x="5859252" y="1433939"/>
          <a:ext cx="4960443" cy="2929038"/>
        </p:xfrm>
        <a:graphic>
          <a:graphicData uri="http://schemas.openxmlformats.org/drawingml/2006/table">
            <a:tbl>
              <a:tblPr firstRow="1" firstCol="1" bandRow="1">
                <a:solidFill>
                  <a:schemeClr val="tx1">
                    <a:lumMod val="75000"/>
                    <a:lumOff val="25000"/>
                  </a:schemeClr>
                </a:solidFill>
                <a:tableStyleId>{5C22544A-7EE6-4342-B048-85BDC9FD1C3A}</a:tableStyleId>
              </a:tblPr>
              <a:tblGrid>
                <a:gridCol w="3506643">
                  <a:extLst>
                    <a:ext uri="{9D8B030D-6E8A-4147-A177-3AD203B41FA5}">
                      <a16:colId xmlns:a16="http://schemas.microsoft.com/office/drawing/2014/main" val="595917871"/>
                    </a:ext>
                  </a:extLst>
                </a:gridCol>
                <a:gridCol w="1453800">
                  <a:extLst>
                    <a:ext uri="{9D8B030D-6E8A-4147-A177-3AD203B41FA5}">
                      <a16:colId xmlns:a16="http://schemas.microsoft.com/office/drawing/2014/main" val="3447534704"/>
                    </a:ext>
                  </a:extLst>
                </a:gridCol>
              </a:tblGrid>
              <a:tr h="684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sl-SI" sz="1600" b="1" cap="none" spc="0" dirty="0">
                          <a:solidFill>
                            <a:schemeClr val="bg1"/>
                          </a:solidFill>
                          <a:effectLst/>
                        </a:rPr>
                        <a:t>Nakazilo začetnega predplačila v EUR - skupaj</a:t>
                      </a:r>
                      <a:endParaRPr lang="sl-SI" sz="1600" b="1" cap="none" spc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94" marR="0" marT="17998" marB="134987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sl-SI" sz="1600" b="1" cap="none" spc="0" dirty="0">
                          <a:solidFill>
                            <a:schemeClr val="bg1"/>
                          </a:solidFill>
                          <a:effectLst/>
                        </a:rPr>
                        <a:t>77.729.441</a:t>
                      </a:r>
                    </a:p>
                  </a:txBody>
                  <a:tcPr marL="62994" marR="0" marT="17998" marB="134987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186572"/>
                  </a:ext>
                </a:extLst>
              </a:tr>
              <a:tr h="5610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sl-SI" sz="1200" b="1" cap="none" spc="0">
                          <a:solidFill>
                            <a:schemeClr val="bg1"/>
                          </a:solidFill>
                          <a:effectLst/>
                        </a:rPr>
                        <a:t>Nakazilo začetnega predplačila 2021-2023 EKP 2021-2027 - ESRR</a:t>
                      </a:r>
                      <a:endParaRPr lang="sl-SI" sz="1200" b="1" cap="none" spc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94" marR="0" marT="17998" marB="134987" anchor="ctr">
                    <a:lnL w="12700" cap="flat" cmpd="sng" algn="ctr">
                      <a:solidFill>
                        <a:schemeClr val="bg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sl-SI" sz="1200" cap="none" spc="0" dirty="0">
                          <a:solidFill>
                            <a:schemeClr val="bg1"/>
                          </a:solidFill>
                          <a:effectLst/>
                        </a:rPr>
                        <a:t>39.994.633</a:t>
                      </a:r>
                    </a:p>
                  </a:txBody>
                  <a:tcPr marL="62994" marR="0" marT="17998" marB="13498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701983"/>
                  </a:ext>
                </a:extLst>
              </a:tr>
              <a:tr h="5610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sl-SI" sz="1200" b="1" cap="none" spc="0">
                          <a:solidFill>
                            <a:schemeClr val="bg1"/>
                          </a:solidFill>
                          <a:effectLst/>
                        </a:rPr>
                        <a:t>Nakazilo začetnega predplačila 2021-2023 EKP 2021-2027 - ESS+</a:t>
                      </a:r>
                      <a:endParaRPr lang="sl-SI" sz="1200" b="1" cap="none" spc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94" marR="0" marT="17998" marB="134987" anchor="ctr">
                    <a:lnL w="12700" cap="flat" cmpd="sng" algn="ctr">
                      <a:solidFill>
                        <a:schemeClr val="bg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sl-SI" sz="1200" cap="none" spc="0" dirty="0">
                          <a:solidFill>
                            <a:schemeClr val="bg1"/>
                          </a:solidFill>
                          <a:effectLst/>
                        </a:rPr>
                        <a:t>15.899.125</a:t>
                      </a:r>
                    </a:p>
                  </a:txBody>
                  <a:tcPr marL="62994" marR="0" marT="17998" marB="13498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897192"/>
                  </a:ext>
                </a:extLst>
              </a:tr>
              <a:tr h="5610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sl-SI" sz="1200" b="1" cap="none" spc="0">
                          <a:solidFill>
                            <a:schemeClr val="bg1"/>
                          </a:solidFill>
                          <a:effectLst/>
                        </a:rPr>
                        <a:t>Nakazilo začetnega predplačila 2021-2023 EKP 2021-2027 - KS</a:t>
                      </a:r>
                      <a:endParaRPr lang="sl-SI" sz="1200" b="1" cap="none" spc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94" marR="0" marT="17998" marB="134987" anchor="ctr">
                    <a:lnL w="12700" cap="flat" cmpd="sng" algn="ctr">
                      <a:solidFill>
                        <a:schemeClr val="bg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sl-SI" sz="1200" cap="none" spc="0" dirty="0">
                          <a:solidFill>
                            <a:schemeClr val="bg1"/>
                          </a:solidFill>
                          <a:effectLst/>
                        </a:rPr>
                        <a:t>17.954.815</a:t>
                      </a:r>
                    </a:p>
                  </a:txBody>
                  <a:tcPr marL="62994" marR="0" marT="17998" marB="13498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926302"/>
                  </a:ext>
                </a:extLst>
              </a:tr>
              <a:tr h="5610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sl-SI" sz="1200" b="1" cap="none" spc="0">
                          <a:solidFill>
                            <a:schemeClr val="bg1"/>
                          </a:solidFill>
                          <a:effectLst/>
                        </a:rPr>
                        <a:t>Nakazilo začetnega predplačila 2021-2023 EKP 2021-2027 - SPP</a:t>
                      </a:r>
                      <a:endParaRPr lang="sl-SI" sz="1200" b="1" cap="none" spc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94" marR="0" marT="17998" marB="134987" anchor="ctr">
                    <a:lnL w="12700" cap="flat" cmpd="sng" algn="ctr">
                      <a:solidFill>
                        <a:schemeClr val="bg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sl-SI" sz="1200" cap="none" spc="0" dirty="0">
                          <a:solidFill>
                            <a:schemeClr val="bg1"/>
                          </a:solidFill>
                          <a:effectLst/>
                        </a:rPr>
                        <a:t>3.880.868</a:t>
                      </a:r>
                    </a:p>
                  </a:txBody>
                  <a:tcPr marL="62994" marR="0" marT="17998" marB="13498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067908"/>
                  </a:ext>
                </a:extLst>
              </a:tr>
            </a:tbl>
          </a:graphicData>
        </a:graphic>
      </p:graphicFrame>
      <p:pic>
        <p:nvPicPr>
          <p:cNvPr id="73" name="Slika 72">
            <a:extLst>
              <a:ext uri="{FF2B5EF4-FFF2-40B4-BE49-F238E27FC236}">
                <a16:creationId xmlns:a16="http://schemas.microsoft.com/office/drawing/2014/main" id="{8781EF97-A8E1-4E19-A3EC-A522198AF5B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927164" y="3526162"/>
            <a:ext cx="3030404" cy="258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882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4BC6554-7B94-4BF6-9597-711762E92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16" y="962902"/>
            <a:ext cx="4176384" cy="23808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2600" dirty="0" err="1"/>
              <a:t>Finančno</a:t>
            </a:r>
            <a:r>
              <a:rPr lang="en-US" sz="2600" dirty="0"/>
              <a:t> </a:t>
            </a:r>
            <a:r>
              <a:rPr lang="en-US" sz="2600" dirty="0" err="1"/>
              <a:t>upravljanje</a:t>
            </a:r>
            <a:r>
              <a:rPr lang="en-US" sz="2600" dirty="0"/>
              <a:t> </a:t>
            </a:r>
            <a:r>
              <a:rPr lang="en-US" sz="2600" dirty="0" err="1"/>
              <a:t>sredstev</a:t>
            </a:r>
            <a:r>
              <a:rPr lang="en-US" sz="2600" dirty="0"/>
              <a:t> EKP 2021-2027-</a:t>
            </a:r>
            <a:br>
              <a:rPr lang="en-US" sz="2600" dirty="0"/>
            </a:br>
            <a:r>
              <a:rPr lang="sl-SI" sz="2600" dirty="0"/>
              <a:t>realizacija</a:t>
            </a:r>
            <a:endParaRPr lang="en-US" sz="2600" dirty="0"/>
          </a:p>
        </p:txBody>
      </p:sp>
      <p:cxnSp>
        <p:nvCxnSpPr>
          <p:cNvPr id="81" name="Straight Connector 51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2" name="Picture 53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83" name="Straight Connector 55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7B03113B-6708-464D-A39F-9CF5CEEE4B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065702"/>
              </p:ext>
            </p:extLst>
          </p:nvPr>
        </p:nvGraphicFramePr>
        <p:xfrm>
          <a:off x="5859252" y="3526162"/>
          <a:ext cx="4960443" cy="1807018"/>
        </p:xfrm>
        <a:graphic>
          <a:graphicData uri="http://schemas.openxmlformats.org/drawingml/2006/table">
            <a:tbl>
              <a:tblPr firstRow="1" firstCol="1" bandRow="1">
                <a:solidFill>
                  <a:schemeClr val="tx1">
                    <a:lumMod val="75000"/>
                    <a:lumOff val="25000"/>
                  </a:schemeClr>
                </a:solidFill>
                <a:tableStyleId>{5C22544A-7EE6-4342-B048-85BDC9FD1C3A}</a:tableStyleId>
              </a:tblPr>
              <a:tblGrid>
                <a:gridCol w="3506643">
                  <a:extLst>
                    <a:ext uri="{9D8B030D-6E8A-4147-A177-3AD203B41FA5}">
                      <a16:colId xmlns:a16="http://schemas.microsoft.com/office/drawing/2014/main" val="595917871"/>
                    </a:ext>
                  </a:extLst>
                </a:gridCol>
                <a:gridCol w="1453800">
                  <a:extLst>
                    <a:ext uri="{9D8B030D-6E8A-4147-A177-3AD203B41FA5}">
                      <a16:colId xmlns:a16="http://schemas.microsoft.com/office/drawing/2014/main" val="3447534704"/>
                    </a:ext>
                  </a:extLst>
                </a:gridCol>
              </a:tblGrid>
              <a:tr h="684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sl-SI" sz="1600" b="1" cap="none" spc="0" dirty="0">
                          <a:solidFill>
                            <a:schemeClr val="bg1"/>
                          </a:solidFill>
                          <a:effectLst/>
                        </a:rPr>
                        <a:t>Izdane odločitve o podpori – prispevek EU v EUR</a:t>
                      </a:r>
                      <a:endParaRPr lang="sl-SI" sz="1600" b="1" cap="none" spc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94" marR="0" marT="17998" marB="134987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sl-SI" sz="1600" b="1" cap="none" spc="0" dirty="0">
                          <a:solidFill>
                            <a:schemeClr val="bg1"/>
                          </a:solidFill>
                          <a:effectLst/>
                        </a:rPr>
                        <a:t>32.697.344</a:t>
                      </a:r>
                    </a:p>
                  </a:txBody>
                  <a:tcPr marL="62994" marR="0" marT="17998" marB="134987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186572"/>
                  </a:ext>
                </a:extLst>
              </a:tr>
              <a:tr h="5610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sl-SI" sz="1200" b="1" cap="none" spc="0" dirty="0">
                          <a:solidFill>
                            <a:schemeClr val="bg1"/>
                          </a:solidFill>
                          <a:effectLst/>
                        </a:rPr>
                        <a:t>Potrjene operacije</a:t>
                      </a:r>
                      <a:endParaRPr lang="sl-SI" sz="1200" b="1" cap="none" spc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94" marR="0" marT="17998" marB="134987" anchor="ctr">
                    <a:lnL w="12700" cap="flat" cmpd="sng" algn="ctr">
                      <a:solidFill>
                        <a:schemeClr val="bg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sl-SI" sz="1200" cap="none" spc="0" dirty="0">
                          <a:solidFill>
                            <a:schemeClr val="bg1"/>
                          </a:solidFill>
                          <a:effectLst/>
                        </a:rPr>
                        <a:t>19.701.282</a:t>
                      </a:r>
                    </a:p>
                  </a:txBody>
                  <a:tcPr marL="62994" marR="0" marT="17998" marB="13498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701983"/>
                  </a:ext>
                </a:extLst>
              </a:tr>
              <a:tr h="5610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sl-SI" sz="1200" b="1" cap="none" spc="0" dirty="0">
                          <a:solidFill>
                            <a:schemeClr val="bg1"/>
                          </a:solidFill>
                          <a:effectLst/>
                        </a:rPr>
                        <a:t>Izvršena plačila upravičencem (MDDSZ, MZ)</a:t>
                      </a:r>
                      <a:endParaRPr lang="sl-SI" sz="1200" b="1" cap="none" spc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94" marR="0" marT="17998" marB="134987" anchor="ctr">
                    <a:lnL w="12700" cap="flat" cmpd="sng" algn="ctr">
                      <a:solidFill>
                        <a:schemeClr val="bg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sl-SI" sz="1200" cap="none" spc="0" dirty="0">
                          <a:solidFill>
                            <a:schemeClr val="bg1"/>
                          </a:solidFill>
                          <a:effectLst/>
                        </a:rPr>
                        <a:t>525.618</a:t>
                      </a:r>
                    </a:p>
                  </a:txBody>
                  <a:tcPr marL="62994" marR="0" marT="17998" marB="13498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897192"/>
                  </a:ext>
                </a:extLst>
              </a:tr>
            </a:tbl>
          </a:graphicData>
        </a:graphic>
      </p:graphicFrame>
      <p:pic>
        <p:nvPicPr>
          <p:cNvPr id="73" name="Slika 72">
            <a:extLst>
              <a:ext uri="{FF2B5EF4-FFF2-40B4-BE49-F238E27FC236}">
                <a16:creationId xmlns:a16="http://schemas.microsoft.com/office/drawing/2014/main" id="{8781EF97-A8E1-4E19-A3EC-A522198AF5B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927164" y="3526162"/>
            <a:ext cx="3030404" cy="258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43493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384</TotalTime>
  <Words>525</Words>
  <Application>Microsoft Office PowerPoint</Application>
  <PresentationFormat>Širokozaslonsko</PresentationFormat>
  <Paragraphs>189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Times New Roman</vt:lpstr>
      <vt:lpstr>Galerija</vt:lpstr>
      <vt:lpstr>        izvajanje ekp                  2021-2027</vt:lpstr>
      <vt:lpstr>O organU za računovodenje </vt:lpstr>
      <vt:lpstr>Naloge organa za računovodenje (uredba (EU) 2021/1060), člen 76</vt:lpstr>
      <vt:lpstr>Naloge organa za računovodenje nacionalna uredba, člen 11</vt:lpstr>
      <vt:lpstr>Naloge organa za računovodenje v l. 2023/2024</vt:lpstr>
      <vt:lpstr>Časovnica razvoja MFERAC-eCA2 v l. 2023/2024</vt:lpstr>
      <vt:lpstr>Finančno upravljanje sredstev EKP 2021-2027- prejeta začetna predplačila</vt:lpstr>
      <vt:lpstr>Finančno upravljanje sredstev EKP 2021-2027- realizacija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izvajanje ekp                  2021-2027</dc:title>
  <dc:creator>Evelyn Filip</dc:creator>
  <cp:lastModifiedBy>Evelyn Filip</cp:lastModifiedBy>
  <cp:revision>4</cp:revision>
  <dcterms:created xsi:type="dcterms:W3CDTF">2023-02-28T08:22:35Z</dcterms:created>
  <dcterms:modified xsi:type="dcterms:W3CDTF">2023-11-07T09:23:59Z</dcterms:modified>
</cp:coreProperties>
</file>