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9" r:id="rId3"/>
    <p:sldId id="283" r:id="rId4"/>
    <p:sldId id="280" r:id="rId5"/>
    <p:sldId id="282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6" r:id="rId17"/>
    <p:sldId id="297" r:id="rId18"/>
    <p:sldId id="278" r:id="rId1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C6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etel slo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etel slog 1 – poudarek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2" autoAdjust="0"/>
    <p:restoredTop sz="94087" autoAdjust="0"/>
  </p:normalViewPr>
  <p:slideViewPr>
    <p:cSldViewPr snapToGrid="0">
      <p:cViewPr varScale="1">
        <p:scale>
          <a:sx n="67" d="100"/>
          <a:sy n="67" d="100"/>
        </p:scale>
        <p:origin x="6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3598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264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752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5449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545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687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1196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919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170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8198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644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FB516-A3E7-4DC4-A1CC-05A26997E54A}" type="datetimeFigureOut">
              <a:rPr lang="sl-SI" smtClean="0"/>
              <a:t>7. 11. 2023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FC6FB-27F0-4214-8F95-99DE8C853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8519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808242"/>
            <a:ext cx="9144000" cy="1934813"/>
          </a:xfrm>
        </p:spPr>
        <p:txBody>
          <a:bodyPr anchor="ctr">
            <a:normAutofit/>
          </a:bodyPr>
          <a:lstStyle/>
          <a:p>
            <a:r>
              <a:rPr lang="sl-SI" sz="32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Vrednotenje izvajanja PEKP 2021-2027</a:t>
            </a:r>
            <a:endParaRPr lang="sl-SI" sz="3200" b="1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epublika" panose="02000506040000020004" pitchFamily="2" charset="-18"/>
            </a:endParaRPr>
          </a:p>
        </p:txBody>
      </p:sp>
      <p:sp>
        <p:nvSpPr>
          <p:cNvPr id="10" name="Podnaslov 9"/>
          <p:cNvSpPr>
            <a:spLocks noGrp="1"/>
          </p:cNvSpPr>
          <p:nvPr>
            <p:ph type="subTitle" idx="1"/>
          </p:nvPr>
        </p:nvSpPr>
        <p:spPr>
          <a:xfrm>
            <a:off x="1524000" y="3746416"/>
            <a:ext cx="9144000" cy="926167"/>
          </a:xfrm>
        </p:spPr>
        <p:txBody>
          <a:bodyPr>
            <a:normAutofit/>
          </a:bodyPr>
          <a:lstStyle/>
          <a:p>
            <a:r>
              <a:rPr lang="pl-PL" sz="2000" dirty="0">
                <a:latin typeface="Republika" panose="02000506040000020004" pitchFamily="2" charset="-18"/>
              </a:rPr>
              <a:t>OzS 21-27</a:t>
            </a:r>
          </a:p>
          <a:p>
            <a:r>
              <a:rPr lang="sl-SI" sz="1800" dirty="0">
                <a:latin typeface="Republika" panose="02000506040000020004" pitchFamily="2" charset="-18"/>
              </a:rPr>
              <a:t>Lipica</a:t>
            </a:r>
            <a:r>
              <a:rPr lang="en-US" sz="1800" dirty="0">
                <a:latin typeface="Republika" panose="02000506040000020004" pitchFamily="2" charset="-18"/>
              </a:rPr>
              <a:t>, </a:t>
            </a:r>
            <a:r>
              <a:rPr lang="sl-SI" sz="1800" dirty="0">
                <a:latin typeface="Republika" panose="02000506040000020004" pitchFamily="2" charset="-18"/>
              </a:rPr>
              <a:t>9. november 2023</a:t>
            </a:r>
          </a:p>
          <a:p>
            <a:endParaRPr lang="pl-PL" sz="2800" dirty="0">
              <a:latin typeface="Republika" panose="02000506040000020004" pitchFamily="2" charset="-18"/>
            </a:endParaRPr>
          </a:p>
        </p:txBody>
      </p:sp>
      <p:sp>
        <p:nvSpPr>
          <p:cNvPr id="33" name="Podnaslov 9"/>
          <p:cNvSpPr txBox="1">
            <a:spLocks/>
          </p:cNvSpPr>
          <p:nvPr/>
        </p:nvSpPr>
        <p:spPr>
          <a:xfrm>
            <a:off x="881575" y="5673436"/>
            <a:ext cx="2094707" cy="50184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600" dirty="0">
                <a:latin typeface="Republika" panose="02000506040000020004" pitchFamily="2" charset="-18"/>
              </a:rPr>
              <a:t>Oddelek za vrednotenje</a:t>
            </a:r>
          </a:p>
          <a:p>
            <a:r>
              <a:rPr lang="sl-SI" sz="1600" dirty="0">
                <a:latin typeface="Republika" panose="02000506040000020004" pitchFamily="2" charset="-18"/>
              </a:rPr>
              <a:t>Petra Strugar</a:t>
            </a:r>
          </a:p>
        </p:txBody>
      </p:sp>
    </p:spTree>
    <p:extLst>
      <p:ext uri="{BB962C8B-B14F-4D97-AF65-F5344CB8AC3E}">
        <p14:creationId xmlns:p14="http://schemas.microsoft.com/office/powerpoint/2010/main" val="3562978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8" name="Freeform: Shape 77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80" name="Freeform: Shape 79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Naslov 1"/>
          <p:cNvSpPr txBox="1">
            <a:spLocks/>
          </p:cNvSpPr>
          <p:nvPr/>
        </p:nvSpPr>
        <p:spPr>
          <a:xfrm>
            <a:off x="371094" y="1161288"/>
            <a:ext cx="3438144" cy="1239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NAČRT VREDNOTENJ 21-27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RESOR: MGTŠ</a:t>
            </a: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700" dirty="0"/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SODELUJOČI: MKRR, MVZI</a:t>
            </a: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25522E3-2F1A-2F20-7253-D13081709F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11151"/>
              </p:ext>
            </p:extLst>
          </p:nvPr>
        </p:nvGraphicFramePr>
        <p:xfrm>
          <a:off x="5079278" y="841248"/>
          <a:ext cx="6565820" cy="52760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65820">
                  <a:extLst>
                    <a:ext uri="{9D8B030D-6E8A-4147-A177-3AD203B41FA5}">
                      <a16:colId xmlns:a16="http://schemas.microsoft.com/office/drawing/2014/main" val="1132550275"/>
                    </a:ext>
                  </a:extLst>
                </a:gridCol>
              </a:tblGrid>
              <a:tr h="17565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000">
                          <a:effectLst/>
                        </a:rPr>
                        <a:t>Vrednotenje ukrepov za krepitev podjetniških vlaganj v raziskave, razvoj in inovacije v okviru specifičnega cilja RSO 1.1. »Razvoj in izboljšanje raziskovalne in inovacijske zmogljivosti ter uvajanje naprednih tehnologij (ESRR)«</a:t>
                      </a:r>
                      <a:endParaRPr lang="sl-S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448" marR="81448" marT="0" marB="0"/>
                </a:tc>
                <a:extLst>
                  <a:ext uri="{0D108BD9-81ED-4DB2-BD59-A6C34878D82A}">
                    <a16:rowId xmlns:a16="http://schemas.microsoft.com/office/drawing/2014/main" val="1618333478"/>
                  </a:ext>
                </a:extLst>
              </a:tr>
              <a:tr h="14065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000">
                          <a:effectLst/>
                        </a:rPr>
                        <a:t>Vrednotenje ukrepov za Specifični cilj 1.3: Krepitev trajnostne rasti in konkurenčnosti MSP ter ustvarjanje delovnih mest v MSP, vključno s produktivnimi naložbami</a:t>
                      </a:r>
                      <a:endParaRPr lang="sl-S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448" marR="81448" marT="0" marB="0"/>
                </a:tc>
                <a:extLst>
                  <a:ext uri="{0D108BD9-81ED-4DB2-BD59-A6C34878D82A}">
                    <a16:rowId xmlns:a16="http://schemas.microsoft.com/office/drawing/2014/main" val="3938164093"/>
                  </a:ext>
                </a:extLst>
              </a:tr>
              <a:tr h="10564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000">
                          <a:effectLst/>
                        </a:rPr>
                        <a:t>Vrednotenje izvajanja ukrepov za krožno gospodarstvo v okviru specifičnega cilja »RSO2.6. Spodbujanje prehoda na krožno gospodarstvo, gospodarno z viri (ESRR)«</a:t>
                      </a:r>
                      <a:endParaRPr lang="sl-S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448" marR="81448" marT="0" marB="0"/>
                </a:tc>
                <a:extLst>
                  <a:ext uri="{0D108BD9-81ED-4DB2-BD59-A6C34878D82A}">
                    <a16:rowId xmlns:a16="http://schemas.microsoft.com/office/drawing/2014/main" val="3271640863"/>
                  </a:ext>
                </a:extLst>
              </a:tr>
              <a:tr h="10564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000">
                          <a:effectLst/>
                        </a:rPr>
                        <a:t>Vrednotenje vpliva ukrepov Sklada za pravični prehod v okviru cilja trajnostni, prožni in raznolik gospodarski razvoj ter na gospodarsko prestrukturiranje regije</a:t>
                      </a:r>
                      <a:endParaRPr lang="sl-S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448" marR="81448" marT="0" marB="0"/>
                </a:tc>
                <a:extLst>
                  <a:ext uri="{0D108BD9-81ED-4DB2-BD59-A6C34878D82A}">
                    <a16:rowId xmlns:a16="http://schemas.microsoft.com/office/drawing/2014/main" val="3981200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138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8" name="Freeform: Shape 77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80" name="Freeform: Shape 79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Naslov 1"/>
          <p:cNvSpPr txBox="1">
            <a:spLocks/>
          </p:cNvSpPr>
          <p:nvPr/>
        </p:nvSpPr>
        <p:spPr>
          <a:xfrm>
            <a:off x="371094" y="1161288"/>
            <a:ext cx="3438144" cy="1239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NAČRT VREDNOTENJ 21-27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RESOR: </a:t>
            </a:r>
            <a:r>
              <a:rPr kumimoji="0" lang="sl-SI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MVI</a:t>
            </a:r>
            <a:endParaRPr kumimoji="0" lang="en-US" sz="1700" b="1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700" dirty="0"/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SODELUJOČI: MKRR</a:t>
            </a: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B125921-98EF-034C-75D7-8187158B0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836417"/>
              </p:ext>
            </p:extLst>
          </p:nvPr>
        </p:nvGraphicFramePr>
        <p:xfrm>
          <a:off x="4904992" y="1633576"/>
          <a:ext cx="6914391" cy="36914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4391">
                  <a:extLst>
                    <a:ext uri="{9D8B030D-6E8A-4147-A177-3AD203B41FA5}">
                      <a16:colId xmlns:a16="http://schemas.microsoft.com/office/drawing/2014/main" val="2884991472"/>
                    </a:ext>
                  </a:extLst>
                </a:gridCol>
              </a:tblGrid>
              <a:tr h="18088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3300">
                          <a:effectLst/>
                        </a:rPr>
                        <a:t>Vodenje posameznih ustanov na področju izobraževanja in priprava digitalne strategije </a:t>
                      </a:r>
                      <a:endParaRPr lang="sl-SI" sz="3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314" marR="226314" marT="0" marB="0"/>
                </a:tc>
                <a:extLst>
                  <a:ext uri="{0D108BD9-81ED-4DB2-BD59-A6C34878D82A}">
                    <a16:rowId xmlns:a16="http://schemas.microsoft.com/office/drawing/2014/main" val="3618176468"/>
                  </a:ext>
                </a:extLst>
              </a:tr>
              <a:tr h="1230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3300">
                          <a:effectLst/>
                        </a:rPr>
                        <a:t>Razvoj in preverjanje računalniškega mišljenja </a:t>
                      </a:r>
                      <a:endParaRPr lang="sl-SI" sz="3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314" marR="226314" marT="0" marB="0"/>
                </a:tc>
                <a:extLst>
                  <a:ext uri="{0D108BD9-81ED-4DB2-BD59-A6C34878D82A}">
                    <a16:rowId xmlns:a16="http://schemas.microsoft.com/office/drawing/2014/main" val="2228261304"/>
                  </a:ext>
                </a:extLst>
              </a:tr>
              <a:tr h="652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3300" dirty="0">
                          <a:effectLst/>
                        </a:rPr>
                        <a:t>Promocija učiteljskega poklica</a:t>
                      </a:r>
                      <a:endParaRPr lang="sl-SI" sz="3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314" marR="226314" marT="0" marB="0"/>
                </a:tc>
                <a:extLst>
                  <a:ext uri="{0D108BD9-81ED-4DB2-BD59-A6C34878D82A}">
                    <a16:rowId xmlns:a16="http://schemas.microsoft.com/office/drawing/2014/main" val="2330783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48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9" name="Rectangle 88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1" name="Freeform: Shape 90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93" name="Freeform: Shape 92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Naslov 1"/>
          <p:cNvSpPr txBox="1">
            <a:spLocks/>
          </p:cNvSpPr>
          <p:nvPr/>
        </p:nvSpPr>
        <p:spPr>
          <a:xfrm>
            <a:off x="371094" y="1161288"/>
            <a:ext cx="3438144" cy="1239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NAČRT VREDNOTENJ 21-27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RESOR: MZ</a:t>
            </a: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700" dirty="0"/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SODELUJOČI: MKRR, MP</a:t>
            </a: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C21D39B-6036-9E36-0B85-4933725E03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13673"/>
              </p:ext>
            </p:extLst>
          </p:nvPr>
        </p:nvGraphicFramePr>
        <p:xfrm>
          <a:off x="5121790" y="841248"/>
          <a:ext cx="6480796" cy="5276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96">
                  <a:extLst>
                    <a:ext uri="{9D8B030D-6E8A-4147-A177-3AD203B41FA5}">
                      <a16:colId xmlns:a16="http://schemas.microsoft.com/office/drawing/2014/main" val="1572534342"/>
                    </a:ext>
                  </a:extLst>
                </a:gridCol>
              </a:tblGrid>
              <a:tr h="17586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400">
                          <a:effectLst/>
                        </a:rPr>
                        <a:t>Vrednotenje mreže mobilnih enot za izvajanje preventivnih programov in programov zmanjšanja škode na področju prepovedanih drog</a:t>
                      </a:r>
                      <a:endParaRPr lang="sl-SI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141" marR="161141" marT="0" marB="0"/>
                </a:tc>
                <a:extLst>
                  <a:ext uri="{0D108BD9-81ED-4DB2-BD59-A6C34878D82A}">
                    <a16:rowId xmlns:a16="http://schemas.microsoft.com/office/drawing/2014/main" val="501284526"/>
                  </a:ext>
                </a:extLst>
              </a:tr>
              <a:tr h="9065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400" dirty="0">
                          <a:effectLst/>
                        </a:rPr>
                        <a:t>Vrednotenje izvajanja ukrepov za krepitev duševnega zdravja</a:t>
                      </a:r>
                      <a:endParaRPr lang="sl-S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141" marR="161141" marT="0" marB="0"/>
                </a:tc>
                <a:extLst>
                  <a:ext uri="{0D108BD9-81ED-4DB2-BD59-A6C34878D82A}">
                    <a16:rowId xmlns:a16="http://schemas.microsoft.com/office/drawing/2014/main" val="3706089280"/>
                  </a:ext>
                </a:extLst>
              </a:tr>
              <a:tr h="26108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400">
                          <a:effectLst/>
                        </a:rPr>
                        <a:t>RSO4.5 Zagotavljanje enakega dostopa do zdravstvenega varstva in krepitev odpornosti zdravstvenih sistemov, vključno z osnovnim zdravstvenim varstvom, ter spodbujanje prehoda z institucionalne oskrbe na oskrbo v družini in skupnosti</a:t>
                      </a:r>
                      <a:endParaRPr lang="sl-SI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141" marR="161141" marT="0" marB="0"/>
                </a:tc>
                <a:extLst>
                  <a:ext uri="{0D108BD9-81ED-4DB2-BD59-A6C34878D82A}">
                    <a16:rowId xmlns:a16="http://schemas.microsoft.com/office/drawing/2014/main" val="2879096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667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" name="Rectangle 101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4" name="Freeform: Shape 103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6" name="Freeform: Shape 105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Naslov 1"/>
          <p:cNvSpPr txBox="1">
            <a:spLocks/>
          </p:cNvSpPr>
          <p:nvPr/>
        </p:nvSpPr>
        <p:spPr>
          <a:xfrm>
            <a:off x="371094" y="1161288"/>
            <a:ext cx="3438144" cy="1239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NAČRT VREDNOTENJ 21-27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RESOR: MOPE</a:t>
            </a: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700" dirty="0"/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SODELUJOČI: MKRR, MZI</a:t>
            </a: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FD7656F-B020-C8F0-E786-929B6F55C5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065450"/>
              </p:ext>
            </p:extLst>
          </p:nvPr>
        </p:nvGraphicFramePr>
        <p:xfrm>
          <a:off x="4901184" y="1080269"/>
          <a:ext cx="6922008" cy="4798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22008">
                  <a:extLst>
                    <a:ext uri="{9D8B030D-6E8A-4147-A177-3AD203B41FA5}">
                      <a16:colId xmlns:a16="http://schemas.microsoft.com/office/drawing/2014/main" val="2278816448"/>
                    </a:ext>
                  </a:extLst>
                </a:gridCol>
              </a:tblGrid>
              <a:tr h="23990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700">
                          <a:effectLst/>
                        </a:rPr>
                        <a:t>Vrednotenje učinka izvajanja ukrepov v okviru RSO2.1, RSO2.2 in RSO2.3 na doseganje ciljev Celovitega nacionalnega energetskega in podnebnega načrta RS (NEPN)</a:t>
                      </a:r>
                      <a:endParaRPr lang="sl-SI" sz="2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080" marR="183080" marT="0" marB="0"/>
                </a:tc>
                <a:extLst>
                  <a:ext uri="{0D108BD9-81ED-4DB2-BD59-A6C34878D82A}">
                    <a16:rowId xmlns:a16="http://schemas.microsoft.com/office/drawing/2014/main" val="2338342755"/>
                  </a:ext>
                </a:extLst>
              </a:tr>
              <a:tr h="23990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700" dirty="0">
                          <a:effectLst/>
                        </a:rPr>
                        <a:t>Vrednotenje učinka izvajanja infrastrukturnih in </a:t>
                      </a:r>
                      <a:r>
                        <a:rPr lang="sl-SI" sz="2700" dirty="0" err="1">
                          <a:effectLst/>
                        </a:rPr>
                        <a:t>neinfrastrukturnih</a:t>
                      </a:r>
                      <a:r>
                        <a:rPr lang="sl-SI" sz="2700" dirty="0">
                          <a:effectLst/>
                        </a:rPr>
                        <a:t> ukrepov trajnostne mobilnosti na spremembo potovalnih navad prebivalstva RS</a:t>
                      </a:r>
                      <a:endParaRPr lang="sl-SI" sz="2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080" marR="183080" marT="0" marB="0"/>
                </a:tc>
                <a:extLst>
                  <a:ext uri="{0D108BD9-81ED-4DB2-BD59-A6C34878D82A}">
                    <a16:rowId xmlns:a16="http://schemas.microsoft.com/office/drawing/2014/main" val="3537208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121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5" name="Rectangle 114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7" name="Freeform: Shape 116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9" name="Freeform: Shape 118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Naslov 1"/>
          <p:cNvSpPr txBox="1">
            <a:spLocks/>
          </p:cNvSpPr>
          <p:nvPr/>
        </p:nvSpPr>
        <p:spPr>
          <a:xfrm>
            <a:off x="371094" y="1161288"/>
            <a:ext cx="3438144" cy="1239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NAČRT VREDNOTENJ 21-27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RESOR: </a:t>
            </a:r>
            <a:r>
              <a:rPr kumimoji="0" lang="sl-SI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MNVP</a:t>
            </a:r>
            <a:endParaRPr kumimoji="0" lang="en-US" sz="1700" b="1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700" dirty="0"/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SODELUJOČI: MKRR, URSZR</a:t>
            </a: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F522B83-1C14-5F8C-A2B4-D947D9C831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477967"/>
              </p:ext>
            </p:extLst>
          </p:nvPr>
        </p:nvGraphicFramePr>
        <p:xfrm>
          <a:off x="4904992" y="1959635"/>
          <a:ext cx="6914391" cy="28185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4391">
                  <a:extLst>
                    <a:ext uri="{9D8B030D-6E8A-4147-A177-3AD203B41FA5}">
                      <a16:colId xmlns:a16="http://schemas.microsoft.com/office/drawing/2014/main" val="3064205286"/>
                    </a:ext>
                  </a:extLst>
                </a:gridCol>
              </a:tblGrid>
              <a:tr h="19640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3300">
                          <a:effectLst/>
                        </a:rPr>
                        <a:t>RSO2.3 Razvoj pametnih energetskih sistemov, omrežij ter hrambe zunaj vseevropskega energetskega omrežja (TEN-E)</a:t>
                      </a:r>
                      <a:endParaRPr lang="sl-SI" sz="3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314" marR="226314" marT="0" marB="0"/>
                </a:tc>
                <a:extLst>
                  <a:ext uri="{0D108BD9-81ED-4DB2-BD59-A6C34878D82A}">
                    <a16:rowId xmlns:a16="http://schemas.microsoft.com/office/drawing/2014/main" val="709431564"/>
                  </a:ext>
                </a:extLst>
              </a:tr>
              <a:tr h="5365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3300" dirty="0">
                          <a:effectLst/>
                        </a:rPr>
                        <a:t> </a:t>
                      </a:r>
                      <a:endParaRPr lang="sl-SI" sz="3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314" marR="226314" marT="0" marB="0"/>
                </a:tc>
                <a:extLst>
                  <a:ext uri="{0D108BD9-81ED-4DB2-BD59-A6C34878D82A}">
                    <a16:rowId xmlns:a16="http://schemas.microsoft.com/office/drawing/2014/main" val="1243957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441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8" name="Rectangle 127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0" name="Freeform: Shape 129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2" name="Freeform: Shape 131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Naslov 1"/>
          <p:cNvSpPr txBox="1">
            <a:spLocks/>
          </p:cNvSpPr>
          <p:nvPr/>
        </p:nvSpPr>
        <p:spPr>
          <a:xfrm>
            <a:off x="371094" y="1161288"/>
            <a:ext cx="3438144" cy="1239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NAČRT VREDNOTENJ 21-27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RESOR: </a:t>
            </a:r>
            <a:r>
              <a:rPr kumimoji="0" lang="sl-SI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MKRR</a:t>
            </a:r>
            <a:endParaRPr kumimoji="0" lang="en-US" sz="1700" b="1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700" dirty="0"/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SODELUJOČI: M</a:t>
            </a:r>
            <a:r>
              <a:rPr kumimoji="0" lang="sl-SI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GTŠ, MK, MNVP, ZMOS</a:t>
            </a:r>
            <a:endParaRPr kumimoji="0" lang="en-US" sz="17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ABF3CDE-079D-B110-564D-EA1852DF0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981865"/>
              </p:ext>
            </p:extLst>
          </p:nvPr>
        </p:nvGraphicFramePr>
        <p:xfrm>
          <a:off x="4901184" y="1026394"/>
          <a:ext cx="6922008" cy="4905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22008">
                  <a:extLst>
                    <a:ext uri="{9D8B030D-6E8A-4147-A177-3AD203B41FA5}">
                      <a16:colId xmlns:a16="http://schemas.microsoft.com/office/drawing/2014/main" val="2683857475"/>
                    </a:ext>
                  </a:extLst>
                </a:gridCol>
              </a:tblGrid>
              <a:tr h="8258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200" dirty="0">
                          <a:effectLst/>
                        </a:rPr>
                        <a:t>Vrednotenje uspešnosti izvajanja ONPP Zasavje in ONPP SAŠA - 2 sklopa</a:t>
                      </a:r>
                      <a:endParaRPr lang="sl-SI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3234" marR="113234" marT="0" marB="0"/>
                </a:tc>
                <a:extLst>
                  <a:ext uri="{0D108BD9-81ED-4DB2-BD59-A6C34878D82A}">
                    <a16:rowId xmlns:a16="http://schemas.microsoft.com/office/drawing/2014/main" val="3172170848"/>
                  </a:ext>
                </a:extLst>
              </a:tr>
              <a:tr h="43769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200">
                          <a:effectLst/>
                        </a:rPr>
                        <a:t>Vrednotenje projekta FI 2021-2027</a:t>
                      </a:r>
                      <a:endParaRPr lang="sl-SI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3234" marR="113234" marT="0" marB="0"/>
                </a:tc>
                <a:extLst>
                  <a:ext uri="{0D108BD9-81ED-4DB2-BD59-A6C34878D82A}">
                    <a16:rowId xmlns:a16="http://schemas.microsoft.com/office/drawing/2014/main" val="1255021053"/>
                  </a:ext>
                </a:extLst>
              </a:tr>
              <a:tr h="43769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200">
                          <a:effectLst/>
                        </a:rPr>
                        <a:t>Vrednotenje učinka programa</a:t>
                      </a:r>
                      <a:endParaRPr lang="sl-SI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3234" marR="113234" marT="0" marB="0"/>
                </a:tc>
                <a:extLst>
                  <a:ext uri="{0D108BD9-81ED-4DB2-BD59-A6C34878D82A}">
                    <a16:rowId xmlns:a16="http://schemas.microsoft.com/office/drawing/2014/main" val="4167257253"/>
                  </a:ext>
                </a:extLst>
              </a:tr>
              <a:tr h="16022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200">
                          <a:effectLst/>
                        </a:rPr>
                        <a:t>RSO2.7. Izboljšanje varstva in ohranjanja narave ter biotske raznovrstnosti in zelene infrastrukture, tudi v mestnem okolju, in zmanjšanje vseh oblik onesnaževanja </a:t>
                      </a:r>
                      <a:endParaRPr lang="sl-SI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3234" marR="113234" marT="0" marB="0"/>
                </a:tc>
                <a:extLst>
                  <a:ext uri="{0D108BD9-81ED-4DB2-BD59-A6C34878D82A}">
                    <a16:rowId xmlns:a16="http://schemas.microsoft.com/office/drawing/2014/main" val="257596064"/>
                  </a:ext>
                </a:extLst>
              </a:tr>
              <a:tr h="16022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200" dirty="0">
                          <a:effectLst/>
                        </a:rPr>
                        <a:t>RSO5.1 Spodbujanje celostnega in vključujočega socialnega, gospodarskega in </a:t>
                      </a:r>
                      <a:r>
                        <a:rPr lang="sl-SI" sz="2200" dirty="0" err="1">
                          <a:effectLst/>
                        </a:rPr>
                        <a:t>okoljskega</a:t>
                      </a:r>
                      <a:r>
                        <a:rPr lang="sl-SI" sz="2200" dirty="0">
                          <a:effectLst/>
                        </a:rPr>
                        <a:t> razvoja, kulture, naravne dediščine, trajnostnega turizma in varnosti na mestnih območjih</a:t>
                      </a:r>
                      <a:endParaRPr lang="sl-SI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3234" marR="113234" marT="0" marB="0"/>
                </a:tc>
                <a:extLst>
                  <a:ext uri="{0D108BD9-81ED-4DB2-BD59-A6C34878D82A}">
                    <a16:rowId xmlns:a16="http://schemas.microsoft.com/office/drawing/2014/main" val="4237537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042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slov 1"/>
          <p:cNvSpPr txBox="1">
            <a:spLocks/>
          </p:cNvSpPr>
          <p:nvPr/>
        </p:nvSpPr>
        <p:spPr>
          <a:xfrm>
            <a:off x="1261213" y="376519"/>
            <a:ext cx="10092587" cy="782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epublika" panose="02000506040000020004"/>
                <a:ea typeface="+mj-ea"/>
                <a:cs typeface="+mj-cs"/>
              </a:rPr>
              <a:t>LETNI NAČRT VREDNOTENJ 2024</a:t>
            </a: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17A3C04-4628-9EA9-43FB-C0F24D3A9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890837"/>
              </p:ext>
            </p:extLst>
          </p:nvPr>
        </p:nvGraphicFramePr>
        <p:xfrm>
          <a:off x="619760" y="1300480"/>
          <a:ext cx="10517990" cy="45299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1734">
                  <a:extLst>
                    <a:ext uri="{9D8B030D-6E8A-4147-A177-3AD203B41FA5}">
                      <a16:colId xmlns:a16="http://schemas.microsoft.com/office/drawing/2014/main" val="3606112079"/>
                    </a:ext>
                  </a:extLst>
                </a:gridCol>
                <a:gridCol w="4518442">
                  <a:extLst>
                    <a:ext uri="{9D8B030D-6E8A-4147-A177-3AD203B41FA5}">
                      <a16:colId xmlns:a16="http://schemas.microsoft.com/office/drawing/2014/main" val="1900443812"/>
                    </a:ext>
                  </a:extLst>
                </a:gridCol>
                <a:gridCol w="1126928">
                  <a:extLst>
                    <a:ext uri="{9D8B030D-6E8A-4147-A177-3AD203B41FA5}">
                      <a16:colId xmlns:a16="http://schemas.microsoft.com/office/drawing/2014/main" val="3857960552"/>
                    </a:ext>
                  </a:extLst>
                </a:gridCol>
                <a:gridCol w="1770886">
                  <a:extLst>
                    <a:ext uri="{9D8B030D-6E8A-4147-A177-3AD203B41FA5}">
                      <a16:colId xmlns:a16="http://schemas.microsoft.com/office/drawing/2014/main" val="616428542"/>
                    </a:ext>
                  </a:extLst>
                </a:gridCol>
              </a:tblGrid>
              <a:tr h="1672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VREDNOTENJE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PREDMET IN CILJI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LETO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SODELUJOČI RESORJI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extLst>
                  <a:ext uri="{0D108BD9-81ED-4DB2-BD59-A6C34878D82A}">
                    <a16:rowId xmlns:a16="http://schemas.microsoft.com/office/drawing/2014/main" val="263905819"/>
                  </a:ext>
                </a:extLst>
              </a:tr>
              <a:tr h="6235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Vrednotenje učinkovitosti in uspešnosti javnih razpisov za sofinanciranje gradnje odprtih širokopasovnih omrežij naslednje generacije (JR GOŠO 4, JR GOŠO 5)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CILJI: </a:t>
                      </a:r>
                      <a:br>
                        <a:rPr lang="sl-SI" sz="800">
                          <a:effectLst/>
                        </a:rPr>
                      </a:br>
                      <a:r>
                        <a:rPr lang="sl-SI" sz="800">
                          <a:effectLst/>
                        </a:rPr>
                        <a:t>• Oceniti uspešnost doseganja kazalnikov/mejnika.</a:t>
                      </a:r>
                      <a:br>
                        <a:rPr lang="sl-SI" sz="800">
                          <a:effectLst/>
                        </a:rPr>
                      </a:br>
                      <a:r>
                        <a:rPr lang="sl-SI" sz="800">
                          <a:effectLst/>
                        </a:rPr>
                        <a:t>• Oceniti učinkovitost izvajanja ukrepa (časovni okvir, mehanizmi spremljanja, učinkovita rabo virov).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2024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MDP, MKRR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extLst>
                  <a:ext uri="{0D108BD9-81ED-4DB2-BD59-A6C34878D82A}">
                    <a16:rowId xmlns:a16="http://schemas.microsoft.com/office/drawing/2014/main" val="3896113267"/>
                  </a:ext>
                </a:extLst>
              </a:tr>
              <a:tr h="17091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Podpora uvajanju rešitev umetne inteligence v gospodarstvo, javno upravo in družbo, ki se bo izvajala v okviru Evropske kohezijske politike v obdobju 2021-2027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Predmet:</a:t>
                      </a:r>
                      <a:br>
                        <a:rPr lang="sl-SI" sz="800">
                          <a:effectLst/>
                        </a:rPr>
                      </a:br>
                      <a:r>
                        <a:rPr lang="sl-SI" sz="800">
                          <a:effectLst/>
                        </a:rPr>
                        <a:t>• Podpora interdisciplinarnim inovacijskim projektom s področja umetne inteligence za razvoj novih proizvodov in storitev na izbranih prednostnih področjih. Predvideni upravičenci so konzorciji podjetij in javnih ustanov;</a:t>
                      </a:r>
                      <a:br>
                        <a:rPr lang="sl-SI" sz="800">
                          <a:effectLst/>
                        </a:rPr>
                      </a:br>
                      <a:r>
                        <a:rPr lang="sl-SI" sz="800">
                          <a:effectLst/>
                        </a:rPr>
                        <a:t>• Podpora referenčnim izvedbenim projektom uvedbe UI za podporo poslovanju podjetij, javnega sektorja (vključno z javno in državno upravo), (npr. digitalizacija procesov, optimizacija poslovanja, vzpostavitev inovativnih poslovnih modelov in rešitev, digitalizacija proizvodnje) na opredeljenih prednostnih področjih NpUI;</a:t>
                      </a:r>
                      <a:br>
                        <a:rPr lang="sl-SI" sz="800">
                          <a:effectLst/>
                        </a:rPr>
                      </a:br>
                      <a:r>
                        <a:rPr lang="sl-SI" sz="800">
                          <a:effectLst/>
                        </a:rPr>
                        <a:t>• Vzpostavitev ustrezne tehnološke infrastrukture, vključno s testno in podatkovno infrastrukturo.</a:t>
                      </a:r>
                      <a:br>
                        <a:rPr lang="sl-SI" sz="800">
                          <a:effectLst/>
                        </a:rPr>
                      </a:br>
                      <a:r>
                        <a:rPr lang="sl-SI" sz="800">
                          <a:effectLst/>
                        </a:rPr>
                        <a:t>CILJI: Pridobiti širši pregled nad ukrepi s področja umetne inteligence, ki se že izvajajo in oceniti ali s temi predvidenimi ukrepi naslavljamo prave potrebe (identifikacija potreb), saj gre za dokaj novo področje. 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2024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MDP, MKRR, MP, MK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extLst>
                  <a:ext uri="{0D108BD9-81ED-4DB2-BD59-A6C34878D82A}">
                    <a16:rowId xmlns:a16="http://schemas.microsoft.com/office/drawing/2014/main" val="666723202"/>
                  </a:ext>
                </a:extLst>
              </a:tr>
              <a:tr h="7827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Vodenje posameznih ustanov na področju izobraževanja in priprava digitalne strategije 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Izboljšanje kakovosti in učinkovitosti izobraževanja podpora pridobivanju ključnih kompetenc, tudi digitalnih-</a:t>
                      </a:r>
                      <a:br>
                        <a:rPr lang="sl-SI" sz="800">
                          <a:effectLst/>
                        </a:rPr>
                      </a:br>
                      <a:r>
                        <a:rPr lang="sl-SI" sz="800">
                          <a:effectLst/>
                        </a:rPr>
                        <a:t>CILJI:</a:t>
                      </a:r>
                      <a:br>
                        <a:rPr lang="sl-SI" sz="800">
                          <a:effectLst/>
                        </a:rPr>
                      </a:br>
                      <a:r>
                        <a:rPr lang="sl-SI" sz="800">
                          <a:effectLst/>
                        </a:rPr>
                        <a:t>• ocena učinkovitosti in uspešnosti projektov in programov s področja Razvijanja digitalnega izobraževanja 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2024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MVI, MKRR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extLst>
                  <a:ext uri="{0D108BD9-81ED-4DB2-BD59-A6C34878D82A}">
                    <a16:rowId xmlns:a16="http://schemas.microsoft.com/office/drawing/2014/main" val="823670173"/>
                  </a:ext>
                </a:extLst>
              </a:tr>
              <a:tr h="4644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Vrednotenje mreže mobilnih enot za izvajanje preventivnih programov in programov zmanjšanja škode na področju prepovedanih drog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CILJI: Ugotoviti uspešnost izvajanja programov mobilnih enot za zmanjševanje škode in preventivo na področju prepovedanih drog v okviru OP 14-20 ob upoštevanju izkušenj in ocene vseh vključenih.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2024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MZ, MP, MKRR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extLst>
                  <a:ext uri="{0D108BD9-81ED-4DB2-BD59-A6C34878D82A}">
                    <a16:rowId xmlns:a16="http://schemas.microsoft.com/office/drawing/2014/main" val="3094126725"/>
                  </a:ext>
                </a:extLst>
              </a:tr>
              <a:tr h="7827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Vrednotenje uspešnosti izvajanja ONPP Zasavje in ONPP SAŠA - 2 sklopa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Predmet vrednotenja je preverjanje uspešnosti izvajanja ONPP ZAsavje in ONPP SAŠA v okviru Programa evropske kohezijske politike v obdobju 2021–2027, cilja politike 6 »Omogočanje regijam in ljudem, da obravnavajo socialne, zaposlitvene …. «, prednostne naloge 10 »Prestrukturiranje premogovnih regij«, specifičnega cilja JSO8.1 »Sklad za pravični prehod«.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>
                          <a:effectLst/>
                        </a:rPr>
                        <a:t>2024</a:t>
                      </a:r>
                      <a:endParaRPr lang="sl-SI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800" dirty="0">
                          <a:effectLst/>
                        </a:rPr>
                        <a:t>MKRR</a:t>
                      </a:r>
                      <a:endParaRPr lang="sl-SI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62" marR="55562" marT="0" marB="0"/>
                </a:tc>
                <a:extLst>
                  <a:ext uri="{0D108BD9-81ED-4DB2-BD59-A6C34878D82A}">
                    <a16:rowId xmlns:a16="http://schemas.microsoft.com/office/drawing/2014/main" val="471210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8123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Naslov 1"/>
          <p:cNvSpPr txBox="1">
            <a:spLocks/>
          </p:cNvSpPr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LETNI NAČRT VREDNOTENJ 2024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E46E1AB-739E-1333-9821-0E11FAE02B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569225"/>
              </p:ext>
            </p:extLst>
          </p:nvPr>
        </p:nvGraphicFramePr>
        <p:xfrm>
          <a:off x="4864608" y="690293"/>
          <a:ext cx="6846363" cy="5326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46363">
                  <a:extLst>
                    <a:ext uri="{9D8B030D-6E8A-4147-A177-3AD203B41FA5}">
                      <a16:colId xmlns:a16="http://schemas.microsoft.com/office/drawing/2014/main" val="3606145402"/>
                    </a:ext>
                  </a:extLst>
                </a:gridCol>
              </a:tblGrid>
              <a:tr h="11380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100">
                          <a:effectLst/>
                        </a:rPr>
                        <a:t>Vrednotenje učinkovitosti in uspešnosti javnih razpisov za sofinanciranje gradnje odprtih širokopasovnih omrežij naslednje generacije (JR GOŠO 4, JR GOŠO 5)</a:t>
                      </a:r>
                      <a:endParaRPr lang="sl-SI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53" marR="133553" marT="0" marB="0"/>
                </a:tc>
                <a:extLst>
                  <a:ext uri="{0D108BD9-81ED-4DB2-BD59-A6C34878D82A}">
                    <a16:rowId xmlns:a16="http://schemas.microsoft.com/office/drawing/2014/main" val="260620365"/>
                  </a:ext>
                </a:extLst>
              </a:tr>
              <a:tr h="15018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100">
                          <a:effectLst/>
                        </a:rPr>
                        <a:t>Podpora uvajanju rešitev umetne inteligence v gospodarstvo, javno upravo in družbo, ki se bo izvajala v okviru Evropske kohezijske politike v obdobju 2021-2027</a:t>
                      </a:r>
                      <a:endParaRPr lang="sl-SI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53" marR="133553" marT="0" marB="0"/>
                </a:tc>
                <a:extLst>
                  <a:ext uri="{0D108BD9-81ED-4DB2-BD59-A6C34878D82A}">
                    <a16:rowId xmlns:a16="http://schemas.microsoft.com/office/drawing/2014/main" val="475740097"/>
                  </a:ext>
                </a:extLst>
              </a:tr>
              <a:tr h="7741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100">
                          <a:effectLst/>
                        </a:rPr>
                        <a:t>Vodenje posameznih ustanov na področju izobraževanja in priprava digitalne strategije </a:t>
                      </a:r>
                      <a:endParaRPr lang="sl-SI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53" marR="133553" marT="0" marB="0"/>
                </a:tc>
                <a:extLst>
                  <a:ext uri="{0D108BD9-81ED-4DB2-BD59-A6C34878D82A}">
                    <a16:rowId xmlns:a16="http://schemas.microsoft.com/office/drawing/2014/main" val="1939170220"/>
                  </a:ext>
                </a:extLst>
              </a:tr>
              <a:tr h="11380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100">
                          <a:effectLst/>
                        </a:rPr>
                        <a:t>Vrednotenje mreže mobilnih enot za izvajanje preventivnih programov in programov zmanjšanja škode na področju prepovedanih drog</a:t>
                      </a:r>
                      <a:endParaRPr lang="sl-SI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53" marR="133553" marT="0" marB="0"/>
                </a:tc>
                <a:extLst>
                  <a:ext uri="{0D108BD9-81ED-4DB2-BD59-A6C34878D82A}">
                    <a16:rowId xmlns:a16="http://schemas.microsoft.com/office/drawing/2014/main" val="1682130891"/>
                  </a:ext>
                </a:extLst>
              </a:tr>
              <a:tr h="7741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100" dirty="0">
                          <a:effectLst/>
                        </a:rPr>
                        <a:t>Vrednotenje uspešnosti izvajanja ONPP Zasavje in ONPP SAŠA - 2 sklopa</a:t>
                      </a:r>
                      <a:endParaRPr lang="sl-SI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53" marR="133553" marT="0" marB="0"/>
                </a:tc>
                <a:extLst>
                  <a:ext uri="{0D108BD9-81ED-4DB2-BD59-A6C34878D82A}">
                    <a16:rowId xmlns:a16="http://schemas.microsoft.com/office/drawing/2014/main" val="1089913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676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slov 1"/>
          <p:cNvSpPr txBox="1">
            <a:spLocks/>
          </p:cNvSpPr>
          <p:nvPr/>
        </p:nvSpPr>
        <p:spPr>
          <a:xfrm>
            <a:off x="1261213" y="2761129"/>
            <a:ext cx="10092587" cy="10877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/>
              </a:rPr>
              <a:t>HVALA ZA POZORNOST!</a:t>
            </a:r>
            <a:endParaRPr kumimoji="0" lang="sl-SI" sz="4400" b="0" i="0" u="none" strike="noStrike" kern="1200" cap="none" spc="0" normalizeH="0" baseline="0" noProof="0" dirty="0">
              <a:ln>
                <a:noFill/>
              </a:ln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Republika" panose="02000506040000020004"/>
            </a:endParaRP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1261214" y="1677147"/>
            <a:ext cx="9259412" cy="4496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l-SI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519953" y="3006164"/>
            <a:ext cx="11056471" cy="1033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759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slov 1"/>
          <p:cNvSpPr txBox="1">
            <a:spLocks/>
          </p:cNvSpPr>
          <p:nvPr/>
        </p:nvSpPr>
        <p:spPr>
          <a:xfrm>
            <a:off x="1261214" y="440527"/>
            <a:ext cx="10092587" cy="782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sl-SI" sz="36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/>
              </a:rPr>
              <a:t>AKTIVNOSTI v 2023</a:t>
            </a: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1261214" y="1677147"/>
            <a:ext cx="9259412" cy="4496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l-SI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529097" y="1783080"/>
            <a:ext cx="11385535" cy="4315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dirty="0">
                <a:solidFill>
                  <a:prstClr val="black"/>
                </a:solidFill>
                <a:latin typeface="Republika" panose="02000506040000020004" pitchFamily="2" charset="-18"/>
              </a:rPr>
              <a:t>Izvedeni vrednotenji:</a:t>
            </a:r>
          </a:p>
          <a:p>
            <a:pPr marL="0" indent="0">
              <a:buNone/>
            </a:pPr>
            <a:r>
              <a:rPr lang="sl-SI" dirty="0">
                <a:solidFill>
                  <a:prstClr val="black"/>
                </a:solidFill>
                <a:latin typeface="Republika" panose="02000506040000020004" pitchFamily="2" charset="-18"/>
              </a:rPr>
              <a:t>- Povečan delež inovacijsko aktivnih podjetij</a:t>
            </a:r>
          </a:p>
          <a:p>
            <a:pPr marL="0" indent="0">
              <a:buNone/>
            </a:pPr>
            <a:r>
              <a:rPr lang="sl-SI" dirty="0">
                <a:solidFill>
                  <a:prstClr val="black"/>
                </a:solidFill>
                <a:latin typeface="Republika" panose="02000506040000020004" pitchFamily="2" charset="-18"/>
              </a:rPr>
              <a:t>- Povečanje učinkovitosti rabe energije v javnem sektorju</a:t>
            </a:r>
          </a:p>
          <a:p>
            <a:pPr marL="0" indent="0">
              <a:buNone/>
            </a:pPr>
            <a:endParaRPr lang="sl-SI" dirty="0">
              <a:solidFill>
                <a:prstClr val="black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sl-SI" dirty="0">
                <a:solidFill>
                  <a:prstClr val="black"/>
                </a:solidFill>
                <a:latin typeface="Republika" panose="02000506040000020004" pitchFamily="2" charset="-18"/>
              </a:rPr>
              <a:t>Vrednotenje v teku:</a:t>
            </a:r>
          </a:p>
          <a:p>
            <a:pPr marL="0" indent="0">
              <a:buNone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epublika" panose="02000506040000020004"/>
                <a:ea typeface="Calibri" panose="020F0502020204030204" pitchFamily="34" charset="0"/>
                <a:cs typeface="Times New Roman" panose="02020603050405020304" pitchFamily="18" charset="0"/>
              </a:rPr>
              <a:t>- Vrednotenje uspešnosti izvajanja vseživljenjske karierne orientacije (VKO), vključno s sistemom napovedovanja potreb na trgu dela – potrjevanje končnega poročila</a:t>
            </a:r>
          </a:p>
          <a:p>
            <a:pPr marL="0" indent="0">
              <a:buNone/>
            </a:pPr>
            <a:endParaRPr lang="sl-SI" dirty="0">
              <a:solidFill>
                <a:prstClr val="black"/>
              </a:solidFill>
              <a:latin typeface="Republika" panose="02000506040000020004" pitchFamily="2" charset="-1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sl-SI" dirty="0">
              <a:solidFill>
                <a:prstClr val="black"/>
              </a:solidFill>
              <a:latin typeface="Republika" panose="02000506040000020004" pitchFamily="2" charset="-18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sl-SI" dirty="0">
              <a:solidFill>
                <a:prstClr val="black"/>
              </a:solidFill>
              <a:latin typeface="Republika" panose="0200050604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690137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slov 1"/>
          <p:cNvSpPr txBox="1">
            <a:spLocks/>
          </p:cNvSpPr>
          <p:nvPr/>
        </p:nvSpPr>
        <p:spPr>
          <a:xfrm>
            <a:off x="1261213" y="334683"/>
            <a:ext cx="10092587" cy="711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epublika" panose="02000506040000020004"/>
                <a:ea typeface="+mj-ea"/>
                <a:cs typeface="+mj-cs"/>
              </a:rPr>
              <a:t>AKTIVNOSTI V</a:t>
            </a:r>
            <a:r>
              <a:rPr kumimoji="0" lang="sl-SI" sz="3600" b="0" i="0" u="none" strike="noStrike" kern="1200" cap="none" spc="0" normalizeH="0" noProof="0" dirty="0">
                <a:ln>
                  <a:noFill/>
                </a:ln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epublika" panose="02000506040000020004"/>
                <a:ea typeface="+mj-ea"/>
                <a:cs typeface="+mj-cs"/>
              </a:rPr>
              <a:t> IZVAJANJU</a:t>
            </a:r>
            <a:endParaRPr kumimoji="0" lang="sl-SI" sz="3600" b="0" i="0" u="none" strike="noStrike" kern="1200" cap="none" spc="0" normalizeH="0" baseline="0" noProof="0" dirty="0">
              <a:ln>
                <a:noFill/>
              </a:ln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Republika" panose="02000506040000020004"/>
              <a:ea typeface="+mj-ea"/>
              <a:cs typeface="+mj-cs"/>
            </a:endParaRP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1042416" y="1197864"/>
            <a:ext cx="9478210" cy="497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l-SI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529097" y="1444481"/>
            <a:ext cx="11056471" cy="4345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l-SI" sz="2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sp>
        <p:nvSpPr>
          <p:cNvPr id="11" name="Pravokotnik 10"/>
          <p:cNvSpPr/>
          <p:nvPr/>
        </p:nvSpPr>
        <p:spPr>
          <a:xfrm>
            <a:off x="529097" y="1152196"/>
            <a:ext cx="11256264" cy="7639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endParaRPr kumimoji="0" lang="sl-SI" sz="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Republika" panose="0200050604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epublika" panose="02000506040000020004"/>
                <a:ea typeface="Calibri" panose="020F0502020204030204" pitchFamily="34" charset="0"/>
                <a:cs typeface="Times New Roman" panose="02020603050405020304" pitchFamily="18" charset="0"/>
              </a:rPr>
              <a:t>Vrednotenji v </a:t>
            </a:r>
            <a:r>
              <a:rPr lang="sl-SI" sz="2800" dirty="0">
                <a:solidFill>
                  <a:prstClr val="black"/>
                </a:solidFill>
                <a:latin typeface="Republika" panose="02000506040000020004"/>
                <a:ea typeface="Calibri" panose="020F0502020204030204" pitchFamily="34" charset="0"/>
                <a:cs typeface="Times New Roman" panose="02020603050405020304" pitchFamily="18" charset="0"/>
              </a:rPr>
              <a:t>začetni fazi:</a:t>
            </a:r>
          </a:p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2800" dirty="0">
                <a:solidFill>
                  <a:prstClr val="black"/>
                </a:solidFill>
                <a:latin typeface="Republika" panose="02000506040000020004" pitchFamily="2" charset="-18"/>
              </a:rPr>
              <a:t>- Vrednotenje spodbujanja izvajanja RR programov in RR projektov</a:t>
            </a:r>
          </a:p>
          <a:p>
            <a:endParaRPr lang="sl-SI" sz="2800" dirty="0">
              <a:solidFill>
                <a:prstClr val="black"/>
              </a:solidFill>
              <a:latin typeface="Republika" panose="02000506040000020004" pitchFamily="2" charset="-18"/>
            </a:endParaRPr>
          </a:p>
          <a:p>
            <a:r>
              <a:rPr lang="sl-SI" sz="2800" dirty="0">
                <a:solidFill>
                  <a:prstClr val="black"/>
                </a:solidFill>
                <a:latin typeface="Republika" panose="02000506040000020004" pitchFamily="2" charset="-18"/>
              </a:rPr>
              <a:t>- Vrednotenje izvajanja projekta Finančni instrumenti 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sl-SI" sz="2800" dirty="0">
              <a:solidFill>
                <a:prstClr val="black"/>
              </a:solidFill>
              <a:latin typeface="Republika" panose="0200050604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sl-SI" sz="2800" dirty="0">
              <a:solidFill>
                <a:prstClr val="black"/>
              </a:solidFill>
              <a:latin typeface="Republika" panose="0200050604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sl-SI" sz="2800" dirty="0">
              <a:solidFill>
                <a:prstClr val="black"/>
              </a:solidFill>
              <a:latin typeface="Republika" panose="0200050604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sl-SI" sz="2800" dirty="0">
              <a:solidFill>
                <a:prstClr val="black"/>
              </a:solidFill>
              <a:latin typeface="Republika" panose="0200050604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506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slov 1"/>
          <p:cNvSpPr txBox="1">
            <a:spLocks/>
          </p:cNvSpPr>
          <p:nvPr/>
        </p:nvSpPr>
        <p:spPr>
          <a:xfrm>
            <a:off x="1197205" y="512063"/>
            <a:ext cx="10092587" cy="8625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sl-SI" sz="36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/>
              </a:rPr>
              <a:t>AKTIVNOSTI V IZVAJANJU ZA OBDOBJE </a:t>
            </a:r>
            <a:r>
              <a:rPr kumimoji="0" lang="sl-SI" sz="3600" b="0" i="0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epublika" panose="02000506040000020004"/>
              </a:rPr>
              <a:t>21-27</a:t>
            </a: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1261214" y="1677147"/>
            <a:ext cx="9259412" cy="4496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l-SI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519953" y="1819655"/>
            <a:ext cx="11403823" cy="416876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sl-SI" dirty="0">
                <a:latin typeface="Republika" panose="02000506040000020004"/>
              </a:rPr>
              <a:t>Interdisciplinarna posvetovalna skupina za </a:t>
            </a:r>
            <a:r>
              <a:rPr lang="sl-SI">
                <a:latin typeface="Republika" panose="02000506040000020004"/>
              </a:rPr>
              <a:t>vrednotenje izvajanja </a:t>
            </a:r>
            <a:r>
              <a:rPr lang="sl-SI" dirty="0">
                <a:latin typeface="Republika" panose="02000506040000020004"/>
              </a:rPr>
              <a:t>Programa evropske kohezijske </a:t>
            </a:r>
            <a:r>
              <a:rPr lang="sl-SI">
                <a:latin typeface="Republika" panose="02000506040000020004"/>
              </a:rPr>
              <a:t>politike 2021-2027</a:t>
            </a:r>
          </a:p>
          <a:p>
            <a:pPr marL="0" indent="0">
              <a:buNone/>
            </a:pPr>
            <a:endParaRPr lang="sl-SI">
              <a:latin typeface="Republika" panose="02000506040000020004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l-SI" dirty="0">
                <a:latin typeface="Republika" panose="02000506040000020004"/>
              </a:rPr>
              <a:t>Oblikovanje NV 21-27 in LNV 24</a:t>
            </a:r>
          </a:p>
          <a:p>
            <a:pPr marL="0" indent="0">
              <a:buNone/>
            </a:pPr>
            <a:endParaRPr lang="sl-SI" dirty="0">
              <a:latin typeface="Republika" panose="02000506040000020004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l-SI" dirty="0">
                <a:latin typeface="Republika" panose="02000506040000020004"/>
              </a:rPr>
              <a:t> Navodila OU za vrednotenje izvajanja PEKP 21-27</a:t>
            </a:r>
          </a:p>
          <a:p>
            <a:pPr marL="0" indent="0">
              <a:buNone/>
            </a:pPr>
            <a:endParaRPr lang="sl-SI" dirty="0">
              <a:latin typeface="Republika" panose="02000506040000020004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l-SI" dirty="0">
                <a:latin typeface="Republika" panose="02000506040000020004"/>
              </a:rPr>
              <a:t> Sistem spremljanja priporočil</a:t>
            </a:r>
          </a:p>
          <a:p>
            <a:pPr marL="0" indent="0">
              <a:buNone/>
            </a:pPr>
            <a:endParaRPr lang="sl-SI" dirty="0">
              <a:latin typeface="Republika" panose="02000506040000020004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l-SI" dirty="0">
                <a:latin typeface="Republika" panose="02000506040000020004"/>
              </a:rPr>
              <a:t> Vključitev v IS e-MA</a:t>
            </a:r>
          </a:p>
          <a:p>
            <a:pPr>
              <a:buFont typeface="Wingdings" panose="05000000000000000000" pitchFamily="2" charset="2"/>
              <a:buChar char="ü"/>
            </a:pPr>
            <a:endParaRPr lang="sl-SI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1832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slov 1"/>
          <p:cNvSpPr txBox="1">
            <a:spLocks/>
          </p:cNvSpPr>
          <p:nvPr/>
        </p:nvSpPr>
        <p:spPr>
          <a:xfrm>
            <a:off x="1261213" y="376519"/>
            <a:ext cx="10092587" cy="782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epublika" panose="02000506040000020004"/>
                <a:ea typeface="+mj-ea"/>
                <a:cs typeface="+mj-cs"/>
              </a:rPr>
              <a:t>NAČRT VREDNOTENJ 21-27</a:t>
            </a: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1261214" y="1677147"/>
            <a:ext cx="9259412" cy="4496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epublika" panose="02000506040000020004" pitchFamily="2" charset="-18"/>
                <a:ea typeface="+mn-ea"/>
                <a:cs typeface="+mn-cs"/>
              </a:rPr>
              <a:t>Izhodišča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sl-SI" sz="2600" dirty="0">
                <a:solidFill>
                  <a:prstClr val="black"/>
                </a:solidFill>
                <a:latin typeface="Republika" panose="02000506040000020004" pitchFamily="2" charset="-18"/>
              </a:rPr>
              <a:t>Pravna podlaga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epublika" panose="02000506040000020004" pitchFamily="2" charset="-18"/>
                <a:ea typeface="+mn-ea"/>
                <a:cs typeface="+mn-cs"/>
              </a:rPr>
              <a:t>Namen vrednotenja in vrste vrednotenj</a:t>
            </a:r>
            <a:endParaRPr lang="sl-SI" sz="2600" dirty="0">
              <a:solidFill>
                <a:prstClr val="black"/>
              </a:solidFill>
              <a:latin typeface="Republika" panose="02000506040000020004" pitchFamily="2" charset="-18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epublika" panose="02000506040000020004" pitchFamily="2" charset="-18"/>
                <a:ea typeface="+mn-ea"/>
                <a:cs typeface="+mn-cs"/>
              </a:rPr>
              <a:t>Krepitev </a:t>
            </a:r>
            <a:r>
              <a:rPr kumimoji="0" lang="sl-SI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epublika" panose="02000506040000020004" pitchFamily="2" charset="-18"/>
                <a:ea typeface="+mn-ea"/>
                <a:cs typeface="+mn-cs"/>
              </a:rPr>
              <a:t>us</a:t>
            </a:r>
            <a:r>
              <a:rPr lang="sl-SI" sz="2600" dirty="0" err="1">
                <a:solidFill>
                  <a:prstClr val="black"/>
                </a:solidFill>
                <a:latin typeface="Republika" panose="02000506040000020004" pitchFamily="2" charset="-18"/>
              </a:rPr>
              <a:t>posobljenosti</a:t>
            </a:r>
            <a:endParaRPr lang="sl-SI" sz="2600" dirty="0">
              <a:solidFill>
                <a:prstClr val="black"/>
              </a:solidFill>
              <a:latin typeface="Republika" panose="02000506040000020004" pitchFamily="2" charset="-18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epublika" panose="02000506040000020004" pitchFamily="2" charset="-18"/>
                <a:ea typeface="+mn-ea"/>
                <a:cs typeface="+mn-cs"/>
              </a:rPr>
              <a:t>Načela </a:t>
            </a:r>
            <a:r>
              <a:rPr lang="sl-SI" sz="2600" dirty="0">
                <a:solidFill>
                  <a:prstClr val="black"/>
                </a:solidFill>
                <a:latin typeface="Republika" panose="02000506040000020004" pitchFamily="2" charset="-18"/>
              </a:rPr>
              <a:t>vrednotenja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epublika" panose="02000506040000020004" pitchFamily="2" charset="-18"/>
                <a:ea typeface="+mn-ea"/>
                <a:cs typeface="+mn-cs"/>
              </a:rPr>
              <a:t>Metodološki pristopi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sl-SI" sz="2600" dirty="0">
                <a:solidFill>
                  <a:prstClr val="black"/>
                </a:solidFill>
                <a:latin typeface="Republika" panose="02000506040000020004" pitchFamily="2" charset="-18"/>
              </a:rPr>
              <a:t>Obveščanje in uporaba rezultatov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epublika" panose="02000506040000020004" pitchFamily="2" charset="-18"/>
                <a:ea typeface="+mn-ea"/>
                <a:cs typeface="+mn-cs"/>
              </a:rPr>
              <a:t>Končne določbe</a:t>
            </a: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2202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slov 1"/>
          <p:cNvSpPr txBox="1">
            <a:spLocks/>
          </p:cNvSpPr>
          <p:nvPr/>
        </p:nvSpPr>
        <p:spPr>
          <a:xfrm>
            <a:off x="1261213" y="376519"/>
            <a:ext cx="10092587" cy="782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epublika" panose="02000506040000020004"/>
                <a:ea typeface="+mj-ea"/>
                <a:cs typeface="+mj-cs"/>
              </a:rPr>
              <a:t>NAČRT VREDNOTENJ 21-27</a:t>
            </a: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1261214" y="1677147"/>
            <a:ext cx="9259412" cy="4496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sl-SI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epublika" panose="02000506040000020004" pitchFamily="2" charset="-18"/>
                <a:ea typeface="+mn-ea"/>
                <a:cs typeface="+mn-cs"/>
              </a:rPr>
              <a:t>TABELA 1: NAČRT VREDNOTENJ ZA PROGRAMSKO OBDOBJE 2021–2027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sl-SI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epublika" panose="02000506040000020004" pitchFamily="2" charset="-18"/>
                <a:ea typeface="+mn-ea"/>
                <a:cs typeface="+mn-cs"/>
              </a:rPr>
              <a:t>TABELA 2: LETNI NAČRT VREDNOTENJ 2024</a:t>
            </a: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5866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2" name="Freeform: Shape 31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4" name="Freeform: Shape 33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Naslov 1"/>
          <p:cNvSpPr txBox="1">
            <a:spLocks/>
          </p:cNvSpPr>
          <p:nvPr/>
        </p:nvSpPr>
        <p:spPr>
          <a:xfrm>
            <a:off x="371094" y="1161288"/>
            <a:ext cx="3438144" cy="1239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NAČRT VREDNOTENJ 21-27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l-SI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RESOR: MVZI</a:t>
            </a: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sl-SI" sz="1700" dirty="0"/>
          </a:p>
          <a:p>
            <a:pPr marL="0" marR="0" lvl="0" indent="0" fontAlgn="auto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sl-SI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SODELUJOČI: MKRR, MGTŠ, MK, MVI</a:t>
            </a:r>
            <a:endParaRPr kumimoji="0" lang="en-US" sz="17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61DBF83-7201-CBFB-D380-F839CD9D78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608781"/>
              </p:ext>
            </p:extLst>
          </p:nvPr>
        </p:nvGraphicFramePr>
        <p:xfrm>
          <a:off x="5067330" y="841248"/>
          <a:ext cx="6589717" cy="52760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89717">
                  <a:extLst>
                    <a:ext uri="{9D8B030D-6E8A-4147-A177-3AD203B41FA5}">
                      <a16:colId xmlns:a16="http://schemas.microsoft.com/office/drawing/2014/main" val="609273053"/>
                    </a:ext>
                  </a:extLst>
                </a:gridCol>
              </a:tblGrid>
              <a:tr h="3994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000">
                          <a:effectLst/>
                        </a:rPr>
                        <a:t>Vrednotenje nadgradnje SRIP in KTO</a:t>
                      </a:r>
                      <a:endParaRPr lang="sl-S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47" marR="48647" marT="0" marB="0"/>
                </a:tc>
                <a:extLst>
                  <a:ext uri="{0D108BD9-81ED-4DB2-BD59-A6C34878D82A}">
                    <a16:rowId xmlns:a16="http://schemas.microsoft.com/office/drawing/2014/main" val="1083740840"/>
                  </a:ext>
                </a:extLst>
              </a:tr>
              <a:tr h="7537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000">
                          <a:effectLst/>
                        </a:rPr>
                        <a:t>Vrednotenje vpliva  izboljšanja infrastrukture za raziskave in inovacijske zmogljivosti</a:t>
                      </a:r>
                      <a:endParaRPr lang="sl-S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47" marR="48647" marT="0" marB="0"/>
                </a:tc>
                <a:extLst>
                  <a:ext uri="{0D108BD9-81ED-4DB2-BD59-A6C34878D82A}">
                    <a16:rowId xmlns:a16="http://schemas.microsoft.com/office/drawing/2014/main" val="1779017031"/>
                  </a:ext>
                </a:extLst>
              </a:tr>
              <a:tr h="7537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000">
                          <a:effectLst/>
                        </a:rPr>
                        <a:t>Vrednotenje vpliva  sodelovanja med gospodarstvom in znanostjo</a:t>
                      </a:r>
                      <a:endParaRPr lang="sl-S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47" marR="48647" marT="0" marB="0"/>
                </a:tc>
                <a:extLst>
                  <a:ext uri="{0D108BD9-81ED-4DB2-BD59-A6C34878D82A}">
                    <a16:rowId xmlns:a16="http://schemas.microsoft.com/office/drawing/2014/main" val="2921192425"/>
                  </a:ext>
                </a:extLst>
              </a:tr>
              <a:tr h="7537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000">
                          <a:effectLst/>
                        </a:rPr>
                        <a:t>Vrednotenje izvajanja sodelovanja v evropskem raziskovalnem prostoru</a:t>
                      </a:r>
                      <a:endParaRPr lang="sl-S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47" marR="48647" marT="0" marB="0"/>
                </a:tc>
                <a:extLst>
                  <a:ext uri="{0D108BD9-81ED-4DB2-BD59-A6C34878D82A}">
                    <a16:rowId xmlns:a16="http://schemas.microsoft.com/office/drawing/2014/main" val="4190141127"/>
                  </a:ext>
                </a:extLst>
              </a:tr>
              <a:tr h="7537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000">
                          <a:effectLst/>
                        </a:rPr>
                        <a:t>Vrednotenje prenosa znanja v študijske programe za izpopolnjevanje</a:t>
                      </a:r>
                      <a:endParaRPr lang="sl-S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47" marR="48647" marT="0" marB="0"/>
                </a:tc>
                <a:extLst>
                  <a:ext uri="{0D108BD9-81ED-4DB2-BD59-A6C34878D82A}">
                    <a16:rowId xmlns:a16="http://schemas.microsoft.com/office/drawing/2014/main" val="3854012201"/>
                  </a:ext>
                </a:extLst>
              </a:tr>
              <a:tr h="11079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000">
                          <a:effectLst/>
                        </a:rPr>
                        <a:t>Vrednotenje zagotavljanja ustrezne IKT infrastrukture in opreme javnih visokošolskih zavodov in javnih visokošolskih knjižnic</a:t>
                      </a:r>
                      <a:endParaRPr lang="sl-S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47" marR="48647" marT="0" marB="0"/>
                </a:tc>
                <a:extLst>
                  <a:ext uri="{0D108BD9-81ED-4DB2-BD59-A6C34878D82A}">
                    <a16:rowId xmlns:a16="http://schemas.microsoft.com/office/drawing/2014/main" val="1078877928"/>
                  </a:ext>
                </a:extLst>
              </a:tr>
              <a:tr h="7537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000">
                          <a:effectLst/>
                        </a:rPr>
                        <a:t>Vrednotenje vzpostavitve celovitega podpornega okolja na visokošolskih zavodih</a:t>
                      </a:r>
                      <a:endParaRPr lang="sl-S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47" marR="48647" marT="0" marB="0"/>
                </a:tc>
                <a:extLst>
                  <a:ext uri="{0D108BD9-81ED-4DB2-BD59-A6C34878D82A}">
                    <a16:rowId xmlns:a16="http://schemas.microsoft.com/office/drawing/2014/main" val="1095874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583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5" name="Freeform: Shape 44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7" name="Freeform: Shape 46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Naslov 1"/>
          <p:cNvSpPr txBox="1">
            <a:spLocks/>
          </p:cNvSpPr>
          <p:nvPr/>
        </p:nvSpPr>
        <p:spPr>
          <a:xfrm>
            <a:off x="371094" y="1161288"/>
            <a:ext cx="3438144" cy="1239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NAČRT VREDNOTENJ 21-27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RESOR: MDP</a:t>
            </a: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700" dirty="0"/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SODELUJOČI: MKRR, MP, MJU, MGTŠ, MK</a:t>
            </a: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EA25B025-A483-8F3E-CE72-B0F39BC56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749538"/>
              </p:ext>
            </p:extLst>
          </p:nvPr>
        </p:nvGraphicFramePr>
        <p:xfrm>
          <a:off x="4901184" y="963235"/>
          <a:ext cx="6922008" cy="50321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22008">
                  <a:extLst>
                    <a:ext uri="{9D8B030D-6E8A-4147-A177-3AD203B41FA5}">
                      <a16:colId xmlns:a16="http://schemas.microsoft.com/office/drawing/2014/main" val="3906362693"/>
                    </a:ext>
                  </a:extLst>
                </a:gridCol>
              </a:tblGrid>
              <a:tr h="16773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300">
                          <a:effectLst/>
                        </a:rPr>
                        <a:t>Vrednotenje prispevkov operativnih programov za izvajanje evropske kohezijske politike v obdobjih 2014-2020 in 2021-2027 k nacionalnim ciljem Strategije Digitalna Slovenija 2030</a:t>
                      </a:r>
                      <a:endParaRPr lang="sl-SI" sz="2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261" marR="118261" marT="0" marB="0"/>
                </a:tc>
                <a:extLst>
                  <a:ext uri="{0D108BD9-81ED-4DB2-BD59-A6C34878D82A}">
                    <a16:rowId xmlns:a16="http://schemas.microsoft.com/office/drawing/2014/main" val="315290006"/>
                  </a:ext>
                </a:extLst>
              </a:tr>
              <a:tr h="16773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300">
                          <a:effectLst/>
                        </a:rPr>
                        <a:t>Vrednotenje učinkovitosti in uspešnosti javnih razpisov za sofinanciranje gradnje odprtih širokopasovnih omrežij naslednje generacije (JR GOŠO 4, JR GOŠO 5)</a:t>
                      </a:r>
                      <a:endParaRPr lang="sl-SI" sz="2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261" marR="118261" marT="0" marB="0"/>
                </a:tc>
                <a:extLst>
                  <a:ext uri="{0D108BD9-81ED-4DB2-BD59-A6C34878D82A}">
                    <a16:rowId xmlns:a16="http://schemas.microsoft.com/office/drawing/2014/main" val="3841853337"/>
                  </a:ext>
                </a:extLst>
              </a:tr>
              <a:tr h="16773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300" dirty="0">
                          <a:effectLst/>
                        </a:rPr>
                        <a:t>Podpora uvajanju rešitev umetne inteligence v gospodarstvo, javno upravo in družbo, ki se bo izvajala v okviru Evropske kohezijske politike v obdobju 2021-2027</a:t>
                      </a:r>
                      <a:endParaRPr lang="sl-SI" sz="2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261" marR="118261" marT="0" marB="0"/>
                </a:tc>
                <a:extLst>
                  <a:ext uri="{0D108BD9-81ED-4DB2-BD59-A6C34878D82A}">
                    <a16:rowId xmlns:a16="http://schemas.microsoft.com/office/drawing/2014/main" val="3012443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3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8" name="Freeform: Shape 57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0" name="Freeform: Shape 59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Naslov 1"/>
          <p:cNvSpPr txBox="1">
            <a:spLocks/>
          </p:cNvSpPr>
          <p:nvPr/>
        </p:nvSpPr>
        <p:spPr>
          <a:xfrm>
            <a:off x="371094" y="1161288"/>
            <a:ext cx="3438144" cy="1239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NAČRT VREDNOTENJ 21-27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značba mesta vsebine 2"/>
          <p:cNvSpPr txBox="1">
            <a:spLocks/>
          </p:cNvSpPr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RESOR: MDDSZ</a:t>
            </a: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700" dirty="0"/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SODELUJOČI: MKRR, </a:t>
            </a:r>
            <a:r>
              <a:rPr kumimoji="0" lang="sl-SI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MVI, MP, MGTŠ</a:t>
            </a:r>
            <a:endParaRPr kumimoji="0" lang="en-US" sz="17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96049" y="1419642"/>
            <a:ext cx="11491735" cy="4753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1000"/>
              </a:spcBef>
              <a:buNone/>
              <a:defRPr/>
            </a:pPr>
            <a:endParaRPr kumimoji="0" lang="sl-SI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epublika" panose="02000506040000020004" pitchFamily="2" charset="-18"/>
              <a:ea typeface="+mn-ea"/>
              <a:cs typeface="+mn-cs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DBE6470-EE3F-545D-9F52-CBA273062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280130"/>
              </p:ext>
            </p:extLst>
          </p:nvPr>
        </p:nvGraphicFramePr>
        <p:xfrm>
          <a:off x="4901184" y="1366564"/>
          <a:ext cx="6922008" cy="4225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22008">
                  <a:extLst>
                    <a:ext uri="{9D8B030D-6E8A-4147-A177-3AD203B41FA5}">
                      <a16:colId xmlns:a16="http://schemas.microsoft.com/office/drawing/2014/main" val="2250764720"/>
                    </a:ext>
                  </a:extLst>
                </a:gridCol>
              </a:tblGrid>
              <a:tr h="10563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800">
                          <a:effectLst/>
                        </a:rPr>
                        <a:t>Vrednotenje uspešnosti izvajanja programov socialne aktivacije</a:t>
                      </a:r>
                      <a:endParaRPr lang="sl-S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290" marR="194290" marT="0" marB="0"/>
                </a:tc>
                <a:extLst>
                  <a:ext uri="{0D108BD9-81ED-4DB2-BD59-A6C34878D82A}">
                    <a16:rowId xmlns:a16="http://schemas.microsoft.com/office/drawing/2014/main" val="125605943"/>
                  </a:ext>
                </a:extLst>
              </a:tr>
              <a:tr h="10563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800">
                          <a:effectLst/>
                        </a:rPr>
                        <a:t>Sofinanciranje mreže večnamenskih romskih centrov (VNRC)</a:t>
                      </a:r>
                      <a:endParaRPr lang="sl-S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290" marR="194290" marT="0" marB="0"/>
                </a:tc>
                <a:extLst>
                  <a:ext uri="{0D108BD9-81ED-4DB2-BD59-A6C34878D82A}">
                    <a16:rowId xmlns:a16="http://schemas.microsoft.com/office/drawing/2014/main" val="3700857833"/>
                  </a:ext>
                </a:extLst>
              </a:tr>
              <a:tr h="10563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800">
                          <a:effectLst/>
                        </a:rPr>
                        <a:t>Razvoj in izvajanje prehoda mladih s posebnimi potrebami na trg dela+</a:t>
                      </a:r>
                      <a:endParaRPr lang="sl-S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290" marR="194290" marT="0" marB="0"/>
                </a:tc>
                <a:extLst>
                  <a:ext uri="{0D108BD9-81ED-4DB2-BD59-A6C34878D82A}">
                    <a16:rowId xmlns:a16="http://schemas.microsoft.com/office/drawing/2014/main" val="2476122158"/>
                  </a:ext>
                </a:extLst>
              </a:tr>
              <a:tr h="10563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sl-SI" sz="2800" dirty="0">
                          <a:effectLst/>
                        </a:rPr>
                        <a:t>Vrednotenje operacije Kompetenčni centri - KOC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290" marR="194290" marT="0" marB="0"/>
                </a:tc>
                <a:extLst>
                  <a:ext uri="{0D108BD9-81ED-4DB2-BD59-A6C34878D82A}">
                    <a16:rowId xmlns:a16="http://schemas.microsoft.com/office/drawing/2014/main" val="3261595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36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1227</Words>
  <Application>Microsoft Office PowerPoint</Application>
  <PresentationFormat>Širokozaslonsko</PresentationFormat>
  <Paragraphs>177</Paragraphs>
  <Slides>18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Republika</vt:lpstr>
      <vt:lpstr>Times New Roman</vt:lpstr>
      <vt:lpstr>Wingdings</vt:lpstr>
      <vt:lpstr>Officeova tema</vt:lpstr>
      <vt:lpstr>Vrednotenje izvajanja PEKP 2021-2027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</dc:title>
  <dc:creator>koperckal</dc:creator>
  <cp:lastModifiedBy>Petra Strugar</cp:lastModifiedBy>
  <cp:revision>104</cp:revision>
  <dcterms:created xsi:type="dcterms:W3CDTF">2023-03-08T14:06:17Z</dcterms:created>
  <dcterms:modified xsi:type="dcterms:W3CDTF">2023-11-07T10:18:11Z</dcterms:modified>
</cp:coreProperties>
</file>