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8" r:id="rId3"/>
    <p:sldId id="270" r:id="rId4"/>
    <p:sldId id="271" r:id="rId5"/>
    <p:sldId id="272" r:id="rId6"/>
    <p:sldId id="269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B5C303-3F17-4DB6-847F-6CA2D9B78BA5}">
  <a:tblStyle styleId="{6DB5C303-3F17-4DB6-847F-6CA2D9B78B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60" y="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7831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2899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1169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diapozitiv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navpično besedilo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pični naslov in besedil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ava odseka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e vsebin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merjav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e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sebina z naslov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slik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130640" y="2024502"/>
            <a:ext cx="10153310" cy="193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5500"/>
              <a:buFont typeface="Arial"/>
              <a:buNone/>
            </a:pPr>
            <a:r>
              <a:rPr lang="sl-SI" sz="4800" dirty="0" smtClean="0">
                <a:solidFill>
                  <a:srgbClr val="034EA2"/>
                </a:solidFill>
                <a:latin typeface="Arial"/>
                <a:ea typeface="Arial"/>
                <a:cs typeface="Arial"/>
                <a:sym typeface="Arial"/>
              </a:rPr>
              <a:t>Nadgradnja </a:t>
            </a:r>
            <a:br>
              <a:rPr lang="sl-SI" sz="4800" dirty="0" smtClean="0">
                <a:solidFill>
                  <a:srgbClr val="034EA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l-SI" sz="4800" dirty="0" smtClean="0">
                <a:solidFill>
                  <a:srgbClr val="034EA2"/>
                </a:solidFill>
                <a:latin typeface="Arial"/>
                <a:ea typeface="Arial"/>
                <a:cs typeface="Arial"/>
                <a:sym typeface="Arial"/>
              </a:rPr>
              <a:t>Meril za izbor operacij </a:t>
            </a:r>
            <a:br>
              <a:rPr lang="sl-SI" sz="4800" dirty="0" smtClean="0">
                <a:solidFill>
                  <a:srgbClr val="034EA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l-SI" sz="4800" dirty="0" smtClean="0">
                <a:solidFill>
                  <a:srgbClr val="034EA2"/>
                </a:solidFill>
                <a:latin typeface="Arial"/>
                <a:ea typeface="Arial"/>
                <a:cs typeface="Arial"/>
                <a:sym typeface="Arial"/>
              </a:rPr>
              <a:t>na CP4, ESRR</a:t>
            </a:r>
            <a:r>
              <a:rPr lang="sl-SI" sz="5500" dirty="0" smtClean="0">
                <a:solidFill>
                  <a:srgbClr val="034EA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sl-SI" sz="5500" dirty="0" smtClean="0">
                <a:solidFill>
                  <a:srgbClr val="034EA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l-SI" sz="2800" dirty="0" smtClean="0">
                <a:solidFill>
                  <a:srgbClr val="034EA2"/>
                </a:solidFill>
                <a:latin typeface="Arial"/>
                <a:ea typeface="Arial"/>
                <a:cs typeface="Arial"/>
                <a:sym typeface="Arial"/>
              </a:rPr>
              <a:t>v okviru Programa EKP v obdobju </a:t>
            </a:r>
            <a:br>
              <a:rPr lang="sl-SI" sz="2800" dirty="0" smtClean="0">
                <a:solidFill>
                  <a:srgbClr val="034EA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l-SI" sz="2800" dirty="0" smtClean="0">
                <a:solidFill>
                  <a:srgbClr val="034EA2"/>
                </a:solidFill>
                <a:latin typeface="Arial"/>
                <a:ea typeface="Arial"/>
                <a:cs typeface="Arial"/>
                <a:sym typeface="Arial"/>
              </a:rPr>
              <a:t>2021-2027 v Sloveniji</a:t>
            </a:r>
            <a:endParaRPr sz="2800" b="1" dirty="0">
              <a:solidFill>
                <a:srgbClr val="034EA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4000"/>
              <a:buFont typeface="Arial"/>
              <a:buNone/>
            </a:pPr>
            <a:r>
              <a:rPr lang="sl-SI" sz="4000" dirty="0" smtClean="0">
                <a:solidFill>
                  <a:srgbClr val="034EA2"/>
                </a:solidFill>
                <a:latin typeface="Arial"/>
                <a:ea typeface="Arial"/>
                <a:cs typeface="Arial"/>
                <a:sym typeface="Arial"/>
              </a:rPr>
              <a:t>Merila za izbor operacij v okviru </a:t>
            </a:r>
            <a:r>
              <a:rPr lang="sl-SI" sz="4000" dirty="0">
                <a:solidFill>
                  <a:srgbClr val="034EA2"/>
                </a:solidFill>
                <a:latin typeface="Arial"/>
                <a:ea typeface="Arial"/>
                <a:cs typeface="Arial"/>
                <a:sym typeface="Arial"/>
              </a:rPr>
              <a:t>Programa EKP 2021-2027</a:t>
            </a:r>
            <a:endParaRPr sz="4000" dirty="0">
              <a:solidFill>
                <a:srgbClr val="034EA2"/>
              </a:solidFill>
            </a:endParaRPr>
          </a:p>
        </p:txBody>
      </p:sp>
      <p:sp>
        <p:nvSpPr>
          <p:cNvPr id="137" name="Google Shape;137;p15"/>
          <p:cNvSpPr txBox="1">
            <a:spLocks noGrp="1"/>
          </p:cNvSpPr>
          <p:nvPr>
            <p:ph type="body" idx="1"/>
          </p:nvPr>
        </p:nvSpPr>
        <p:spPr>
          <a:xfrm>
            <a:off x="838200" y="1756886"/>
            <a:ext cx="6654800" cy="455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sl-SI" sz="2400" dirty="0" smtClean="0">
              <a:latin typeface="Arial"/>
              <a:ea typeface="Arial"/>
              <a:cs typeface="Arial"/>
              <a:sym typeface="Arial"/>
            </a:endParaRPr>
          </a:p>
          <a:p>
            <a:pPr marL="3429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sl-SI" dirty="0" smtClean="0">
                <a:latin typeface="Arial"/>
                <a:ea typeface="Arial"/>
                <a:cs typeface="Arial"/>
                <a:sym typeface="Arial"/>
              </a:rPr>
              <a:t>Sprejem na 1. seji </a:t>
            </a:r>
            <a:r>
              <a:rPr lang="sl-SI" dirty="0" err="1" smtClean="0">
                <a:latin typeface="Arial"/>
                <a:ea typeface="Arial"/>
                <a:cs typeface="Arial"/>
                <a:sym typeface="Arial"/>
              </a:rPr>
              <a:t>OzS</a:t>
            </a:r>
            <a:r>
              <a:rPr lang="sl-SI" dirty="0" smtClean="0">
                <a:latin typeface="Arial"/>
                <a:ea typeface="Arial"/>
                <a:cs typeface="Arial"/>
                <a:sym typeface="Arial"/>
              </a:rPr>
              <a:t> (2. marec 2023)</a:t>
            </a:r>
            <a:endParaRPr dirty="0"/>
          </a:p>
          <a:p>
            <a:pPr marL="34290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sl-SI" dirty="0" smtClean="0">
                <a:latin typeface="Arial"/>
                <a:ea typeface="Arial"/>
                <a:cs typeface="Arial"/>
                <a:sym typeface="Arial"/>
              </a:rPr>
              <a:t>Nadgradnja do 2. seje </a:t>
            </a:r>
            <a:r>
              <a:rPr lang="sl-SI" dirty="0" err="1" smtClean="0">
                <a:latin typeface="Arial"/>
                <a:ea typeface="Arial"/>
                <a:cs typeface="Arial"/>
                <a:sym typeface="Arial"/>
              </a:rPr>
              <a:t>OzS</a:t>
            </a:r>
            <a:endParaRPr dirty="0"/>
          </a:p>
          <a:p>
            <a:pPr marL="34290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sl-SI" dirty="0" smtClean="0">
                <a:latin typeface="Arial"/>
                <a:ea typeface="Arial"/>
                <a:cs typeface="Arial"/>
                <a:sym typeface="Arial"/>
              </a:rPr>
              <a:t>Tehnična pomoč EK</a:t>
            </a:r>
          </a:p>
          <a:p>
            <a:pPr marL="34290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sl-SI" dirty="0" smtClean="0">
                <a:latin typeface="Arial"/>
                <a:cs typeface="Arial"/>
                <a:sym typeface="Arial"/>
              </a:rPr>
              <a:t>OU zaprosil za pomoč na CP4, ESRR</a:t>
            </a: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/>
          <a:srcRect l="16773" t="13052" r="67266" b="7536"/>
          <a:stretch/>
        </p:blipFill>
        <p:spPr>
          <a:xfrm>
            <a:off x="8140700" y="1250616"/>
            <a:ext cx="3160423" cy="43119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4000"/>
              <a:buFont typeface="Arial"/>
              <a:buNone/>
            </a:pPr>
            <a:r>
              <a:rPr lang="sl-SI" sz="4000" dirty="0" smtClean="0">
                <a:solidFill>
                  <a:srgbClr val="034EA2"/>
                </a:solidFill>
                <a:latin typeface="Arial"/>
                <a:ea typeface="Arial"/>
                <a:cs typeface="Arial"/>
                <a:sym typeface="Arial"/>
              </a:rPr>
              <a:t>Predmet nadgradnje </a:t>
            </a:r>
            <a:r>
              <a:rPr lang="sl-SI" sz="4000" dirty="0" smtClean="0">
                <a:solidFill>
                  <a:srgbClr val="034EA2"/>
                </a:solidFill>
                <a:latin typeface="Arial"/>
                <a:ea typeface="Arial"/>
                <a:cs typeface="Arial"/>
                <a:sym typeface="Arial"/>
              </a:rPr>
              <a:t>Meril za izbor operacij v okviru </a:t>
            </a:r>
            <a:r>
              <a:rPr lang="sl-SI" sz="4000" dirty="0">
                <a:solidFill>
                  <a:srgbClr val="034EA2"/>
                </a:solidFill>
                <a:latin typeface="Arial"/>
                <a:ea typeface="Arial"/>
                <a:cs typeface="Arial"/>
                <a:sym typeface="Arial"/>
              </a:rPr>
              <a:t>Programa EKP </a:t>
            </a:r>
            <a:r>
              <a:rPr lang="sl-SI" sz="4000" dirty="0" smtClean="0">
                <a:solidFill>
                  <a:srgbClr val="034EA2"/>
                </a:solidFill>
                <a:latin typeface="Arial"/>
                <a:ea typeface="Arial"/>
                <a:cs typeface="Arial"/>
                <a:sym typeface="Arial"/>
              </a:rPr>
              <a:t>2021-2027: </a:t>
            </a:r>
            <a:r>
              <a:rPr lang="sl-SI" sz="4000" u="sng" dirty="0" smtClean="0">
                <a:solidFill>
                  <a:srgbClr val="034EA2"/>
                </a:solidFill>
                <a:latin typeface="Arial"/>
                <a:ea typeface="Arial"/>
                <a:cs typeface="Arial"/>
                <a:sym typeface="Arial"/>
              </a:rPr>
              <a:t>CP4, ESRR</a:t>
            </a:r>
            <a:endParaRPr sz="4000" u="sng" dirty="0">
              <a:solidFill>
                <a:srgbClr val="034EA2"/>
              </a:solidFill>
            </a:endParaRPr>
          </a:p>
        </p:txBody>
      </p:sp>
      <p:sp>
        <p:nvSpPr>
          <p:cNvPr id="137" name="Google Shape;137;p15"/>
          <p:cNvSpPr txBox="1">
            <a:spLocks noGrp="1"/>
          </p:cNvSpPr>
          <p:nvPr>
            <p:ph type="body" idx="1"/>
          </p:nvPr>
        </p:nvSpPr>
        <p:spPr>
          <a:xfrm>
            <a:off x="882650" y="1585436"/>
            <a:ext cx="7664450" cy="466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>
              <a:buSzPts val="2400"/>
              <a:buFont typeface="Arial" panose="020B0604020202020204" pitchFamily="34" charset="0"/>
              <a:buChar char="•"/>
            </a:pPr>
            <a:r>
              <a:rPr lang="sl-SI" sz="2400" dirty="0" smtClean="0">
                <a:latin typeface="Arial"/>
                <a:ea typeface="Arial"/>
                <a:cs typeface="Arial"/>
                <a:sym typeface="Arial"/>
              </a:rPr>
              <a:t>PN </a:t>
            </a:r>
            <a:r>
              <a:rPr lang="sl-SI" sz="2400" dirty="0">
                <a:latin typeface="Arial"/>
                <a:ea typeface="Arial"/>
                <a:cs typeface="Arial"/>
                <a:sym typeface="Arial"/>
              </a:rPr>
              <a:t>6: </a:t>
            </a:r>
            <a:r>
              <a:rPr lang="sl-SI" sz="2400" dirty="0" smtClean="0">
                <a:latin typeface="Arial"/>
                <a:ea typeface="Arial"/>
                <a:cs typeface="Arial"/>
                <a:sym typeface="Arial"/>
              </a:rPr>
              <a:t>Znanja in spretnosti ter odzivni trg dela</a:t>
            </a:r>
          </a:p>
          <a:p>
            <a:pPr marL="800100" lvl="1">
              <a:buSzPts val="2400"/>
              <a:buFont typeface="Courier New" panose="02070309020205020404" pitchFamily="49" charset="0"/>
              <a:buChar char="o"/>
            </a:pPr>
            <a:r>
              <a:rPr lang="sl-SI" sz="2000" dirty="0">
                <a:latin typeface="Arial"/>
                <a:ea typeface="Arial"/>
                <a:cs typeface="Arial"/>
                <a:sym typeface="Arial"/>
              </a:rPr>
              <a:t>SC </a:t>
            </a:r>
            <a:r>
              <a:rPr lang="sl-SI" sz="2000" dirty="0" smtClean="0">
                <a:latin typeface="Arial"/>
                <a:ea typeface="Arial"/>
                <a:cs typeface="Arial"/>
                <a:sym typeface="Arial"/>
              </a:rPr>
              <a:t>RSO 4.2: Doslednejše zagotavljanje </a:t>
            </a:r>
            <a:r>
              <a:rPr lang="sl-SI" sz="2000" dirty="0">
                <a:latin typeface="Arial"/>
                <a:ea typeface="Arial"/>
                <a:cs typeface="Arial"/>
                <a:sym typeface="Arial"/>
              </a:rPr>
              <a:t>enakega dostopa do vključujočih in kakovostnih </a:t>
            </a:r>
            <a:r>
              <a:rPr lang="sl-SI" sz="2000" dirty="0" smtClean="0">
                <a:latin typeface="Arial"/>
                <a:ea typeface="Arial"/>
                <a:cs typeface="Arial"/>
                <a:sym typeface="Arial"/>
              </a:rPr>
              <a:t>storitev na </a:t>
            </a:r>
            <a:r>
              <a:rPr lang="sl-SI" sz="2000" dirty="0">
                <a:latin typeface="Arial"/>
                <a:ea typeface="Arial"/>
                <a:cs typeface="Arial"/>
                <a:sym typeface="Arial"/>
              </a:rPr>
              <a:t>področju </a:t>
            </a:r>
            <a:r>
              <a:rPr lang="sl-SI" sz="2000" dirty="0" smtClean="0">
                <a:latin typeface="Arial"/>
                <a:ea typeface="Arial"/>
                <a:cs typeface="Arial"/>
                <a:sym typeface="Arial"/>
              </a:rPr>
              <a:t>izobraževanja</a:t>
            </a:r>
            <a:r>
              <a:rPr lang="sl-SI" sz="2000" dirty="0">
                <a:latin typeface="Arial"/>
                <a:ea typeface="Arial"/>
                <a:cs typeface="Arial"/>
                <a:sym typeface="Arial"/>
              </a:rPr>
              <a:t>, usposabljanja in vseživljenjskega učenja z razvojem </a:t>
            </a:r>
            <a:r>
              <a:rPr lang="sl-SI" sz="2000" dirty="0" smtClean="0">
                <a:latin typeface="Arial"/>
                <a:ea typeface="Arial"/>
                <a:cs typeface="Arial"/>
                <a:sym typeface="Arial"/>
              </a:rPr>
              <a:t>dostopne infrastrukture</a:t>
            </a:r>
            <a:r>
              <a:rPr lang="sl-SI" sz="2000" dirty="0">
                <a:latin typeface="Arial"/>
                <a:ea typeface="Arial"/>
                <a:cs typeface="Arial"/>
                <a:sym typeface="Arial"/>
              </a:rPr>
              <a:t>, tudi s krepitvijo odpornosti za izobraževanje in usposabljanje na daljavo in </a:t>
            </a:r>
            <a:r>
              <a:rPr lang="sl-SI" sz="2000" dirty="0" smtClean="0">
                <a:latin typeface="Arial"/>
                <a:ea typeface="Arial"/>
                <a:cs typeface="Arial"/>
                <a:sym typeface="Arial"/>
              </a:rPr>
              <a:t>prek spleta</a:t>
            </a:r>
          </a:p>
          <a:p>
            <a:pPr marL="457200" lvl="1" indent="0">
              <a:buSzPts val="2400"/>
              <a:buNone/>
            </a:pPr>
            <a:endParaRPr lang="sl-SI" sz="2000" dirty="0">
              <a:latin typeface="Arial"/>
              <a:ea typeface="Arial"/>
              <a:cs typeface="Arial"/>
              <a:sym typeface="Arial"/>
            </a:endParaRPr>
          </a:p>
          <a:p>
            <a:pPr marL="342900" lvl="0">
              <a:buSzPts val="2400"/>
              <a:buFont typeface="Arial" panose="020B0604020202020204" pitchFamily="34" charset="0"/>
              <a:buChar char="•"/>
            </a:pPr>
            <a:r>
              <a:rPr lang="sl-SI" sz="2400" dirty="0">
                <a:latin typeface="Arial"/>
                <a:ea typeface="Arial"/>
                <a:cs typeface="Arial"/>
                <a:sym typeface="Arial"/>
              </a:rPr>
              <a:t>PN 7: </a:t>
            </a:r>
            <a:r>
              <a:rPr lang="sl-SI" sz="2400" dirty="0" smtClean="0">
                <a:latin typeface="Arial"/>
                <a:ea typeface="Arial"/>
                <a:cs typeface="Arial"/>
                <a:sym typeface="Arial"/>
              </a:rPr>
              <a:t>Dolgotrajna oskrba </a:t>
            </a:r>
            <a:r>
              <a:rPr lang="sl-SI" sz="2400" dirty="0"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sl-SI" sz="2400" dirty="0" smtClean="0">
                <a:latin typeface="Arial"/>
                <a:ea typeface="Arial"/>
                <a:cs typeface="Arial"/>
                <a:sym typeface="Arial"/>
              </a:rPr>
              <a:t>zdravje </a:t>
            </a:r>
            <a:r>
              <a:rPr lang="sl-SI" sz="2400" dirty="0">
                <a:latin typeface="Arial"/>
                <a:ea typeface="Arial"/>
                <a:cs typeface="Arial"/>
                <a:sym typeface="Arial"/>
              </a:rPr>
              <a:t>ter </a:t>
            </a:r>
            <a:r>
              <a:rPr lang="sl-SI" sz="2400" dirty="0" smtClean="0">
                <a:latin typeface="Arial"/>
                <a:ea typeface="Arial"/>
                <a:cs typeface="Arial"/>
                <a:sym typeface="Arial"/>
              </a:rPr>
              <a:t>socialna vključenost</a:t>
            </a:r>
          </a:p>
          <a:p>
            <a:pPr marL="800100" lvl="1">
              <a:lnSpc>
                <a:spcPct val="100000"/>
              </a:lnSpc>
              <a:buSzPts val="2400"/>
              <a:buFont typeface="Courier New" panose="02070309020205020404" pitchFamily="49" charset="0"/>
              <a:buChar char="o"/>
            </a:pPr>
            <a:r>
              <a:rPr lang="sl-SI" sz="2000" dirty="0">
                <a:latin typeface="Arial"/>
                <a:ea typeface="Arial"/>
                <a:cs typeface="Arial"/>
                <a:sym typeface="Arial"/>
              </a:rPr>
              <a:t>SC </a:t>
            </a:r>
            <a:r>
              <a:rPr lang="sl-SI" sz="2000" dirty="0">
                <a:latin typeface="Arial"/>
                <a:ea typeface="Arial"/>
                <a:cs typeface="Arial"/>
                <a:sym typeface="Arial"/>
              </a:rPr>
              <a:t>RSO 4.3: Spodbujanje </a:t>
            </a:r>
            <a:r>
              <a:rPr lang="sl-SI" sz="2000" dirty="0">
                <a:latin typeface="Arial"/>
                <a:ea typeface="Arial"/>
                <a:cs typeface="Arial"/>
                <a:sym typeface="Arial"/>
              </a:rPr>
              <a:t>socialno-ekonomskega vključevanja marginaliziranih skupnosti</a:t>
            </a:r>
            <a:r>
              <a:rPr lang="sl-SI" sz="2000" dirty="0">
                <a:latin typeface="Arial"/>
                <a:ea typeface="Arial"/>
                <a:cs typeface="Arial"/>
                <a:sym typeface="Arial"/>
              </a:rPr>
              <a:t>, gospodinjstev </a:t>
            </a:r>
            <a:r>
              <a:rPr lang="sl-SI" sz="2000" dirty="0">
                <a:latin typeface="Arial"/>
                <a:ea typeface="Arial"/>
                <a:cs typeface="Arial"/>
                <a:sym typeface="Arial"/>
              </a:rPr>
              <a:t>z nizkimi dohodki ter prikrajšanih skupin, tudi ljudi s posebnimi </a:t>
            </a:r>
            <a:r>
              <a:rPr lang="sl-SI" sz="2000" dirty="0">
                <a:latin typeface="Arial"/>
                <a:ea typeface="Arial"/>
                <a:cs typeface="Arial"/>
                <a:sym typeface="Arial"/>
              </a:rPr>
              <a:t>potrebami, s </a:t>
            </a:r>
            <a:r>
              <a:rPr lang="sl-SI" sz="2000" dirty="0">
                <a:latin typeface="Arial"/>
                <a:ea typeface="Arial"/>
                <a:cs typeface="Arial"/>
                <a:sym typeface="Arial"/>
              </a:rPr>
              <a:t>celostnimi ukrepi, vključno s stanovanjskimi in socialnimi storitvami</a:t>
            </a: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657" y="1756886"/>
            <a:ext cx="3332243" cy="32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1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4000"/>
              <a:buFont typeface="Arial"/>
              <a:buNone/>
            </a:pPr>
            <a:r>
              <a:rPr lang="sl-SI" sz="4000" dirty="0" smtClean="0">
                <a:solidFill>
                  <a:srgbClr val="034EA2"/>
                </a:solidFill>
                <a:latin typeface="Arial"/>
                <a:ea typeface="Arial"/>
                <a:cs typeface="Arial"/>
                <a:sym typeface="Arial"/>
              </a:rPr>
              <a:t>Predmet nadgradnje </a:t>
            </a:r>
            <a:r>
              <a:rPr lang="sl-SI" sz="4000" dirty="0" smtClean="0">
                <a:solidFill>
                  <a:srgbClr val="034EA2"/>
                </a:solidFill>
                <a:latin typeface="Arial"/>
                <a:ea typeface="Arial"/>
                <a:cs typeface="Arial"/>
                <a:sym typeface="Arial"/>
              </a:rPr>
              <a:t>Meril za izbor operacij v okviru </a:t>
            </a:r>
            <a:r>
              <a:rPr lang="sl-SI" sz="4000" dirty="0">
                <a:solidFill>
                  <a:srgbClr val="034EA2"/>
                </a:solidFill>
                <a:latin typeface="Arial"/>
                <a:ea typeface="Arial"/>
                <a:cs typeface="Arial"/>
                <a:sym typeface="Arial"/>
              </a:rPr>
              <a:t>Programa EKP </a:t>
            </a:r>
            <a:r>
              <a:rPr lang="sl-SI" sz="4000" dirty="0" smtClean="0">
                <a:solidFill>
                  <a:srgbClr val="034EA2"/>
                </a:solidFill>
                <a:latin typeface="Arial"/>
                <a:ea typeface="Arial"/>
                <a:cs typeface="Arial"/>
                <a:sym typeface="Arial"/>
              </a:rPr>
              <a:t>2021-2027: </a:t>
            </a:r>
            <a:r>
              <a:rPr lang="sl-SI" sz="4000" u="sng" dirty="0" smtClean="0">
                <a:solidFill>
                  <a:srgbClr val="034EA2"/>
                </a:solidFill>
                <a:latin typeface="Arial"/>
                <a:ea typeface="Arial"/>
                <a:cs typeface="Arial"/>
                <a:sym typeface="Arial"/>
              </a:rPr>
              <a:t>CP4, ESRR</a:t>
            </a:r>
            <a:endParaRPr sz="4000" u="sng" dirty="0">
              <a:solidFill>
                <a:srgbClr val="034EA2"/>
              </a:solidFill>
            </a:endParaRPr>
          </a:p>
        </p:txBody>
      </p:sp>
      <p:sp>
        <p:nvSpPr>
          <p:cNvPr id="137" name="Google Shape;137;p15"/>
          <p:cNvSpPr txBox="1">
            <a:spLocks noGrp="1"/>
          </p:cNvSpPr>
          <p:nvPr>
            <p:ph type="body" idx="1"/>
          </p:nvPr>
        </p:nvSpPr>
        <p:spPr>
          <a:xfrm>
            <a:off x="882650" y="1585436"/>
            <a:ext cx="7664450" cy="466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>
              <a:buSzPts val="2400"/>
              <a:buFont typeface="Arial" panose="020B0604020202020204" pitchFamily="34" charset="0"/>
              <a:buChar char="•"/>
            </a:pPr>
            <a:r>
              <a:rPr lang="sl-SI" sz="2400" dirty="0" smtClean="0">
                <a:latin typeface="Arial"/>
                <a:ea typeface="Arial"/>
                <a:cs typeface="Arial"/>
                <a:sym typeface="Arial"/>
              </a:rPr>
              <a:t>PN </a:t>
            </a:r>
            <a:r>
              <a:rPr lang="sl-SI" sz="2400" dirty="0">
                <a:latin typeface="Arial"/>
                <a:ea typeface="Arial"/>
                <a:cs typeface="Arial"/>
                <a:sym typeface="Arial"/>
              </a:rPr>
              <a:t>7: </a:t>
            </a:r>
            <a:r>
              <a:rPr lang="sl-SI" sz="2400" dirty="0" smtClean="0">
                <a:latin typeface="Arial"/>
                <a:ea typeface="Arial"/>
                <a:cs typeface="Arial"/>
                <a:sym typeface="Arial"/>
              </a:rPr>
              <a:t>Dolgotrajna oskrba </a:t>
            </a:r>
            <a:r>
              <a:rPr lang="sl-SI" sz="2400" dirty="0"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sl-SI" sz="2400" dirty="0" smtClean="0">
                <a:latin typeface="Arial"/>
                <a:ea typeface="Arial"/>
                <a:cs typeface="Arial"/>
                <a:sym typeface="Arial"/>
              </a:rPr>
              <a:t>zdravje </a:t>
            </a:r>
            <a:r>
              <a:rPr lang="sl-SI" sz="2400" dirty="0">
                <a:latin typeface="Arial"/>
                <a:ea typeface="Arial"/>
                <a:cs typeface="Arial"/>
                <a:sym typeface="Arial"/>
              </a:rPr>
              <a:t>ter </a:t>
            </a:r>
            <a:r>
              <a:rPr lang="sl-SI" sz="2400" dirty="0" smtClean="0">
                <a:latin typeface="Arial"/>
                <a:ea typeface="Arial"/>
                <a:cs typeface="Arial"/>
                <a:sym typeface="Arial"/>
              </a:rPr>
              <a:t>socialna vključenost</a:t>
            </a:r>
          </a:p>
          <a:p>
            <a:pPr marL="800100" lvl="1">
              <a:lnSpc>
                <a:spcPct val="100000"/>
              </a:lnSpc>
              <a:buSzPts val="2400"/>
              <a:buFont typeface="Courier New" panose="02070309020205020404" pitchFamily="49" charset="0"/>
              <a:buChar char="o"/>
            </a:pPr>
            <a:r>
              <a:rPr lang="sl-SI" sz="2000" dirty="0">
                <a:latin typeface="Arial"/>
                <a:ea typeface="Arial"/>
                <a:cs typeface="Arial"/>
                <a:sym typeface="Arial"/>
              </a:rPr>
              <a:t>SC RSO 4.5: Zagotavljanje </a:t>
            </a:r>
            <a:r>
              <a:rPr lang="sl-SI" sz="2000" dirty="0">
                <a:latin typeface="Arial"/>
                <a:ea typeface="Arial"/>
                <a:cs typeface="Arial"/>
                <a:sym typeface="Arial"/>
              </a:rPr>
              <a:t>enakega dostopa do zdravstvenega varstva in okrepitvijo </a:t>
            </a:r>
            <a:r>
              <a:rPr lang="sl-SI" sz="2000" dirty="0">
                <a:latin typeface="Arial"/>
                <a:ea typeface="Arial"/>
                <a:cs typeface="Arial"/>
                <a:sym typeface="Arial"/>
              </a:rPr>
              <a:t>odpornosti zdravstvenih </a:t>
            </a:r>
            <a:r>
              <a:rPr lang="sl-SI" sz="2000" dirty="0">
                <a:latin typeface="Arial"/>
                <a:ea typeface="Arial"/>
                <a:cs typeface="Arial"/>
                <a:sym typeface="Arial"/>
              </a:rPr>
              <a:t>sistemov, vključno z osnovnim zdravstvenim varstvom, ter spodbujanjem </a:t>
            </a:r>
            <a:r>
              <a:rPr lang="sl-SI" sz="2000" dirty="0">
                <a:latin typeface="Arial"/>
                <a:ea typeface="Arial"/>
                <a:cs typeface="Arial"/>
                <a:sym typeface="Arial"/>
              </a:rPr>
              <a:t>prehoda z </a:t>
            </a:r>
            <a:r>
              <a:rPr lang="sl-SI" sz="2000" dirty="0">
                <a:latin typeface="Arial"/>
                <a:ea typeface="Arial"/>
                <a:cs typeface="Arial"/>
                <a:sym typeface="Arial"/>
              </a:rPr>
              <a:t>institucionalne oskrbe na oskrbo v družini in </a:t>
            </a:r>
            <a:r>
              <a:rPr lang="sl-SI" sz="2000" dirty="0">
                <a:latin typeface="Arial"/>
                <a:ea typeface="Arial"/>
                <a:cs typeface="Arial"/>
                <a:sym typeface="Arial"/>
              </a:rPr>
              <a:t>skupnosti</a:t>
            </a:r>
          </a:p>
          <a:p>
            <a:pPr marL="457200" lvl="1" indent="0">
              <a:buSzPts val="2400"/>
              <a:buNone/>
            </a:pPr>
            <a:endParaRPr lang="sl-SI" sz="2000" dirty="0" smtClean="0">
              <a:latin typeface="Arial"/>
              <a:ea typeface="Arial"/>
              <a:cs typeface="Arial"/>
              <a:sym typeface="Arial"/>
            </a:endParaRPr>
          </a:p>
          <a:p>
            <a:pPr marL="342900" lvl="0">
              <a:buSzPts val="2400"/>
              <a:buFont typeface="Arial" panose="020B0604020202020204" pitchFamily="34" charset="0"/>
              <a:buChar char="•"/>
            </a:pPr>
            <a:r>
              <a:rPr lang="sl-SI" sz="2400" dirty="0" smtClean="0">
                <a:latin typeface="Arial"/>
                <a:ea typeface="Arial"/>
                <a:cs typeface="Arial"/>
                <a:sym typeface="Arial"/>
              </a:rPr>
              <a:t>PN </a:t>
            </a:r>
            <a:r>
              <a:rPr lang="sl-SI" sz="2400" dirty="0">
                <a:latin typeface="Arial"/>
                <a:ea typeface="Arial"/>
                <a:cs typeface="Arial"/>
                <a:sym typeface="Arial"/>
              </a:rPr>
              <a:t>8: </a:t>
            </a:r>
            <a:r>
              <a:rPr lang="sl-SI" sz="2400" dirty="0" smtClean="0">
                <a:latin typeface="Arial"/>
                <a:ea typeface="Arial"/>
                <a:cs typeface="Arial"/>
                <a:sym typeface="Arial"/>
              </a:rPr>
              <a:t>Trajnostna turizem </a:t>
            </a:r>
            <a:r>
              <a:rPr lang="sl-SI" sz="2400" dirty="0">
                <a:latin typeface="Arial"/>
                <a:ea typeface="Arial"/>
                <a:cs typeface="Arial"/>
                <a:sym typeface="Arial"/>
              </a:rPr>
              <a:t>in kultura </a:t>
            </a:r>
            <a:endParaRPr lang="sl-SI" sz="2400" dirty="0" smtClean="0">
              <a:latin typeface="Arial"/>
              <a:ea typeface="Arial"/>
              <a:cs typeface="Arial"/>
              <a:sym typeface="Arial"/>
            </a:endParaRPr>
          </a:p>
          <a:p>
            <a:pPr marL="800100" lvl="1">
              <a:lnSpc>
                <a:spcPct val="100000"/>
              </a:lnSpc>
              <a:buSzPts val="2400"/>
              <a:buFont typeface="Courier New" panose="02070309020205020404" pitchFamily="49" charset="0"/>
              <a:buChar char="o"/>
            </a:pPr>
            <a:r>
              <a:rPr lang="sl-SI" sz="2000" dirty="0">
                <a:latin typeface="Arial"/>
                <a:ea typeface="Arial"/>
                <a:cs typeface="Arial"/>
                <a:sym typeface="Arial"/>
              </a:rPr>
              <a:t>SC RSO 4.6: Krepitev vloge kulture in trajnostnega turizma pri gospodarskem razvoju, socialni vključenosti in socialnih inovacijah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657" y="1756886"/>
            <a:ext cx="3332243" cy="32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04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4000"/>
              <a:buFont typeface="Arial"/>
              <a:buNone/>
            </a:pPr>
            <a:r>
              <a:rPr lang="sl-SI" sz="4000" dirty="0" smtClean="0">
                <a:solidFill>
                  <a:srgbClr val="034EA2"/>
                </a:solidFill>
                <a:latin typeface="Arial"/>
                <a:ea typeface="Arial"/>
                <a:cs typeface="Arial"/>
                <a:sym typeface="Arial"/>
              </a:rPr>
              <a:t>Ključni elementi nadgradnje</a:t>
            </a:r>
            <a:endParaRPr sz="4000" dirty="0">
              <a:solidFill>
                <a:srgbClr val="034EA2"/>
              </a:solidFill>
            </a:endParaRPr>
          </a:p>
        </p:txBody>
      </p:sp>
      <p:sp>
        <p:nvSpPr>
          <p:cNvPr id="137" name="Google Shape;137;p15"/>
          <p:cNvSpPr txBox="1">
            <a:spLocks noGrp="1"/>
          </p:cNvSpPr>
          <p:nvPr>
            <p:ph type="body" idx="1"/>
          </p:nvPr>
        </p:nvSpPr>
        <p:spPr>
          <a:xfrm>
            <a:off x="838200" y="1756886"/>
            <a:ext cx="9861550" cy="455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sl-SI" sz="3600" dirty="0" smtClean="0">
                <a:latin typeface="Arial"/>
                <a:ea typeface="Arial"/>
                <a:cs typeface="Arial"/>
                <a:sym typeface="Arial"/>
              </a:rPr>
              <a:t>Dodana </a:t>
            </a:r>
            <a:r>
              <a:rPr lang="sl-SI" sz="3600" dirty="0" err="1" smtClean="0">
                <a:latin typeface="Arial"/>
                <a:ea typeface="Arial"/>
                <a:cs typeface="Arial"/>
                <a:sym typeface="Arial"/>
              </a:rPr>
              <a:t>podmerila</a:t>
            </a:r>
            <a:r>
              <a:rPr lang="sl-SI" sz="3600" dirty="0" smtClean="0">
                <a:latin typeface="Arial"/>
                <a:ea typeface="Arial"/>
                <a:cs typeface="Arial"/>
                <a:sym typeface="Arial"/>
              </a:rPr>
              <a:t> k obstoječim merilom/pogojem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3600" dirty="0"/>
          </a:p>
          <a:p>
            <a:pPr marL="34290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sl-SI" sz="3600" dirty="0" smtClean="0">
                <a:latin typeface="Arial"/>
                <a:ea typeface="Arial"/>
                <a:cs typeface="Arial"/>
                <a:sym typeface="Arial"/>
              </a:rPr>
              <a:t>Dodana nova merila/pogoji, kot npr.:</a:t>
            </a:r>
          </a:p>
          <a:p>
            <a:pPr marL="800100" lvl="1">
              <a:spcBef>
                <a:spcPts val="1000"/>
              </a:spcBef>
              <a:buSzPts val="2400"/>
              <a:buFont typeface="Courier New" panose="02070309020205020404" pitchFamily="49" charset="0"/>
              <a:buChar char="o"/>
            </a:pPr>
            <a:r>
              <a:rPr lang="sl-SI" sz="3600" dirty="0" smtClean="0">
                <a:latin typeface="Arial"/>
                <a:cs typeface="Arial"/>
                <a:sym typeface="Arial"/>
              </a:rPr>
              <a:t>stopnja pripravljenosti operacije;</a:t>
            </a:r>
          </a:p>
          <a:p>
            <a:pPr marL="800100" lvl="1">
              <a:spcBef>
                <a:spcPts val="1000"/>
              </a:spcBef>
              <a:buSzPts val="2400"/>
              <a:buFont typeface="Courier New" panose="02070309020205020404" pitchFamily="49" charset="0"/>
              <a:buChar char="o"/>
            </a:pPr>
            <a:r>
              <a:rPr lang="sl-SI" sz="3600" dirty="0">
                <a:latin typeface="Arial"/>
                <a:cs typeface="Arial"/>
                <a:sym typeface="Arial"/>
              </a:rPr>
              <a:t>u</a:t>
            </a:r>
            <a:r>
              <a:rPr lang="sl-SI" sz="3600" dirty="0" smtClean="0">
                <a:latin typeface="Arial"/>
                <a:cs typeface="Arial"/>
                <a:sym typeface="Arial"/>
              </a:rPr>
              <a:t>streznost predlagane operacije…</a:t>
            </a:r>
          </a:p>
          <a:p>
            <a:pPr marL="457200" lvl="1" indent="0">
              <a:spcBef>
                <a:spcPts val="1000"/>
              </a:spcBef>
              <a:buSzPts val="2400"/>
              <a:buNone/>
            </a:pP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5064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6"/>
          <p:cNvSpPr txBox="1"/>
          <p:nvPr/>
        </p:nvSpPr>
        <p:spPr>
          <a:xfrm>
            <a:off x="1263650" y="1884128"/>
            <a:ext cx="10045699" cy="2687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6600"/>
              <a:buFont typeface="Arial"/>
              <a:buNone/>
            </a:pPr>
            <a:r>
              <a:rPr lang="sl-SI" sz="6600" dirty="0" smtClean="0">
                <a:solidFill>
                  <a:srgbClr val="034EA2"/>
                </a:solidFill>
                <a:latin typeface="Arial"/>
                <a:ea typeface="Arial"/>
                <a:cs typeface="Arial"/>
                <a:sym typeface="Arial"/>
              </a:rPr>
              <a:t>Hvala za vašo pozornost</a:t>
            </a:r>
            <a:r>
              <a:rPr lang="sl-SI" sz="6600" dirty="0">
                <a:solidFill>
                  <a:srgbClr val="034EA2"/>
                </a:solidFill>
              </a:rPr>
              <a:t>!</a:t>
            </a:r>
            <a:endParaRPr sz="6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281</Words>
  <Application>Microsoft Office PowerPoint</Application>
  <PresentationFormat>Širokozaslonsko</PresentationFormat>
  <Paragraphs>27</Paragraphs>
  <Slides>6</Slides>
  <Notes>6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Calibri</vt:lpstr>
      <vt:lpstr>Noto Sans Symbols</vt:lpstr>
      <vt:lpstr>Arial</vt:lpstr>
      <vt:lpstr>Courier New</vt:lpstr>
      <vt:lpstr>Officeova tema</vt:lpstr>
      <vt:lpstr>Nadgradnja  Meril za izbor operacij  na CP4, ESRR v okviru Programa EKP v obdobju  2021-2027 v Sloveniji</vt:lpstr>
      <vt:lpstr>Merila za izbor operacij v okviru Programa EKP 2021-2027</vt:lpstr>
      <vt:lpstr>Predmet nadgradnje Meril za izbor operacij v okviru Programa EKP 2021-2027: CP4, ESRR</vt:lpstr>
      <vt:lpstr>Predmet nadgradnje Meril za izbor operacij v okviru Programa EKP 2021-2027: CP4, ESRR</vt:lpstr>
      <vt:lpstr>Ključni elementi nadgradnje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Komuniciranje  evropske kohezijske politike v Sloveniji v letu 2023</dc:title>
  <dc:creator>Tjaša Štamcar</dc:creator>
  <cp:lastModifiedBy>Tjaša Štamcar</cp:lastModifiedBy>
  <cp:revision>10</cp:revision>
  <dcterms:modified xsi:type="dcterms:W3CDTF">2023-11-08T16:36:40Z</dcterms:modified>
</cp:coreProperties>
</file>