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19"/>
  </p:notesMasterIdLst>
  <p:sldIdLst>
    <p:sldId id="256" r:id="rId2"/>
    <p:sldId id="258" r:id="rId3"/>
    <p:sldId id="281" r:id="rId4"/>
    <p:sldId id="260" r:id="rId5"/>
    <p:sldId id="261" r:id="rId6"/>
    <p:sldId id="263" r:id="rId7"/>
    <p:sldId id="265" r:id="rId8"/>
    <p:sldId id="282" r:id="rId9"/>
    <p:sldId id="269" r:id="rId10"/>
    <p:sldId id="270" r:id="rId11"/>
    <p:sldId id="271" r:id="rId12"/>
    <p:sldId id="272" r:id="rId13"/>
    <p:sldId id="273" r:id="rId14"/>
    <p:sldId id="274" r:id="rId15"/>
    <p:sldId id="283" r:id="rId16"/>
    <p:sldId id="277" r:id="rId17"/>
    <p:sldId id="280" r:id="rId18"/>
  </p:sldIdLst>
  <p:sldSz cx="24382413" cy="13716000"/>
  <p:notesSz cx="6858000" cy="9144000"/>
  <p:embeddedFontLst>
    <p:embeddedFont>
      <p:font typeface="Montserrat" pitchFamily="2" charset="77"/>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72449" autoAdjust="0"/>
  </p:normalViewPr>
  <p:slideViewPr>
    <p:cSldViewPr snapToGrid="0">
      <p:cViewPr varScale="1">
        <p:scale>
          <a:sx n="45" d="100"/>
          <a:sy n="45" d="100"/>
        </p:scale>
        <p:origin x="15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dirty="0">
                <a:effectLst/>
                <a:latin typeface="Calibri" panose="020F0502020204030204" pitchFamily="34" charset="0"/>
                <a:ea typeface="Calibri" panose="020F0502020204030204" pitchFamily="34" charset="0"/>
                <a:cs typeface="Arial" panose="020B0604020202020204" pitchFamily="34" charset="0"/>
              </a:rPr>
              <a:t>V tem razdelku ¸bomo govorili o vaši pripovedi. Kako organizirati vsebino, ki ste jo do zdaj zbrali, da bo vaša pripoved zanimiva za poslušalce.</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87" name="Google Shape;87;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5b9b8abe1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Če ste pripovedovalec vi in je torej stališče pripovedi vaše – osebno in subjektivno, potem pišete zgodbo v prvi osebi in korak za korakom opisujete svojo izkušnjo.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84" name="Google Shape;184;g55b9b8abe1_0_1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5b9b8abe1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Vi ste na primer tisti, ki zdaj občudujete to gorsko pokrajino.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91" name="Google Shape;191;g55b9b8abe1_0_1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5b9b8abe1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Isti predmet pripovedi je mogoče videti s stališča tretje osebe. </a:t>
            </a:r>
            <a:r>
              <a:rPr lang="sl-SI" sz="1800" dirty="0">
                <a:effectLst/>
                <a:latin typeface="Calibri" panose="020F0502020204030204" pitchFamily="34" charset="0"/>
                <a:ea typeface="Calibri" panose="020F0502020204030204" pitchFamily="34" charset="0"/>
                <a:cs typeface="Arial" panose="020B0604020202020204" pitchFamily="34" charset="0"/>
              </a:rPr>
              <a:t>V tem primeru pripovedovalec pripoveduje dejstva kot zunanji opazovalec.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98" name="Google Shape;198;g55b9b8abe1_0_1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5b9b8abe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Na primer, zdaj ne občudujete pokrajine neposredno, temveč opazujete človeka, ki občuduje pokrajino … potem boste isto zgodbo povedali v tretji osebi, s stališča pripovedovalcev, ki opazujejo dejstva z zunanjega gledišča.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205" name="Google Shape;205;g55b9b8abe1_0_1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5b9b8abe1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V obeh primerih je pomembno opredeliti, KDO pripoveduje. </a:t>
            </a:r>
            <a:r>
              <a:rPr lang="sl-SI" sz="1800" dirty="0">
                <a:effectLst/>
                <a:latin typeface="Calibri" panose="020F0502020204030204" pitchFamily="34" charset="0"/>
                <a:ea typeface="Calibri" panose="020F0502020204030204" pitchFamily="34" charset="0"/>
                <a:cs typeface="Arial" panose="020B0604020202020204" pitchFamily="34" charset="0"/>
              </a:rPr>
              <a:t>Na primer, lahko ste vi tisti, ki pripovedujete. Lahko pa se odločite, da mikrofon predate drugemu liku. Na primer, če se vaš projekt nanaša na področje turizma, se lahko pretvarjate, da je lik turist v vašem mestu, ali pa zgodbo poveste v obliki osebnega dnevnika.</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212" name="Google Shape;212;g55b9b8abe1_0_14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9c4c9c73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sl" sz="1800" b="1" i="0" u="none" baseline="0" dirty="0">
                <a:solidFill>
                  <a:srgbClr val="666666"/>
                </a:solidFill>
                <a:latin typeface="Montserrat"/>
                <a:ea typeface="Montserrat"/>
                <a:cs typeface="Montserrat"/>
                <a:sym typeface="Montserrat"/>
              </a:rPr>
              <a:t>Predstavitev oblik in nekoaj koristnih nasvetov kako izbrati pravo najdete v naslednjem gradivu.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dirty="0">
                <a:effectLst/>
                <a:latin typeface="Calibri" panose="020F0502020204030204" pitchFamily="34" charset="0"/>
                <a:ea typeface="Calibri" panose="020F0502020204030204" pitchFamily="34" charset="0"/>
                <a:cs typeface="Arial" panose="020B0604020202020204" pitchFamily="34" charset="0"/>
              </a:rPr>
              <a:t> </a:t>
            </a:r>
            <a:endParaRPr dirty="0"/>
          </a:p>
        </p:txBody>
      </p:sp>
      <p:sp>
        <p:nvSpPr>
          <p:cNvPr id="123" name="Google Shape;123;g49c4c9c733_0_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847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5b9b8abe1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55b9b8abe1_0_16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l-SI"/>
              <a:t>Prijetno pripovedovanje. </a:t>
            </a:r>
            <a:endParaRPr/>
          </a:p>
        </p:txBody>
      </p:sp>
      <p:sp>
        <p:nvSpPr>
          <p:cNvPr id="162" name="Google Shape;162;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b9b8abe1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Pomembna so tri izhodišča - zgodba vašega projekta, zorni kot pripovedi in oblika, ki jo nameravate uporabiti.</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98" name="Google Shape;98;g55b9b8abe1_0_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9c4c9c73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Prva točka: zgodba.</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23" name="Google Shape;123;g49c4c9c733_0_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5b9b8abe1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To je izjemno pomembna strateška izbira. </a:t>
            </a:r>
            <a:r>
              <a:rPr lang="sl-SI" sz="1800" dirty="0">
                <a:effectLst/>
                <a:latin typeface="Calibri" panose="020F0502020204030204" pitchFamily="34" charset="0"/>
                <a:ea typeface="Calibri" panose="020F0502020204030204" pitchFamily="34" charset="0"/>
                <a:cs typeface="Arial" panose="020B0604020202020204" pitchFamily="34" charset="0"/>
              </a:rPr>
              <a:t>V projektu opredelite tri glavne trenutke, tri dejanja zgodbe, ki jo želite povedati … kot da bi šlo za film ali roman – od kod ste začeli, kaj ste ugotovili in do katerih zaključke ste prišli. Tako imate jasen potek.</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11" name="Google Shape;111;g55b9b8abe1_0_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5b9b8abe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dirty="0">
                <a:effectLst/>
                <a:latin typeface="Calibri" panose="020F0502020204030204" pitchFamily="34" charset="0"/>
                <a:ea typeface="Calibri" panose="020F0502020204030204" pitchFamily="34" charset="0"/>
                <a:cs typeface="Arial" panose="020B0604020202020204" pitchFamily="34" charset="0"/>
              </a:rPr>
              <a:t>Prvo dejanje vsake zgodbe opisuje izhodišče. To je začetni trenutek zgodbe, na primer tisti, ko ste začeli to izobraževalno pot. Vprašajte se: S katere točke ste začeli? Zakaj ste izbrali projekta, ki ste ga? Zakaj se vam zdela pomembna tema in projekt, in zakaj ne pa kakšna druga? Kako ste postavili raziskovalno vprašanje, torej fokus, na katerega se osredotoča vaša raziskava?</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sl-SI"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100" dirty="0">
                <a:effectLst/>
                <a:latin typeface="Calibri" panose="020F0502020204030204" pitchFamily="34" charset="0"/>
                <a:ea typeface="Calibri" panose="020F0502020204030204" pitchFamily="34" charset="0"/>
                <a:cs typeface="Arial" panose="020B0604020202020204" pitchFamily="34" charset="0"/>
              </a:rPr>
              <a:t>Skratka, gre za opis začetka vaše zgodbe, vaše raziskave. </a:t>
            </a:r>
            <a:endParaRPr lang="en-SI" sz="1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17" name="Google Shape;117;g55b9b8abe1_0_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5b9b8ab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a:lnSpc>
                <a:spcPct val="115000"/>
              </a:lnSpc>
              <a:spcAft>
                <a:spcPts val="1000"/>
              </a:spcAft>
              <a:buNone/>
            </a:pPr>
            <a:r>
              <a:rPr lang="sl-SI" sz="1800" dirty="0">
                <a:effectLst/>
                <a:latin typeface="Calibri" panose="020F0502020204030204" pitchFamily="34" charset="0"/>
                <a:ea typeface="Calibri" panose="020F0502020204030204" pitchFamily="34" charset="0"/>
                <a:cs typeface="Arial" panose="020B0604020202020204" pitchFamily="34" charset="0"/>
              </a:rPr>
              <a:t>Drugo dejanje pripovedi je razvoj zgodbe. Pripovedujte o tem, kako ste si z raziskovanjem prizadevali najti odgovore na začetna vprašanja. Pripovedujete o trenutku, ko iščete odgovore na svoja vprašanja, ko podatke najdete in analizirate, manjkajoče podatke pa poskušate pridobiti na raziskovalnem obisku. Opredelite prelomnice, ki so omogočile napredek pri iskanju odgovorov na začetna vprašanja, ter elemente, za katere ste se odločili, da jih boste med obiskom podrobneje spremljali.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15000"/>
              </a:lnSpc>
              <a:spcAft>
                <a:spcPts val="1000"/>
              </a:spcAft>
              <a:buNone/>
            </a:pPr>
            <a:endParaRPr lang="sl-SI"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15000"/>
              </a:lnSpc>
              <a:spcAft>
                <a:spcPts val="1000"/>
              </a:spcAft>
              <a:buNone/>
            </a:pPr>
            <a:r>
              <a:rPr lang="sl-SI" sz="1800" dirty="0">
                <a:effectLst/>
                <a:latin typeface="Calibri" panose="020F0502020204030204" pitchFamily="34" charset="0"/>
                <a:ea typeface="Calibri" panose="020F0502020204030204" pitchFamily="34" charset="0"/>
                <a:cs typeface="Arial" panose="020B0604020202020204" pitchFamily="34" charset="0"/>
              </a:rPr>
              <a:t>Na kratko … pripovedujte o pomembnih trenutkih raziskave.</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32" name="Google Shape;132;g55b9b8abe1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5b9b8abe1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gn="just">
              <a:lnSpc>
                <a:spcPct val="115000"/>
              </a:lnSpc>
              <a:spcAft>
                <a:spcPts val="1000"/>
              </a:spcAft>
              <a:buNone/>
            </a:pPr>
            <a:r>
              <a:rPr lang="sl-SI" sz="1800" dirty="0">
                <a:effectLst/>
                <a:latin typeface="Calibri" panose="020F0502020204030204" pitchFamily="34" charset="0"/>
                <a:ea typeface="Calibri" panose="020F0502020204030204" pitchFamily="34" charset="0"/>
                <a:cs typeface="Arial" panose="020B0604020202020204" pitchFamily="34" charset="0"/>
              </a:rPr>
              <a:t>Tretje in zadnje dejanje je seveda zaključek. To je zadnji del pripovedi. Zbrano gradivo, opravljene analize, intervjuji in sestanki, ki ste jih imeli med obiskom na terenu, vam omogočajo, da odgovorite na začetno vprašanje: ali sta se oblika in obseg začetne težave spremenila oziroma ali ste našli potrditev? Ali so se pojavile nove podrobnosti in informacije, ki so vam omogočile globlje razumevanje? Ali so vaši dvomi razrešeni?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15000"/>
              </a:lnSpc>
              <a:spcAft>
                <a:spcPts val="1000"/>
              </a:spcAft>
              <a:buNone/>
            </a:pPr>
            <a:endParaRPr lang="sl-SI"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just">
              <a:lnSpc>
                <a:spcPct val="115000"/>
              </a:lnSpc>
              <a:spcAft>
                <a:spcPts val="1000"/>
              </a:spcAft>
              <a:buNone/>
            </a:pPr>
            <a:r>
              <a:rPr lang="sl-SI" sz="1800" dirty="0">
                <a:effectLst/>
                <a:latin typeface="Calibri" panose="020F0502020204030204" pitchFamily="34" charset="0"/>
                <a:ea typeface="Calibri" panose="020F0502020204030204" pitchFamily="34" charset="0"/>
                <a:cs typeface="Arial" panose="020B0604020202020204" pitchFamily="34" charset="0"/>
              </a:rPr>
              <a:t>Skratka: do kakšnih zaključkov ste prišli?</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48" name="Google Shape;148;g55b9b8abe1_0_7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9c4c9c733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dirty="0">
                <a:effectLst/>
                <a:latin typeface="Calibri" panose="020F0502020204030204" pitchFamily="34" charset="0"/>
                <a:ea typeface="Calibri" panose="020F0502020204030204" pitchFamily="34" charset="0"/>
                <a:cs typeface="Arial" panose="020B0604020202020204" pitchFamily="34" charset="0"/>
              </a:rPr>
              <a:t>Za pripovedovanje zgodbe je poleg treh dejanj pomembna izbira zornega kota pripovedovanja.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dirty="0">
                <a:effectLst/>
                <a:latin typeface="Calibri" panose="020F0502020204030204" pitchFamily="34" charset="0"/>
                <a:ea typeface="Calibri" panose="020F0502020204030204" pitchFamily="34" charset="0"/>
                <a:cs typeface="Arial" panose="020B0604020202020204" pitchFamily="34" charset="0"/>
              </a:rPr>
              <a:t> </a:t>
            </a:r>
            <a:endParaRPr dirty="0"/>
          </a:p>
        </p:txBody>
      </p:sp>
      <p:sp>
        <p:nvSpPr>
          <p:cNvPr id="123" name="Google Shape;123;g49c4c9c733_0_5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310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5b9b8abe1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sl-SI" sz="1800">
                <a:effectLst/>
                <a:latin typeface="Calibri" panose="020F0502020204030204" pitchFamily="34" charset="0"/>
                <a:ea typeface="Calibri" panose="020F0502020204030204" pitchFamily="34" charset="0"/>
                <a:cs typeface="Arial" panose="020B0604020202020204" pitchFamily="34" charset="0"/>
              </a:rPr>
              <a:t>Pravzaprav se zgodba zdi drugačna glede na to, kdo jo pripoveduje. </a:t>
            </a:r>
            <a:r>
              <a:rPr lang="sl-SI" sz="1800" dirty="0">
                <a:effectLst/>
                <a:latin typeface="Calibri" panose="020F0502020204030204" pitchFamily="34" charset="0"/>
                <a:ea typeface="Calibri" panose="020F0502020204030204" pitchFamily="34" charset="0"/>
                <a:cs typeface="Arial" panose="020B0604020202020204" pitchFamily="34" charset="0"/>
              </a:rPr>
              <a:t>Zato je pomembno izbrati stališče, s katerega se bo pripovedovala zgodba – to je tip pripovedovalca. </a:t>
            </a:r>
            <a:endParaRPr lang="en-SI"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176" name="Google Shape;176;g55b9b8abe1_0_10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7839869" y="-2512327"/>
            <a:ext cx="8702676" cy="2102983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4265555" y="3913359"/>
            <a:ext cx="11623676" cy="525745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598250" y="-1191708"/>
            <a:ext cx="11623676" cy="1546759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contenuto">
  <p:cSld name="1_Titolo e contenuto">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5600"/>
              <a:buFont typeface="Verdana"/>
              <a:buNone/>
              <a:defRPr sz="56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2000"/>
              </a:spcBef>
              <a:spcAft>
                <a:spcPts val="0"/>
              </a:spcAft>
              <a:buClr>
                <a:schemeClr val="dk1"/>
              </a:buClr>
              <a:buSzPts val="3200"/>
              <a:buChar char="•"/>
              <a:defRPr sz="3200">
                <a:latin typeface="Verdana"/>
                <a:ea typeface="Verdana"/>
                <a:cs typeface="Verdana"/>
                <a:sym typeface="Verdana"/>
              </a:defRPr>
            </a:lvl1pPr>
            <a:lvl2pPr marL="914400" lvl="1"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2pPr>
            <a:lvl3pPr marL="1371600" lvl="2"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3pPr>
            <a:lvl4pPr marL="1828800" lvl="3"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4pPr>
            <a:lvl5pPr marL="2286000" lvl="4" indent="-431800" algn="l">
              <a:lnSpc>
                <a:spcPct val="90000"/>
              </a:lnSpc>
              <a:spcBef>
                <a:spcPts val="1000"/>
              </a:spcBef>
              <a:spcAft>
                <a:spcPts val="0"/>
              </a:spcAft>
              <a:buClr>
                <a:schemeClr val="dk1"/>
              </a:buClr>
              <a:buSzPts val="3200"/>
              <a:buChar char="•"/>
              <a:defRPr sz="3200">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3047802" y="2244726"/>
            <a:ext cx="18286810" cy="47752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11999"/>
              <a:buFont typeface="Calibri"/>
              <a:buNone/>
              <a:defRPr sz="119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3047802" y="7204076"/>
            <a:ext cx="18286810" cy="3311524"/>
          </a:xfrm>
          <a:prstGeom prst="rect">
            <a:avLst/>
          </a:prstGeom>
          <a:noFill/>
          <a:ln>
            <a:noFill/>
          </a:ln>
        </p:spPr>
        <p:txBody>
          <a:bodyPr spcFirstLastPara="1" wrap="square" lIns="91425" tIns="45700" rIns="91425" bIns="45700" anchor="t" anchorCtr="0"/>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0" name="Google Shape;20;p3"/>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663592" y="3419477"/>
            <a:ext cx="21029830" cy="5705474"/>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1999"/>
              <a:buFont typeface="Calibri"/>
              <a:buNone/>
              <a:defRPr sz="119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663592" y="9178927"/>
            <a:ext cx="21029830" cy="300037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26" name="Google Shape;26;p4"/>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76291" y="3651250"/>
            <a:ext cx="10362526" cy="87026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2343596" y="3651250"/>
            <a:ext cx="10362526" cy="87026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79467" y="730251"/>
            <a:ext cx="21029830" cy="265112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79467" y="3362326"/>
            <a:ext cx="10314903" cy="1647824"/>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39" name="Google Shape;39;p6"/>
          <p:cNvSpPr txBox="1">
            <a:spLocks noGrp="1"/>
          </p:cNvSpPr>
          <p:nvPr>
            <p:ph type="body" idx="2"/>
          </p:nvPr>
        </p:nvSpPr>
        <p:spPr>
          <a:xfrm>
            <a:off x="1679467" y="5010150"/>
            <a:ext cx="10314903" cy="73691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2343597" y="3362326"/>
            <a:ext cx="10365701" cy="1647824"/>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1" name="Google Shape;41;p6"/>
          <p:cNvSpPr txBox="1">
            <a:spLocks noGrp="1"/>
          </p:cNvSpPr>
          <p:nvPr>
            <p:ph type="body" idx="4"/>
          </p:nvPr>
        </p:nvSpPr>
        <p:spPr>
          <a:xfrm>
            <a:off x="12343597" y="5010150"/>
            <a:ext cx="10365701" cy="73691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2000"/>
              </a:spcBef>
              <a:spcAft>
                <a:spcPts val="0"/>
              </a:spcAft>
              <a:buClr>
                <a:schemeClr val="dk1"/>
              </a:buClr>
              <a:buSzPts val="1800"/>
              <a:buChar char="•"/>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79468" y="914400"/>
            <a:ext cx="7863962" cy="32004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0365701" y="1974851"/>
            <a:ext cx="12343597" cy="9747250"/>
          </a:xfrm>
          <a:prstGeom prst="rect">
            <a:avLst/>
          </a:prstGeom>
          <a:noFill/>
          <a:ln>
            <a:noFill/>
          </a:ln>
        </p:spPr>
        <p:txBody>
          <a:bodyPr spcFirstLastPara="1" wrap="square" lIns="91425" tIns="45700" rIns="91425" bIns="45700" anchor="t" anchorCtr="0"/>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57" name="Google Shape;57;p9"/>
          <p:cNvSpPr txBox="1">
            <a:spLocks noGrp="1"/>
          </p:cNvSpPr>
          <p:nvPr>
            <p:ph type="body" idx="2"/>
          </p:nvPr>
        </p:nvSpPr>
        <p:spPr>
          <a:xfrm>
            <a:off x="1679468" y="4114800"/>
            <a:ext cx="7863962" cy="7623176"/>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58" name="Google Shape;58;p9"/>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679468" y="914400"/>
            <a:ext cx="7863962" cy="32004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0365701" y="1974851"/>
            <a:ext cx="12343597" cy="9747250"/>
          </a:xfrm>
          <a:prstGeom prst="rect">
            <a:avLst/>
          </a:prstGeom>
          <a:noFill/>
          <a:ln>
            <a:noFill/>
          </a:ln>
        </p:spPr>
        <p:txBody>
          <a:bodyPr spcFirstLastPara="1" wrap="square" lIns="91425" tIns="45700" rIns="91425" bIns="45700" anchor="t" anchorCtr="0"/>
          <a:lstStyle>
            <a:lvl1pPr marR="0" lvl="0" algn="l" rtl="0">
              <a:lnSpc>
                <a:spcPct val="90000"/>
              </a:lnSpc>
              <a:spcBef>
                <a:spcPts val="20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5600"/>
              <a:buFont typeface="Arial"/>
              <a:buNone/>
              <a:defRPr sz="5600" b="0" i="0" u="none" strike="noStrike" cap="none">
                <a:solidFill>
                  <a:schemeClr val="dk1"/>
                </a:solidFill>
                <a:latin typeface="Calibri"/>
                <a:ea typeface="Calibri"/>
                <a:cs typeface="Calibri"/>
                <a:sym typeface="Calibri"/>
              </a:defRPr>
            </a:lvl2pPr>
            <a:lvl3pPr marR="0" lvl="2" algn="l" rtl="0">
              <a:lnSpc>
                <a:spcPct val="90000"/>
              </a:lnSpc>
              <a:spcBef>
                <a:spcPts val="1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4pPr>
            <a:lvl5pPr marR="0" lvl="4"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6pPr>
            <a:lvl7pPr marR="0" lvl="6"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7pPr>
            <a:lvl8pPr marR="0" lvl="7"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8pPr>
            <a:lvl9pPr marR="0" lvl="8"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679468" y="4114800"/>
            <a:ext cx="7863962" cy="7623176"/>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5" name="Google Shape;65;p10"/>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76291" y="730251"/>
            <a:ext cx="21029830" cy="265112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676291" y="3651250"/>
            <a:ext cx="21029830" cy="8702676"/>
          </a:xfrm>
          <a:prstGeom prst="rect">
            <a:avLst/>
          </a:prstGeom>
          <a:noFill/>
          <a:ln>
            <a:noFill/>
          </a:ln>
        </p:spPr>
        <p:txBody>
          <a:bodyPr spcFirstLastPara="1" wrap="square" lIns="91425" tIns="45700" rIns="91425" bIns="45700"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76291" y="12712701"/>
            <a:ext cx="5486043" cy="730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8076675" y="12712701"/>
            <a:ext cx="8229064" cy="73025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7220080" y="12712701"/>
            <a:ext cx="5486043"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t="29" b="19"/>
          <a:stretch/>
        </p:blipFill>
        <p:spPr>
          <a:xfrm>
            <a:off x="0" y="-79527"/>
            <a:ext cx="24538153" cy="13795528"/>
          </a:xfrm>
          <a:prstGeom prst="rect">
            <a:avLst/>
          </a:prstGeom>
          <a:noFill/>
          <a:ln>
            <a:noFill/>
          </a:ln>
        </p:spPr>
      </p:pic>
      <p:sp>
        <p:nvSpPr>
          <p:cNvPr id="90" name="Google Shape;90;p1"/>
          <p:cNvSpPr txBox="1"/>
          <p:nvPr/>
        </p:nvSpPr>
        <p:spPr>
          <a:xfrm>
            <a:off x="778950" y="9897927"/>
            <a:ext cx="22182600" cy="1508700"/>
          </a:xfrm>
          <a:prstGeom prst="rect">
            <a:avLst/>
          </a:prstGeom>
          <a:noFill/>
          <a:ln>
            <a:noFill/>
          </a:ln>
          <a:effectLst>
            <a:outerShdw blurRad="63500" dist="17961" dir="2700000" algn="ctr" rotWithShape="0">
              <a:srgbClr val="E7E6E6">
                <a:alpha val="74509"/>
              </a:srgbClr>
            </a:outerShdw>
          </a:effectLst>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400"/>
              <a:buFont typeface="Montserrat"/>
              <a:buNone/>
            </a:pPr>
            <a:r>
              <a:rPr lang="sl" sz="8000" b="1" i="0" u="none" baseline="0" dirty="0">
                <a:solidFill>
                  <a:schemeClr val="lt1"/>
                </a:solidFill>
                <a:latin typeface="Montserrat"/>
                <a:ea typeface="Montserrat"/>
                <a:cs typeface="Montserrat"/>
                <a:sym typeface="Montserrat"/>
              </a:rPr>
              <a:t>PREDSTAVITEV PROJEKTA</a:t>
            </a:r>
          </a:p>
        </p:txBody>
      </p:sp>
      <p:pic>
        <p:nvPicPr>
          <p:cNvPr id="91" name="Google Shape;91;p1"/>
          <p:cNvPicPr preferRelativeResize="0"/>
          <p:nvPr/>
        </p:nvPicPr>
        <p:blipFill>
          <a:blip r:embed="rId4">
            <a:alphaModFix/>
          </a:blip>
          <a:stretch>
            <a:fillRect/>
          </a:stretch>
        </p:blipFill>
        <p:spPr>
          <a:xfrm>
            <a:off x="4331213" y="3552825"/>
            <a:ext cx="15078075" cy="346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4495800" y="1295400"/>
            <a:ext cx="14452800" cy="16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4000" b="1" i="0" u="none" baseline="0">
                <a:solidFill>
                  <a:srgbClr val="7F7F7F"/>
                </a:solidFill>
                <a:latin typeface="Montserrat"/>
                <a:ea typeface="Montserrat"/>
                <a:cs typeface="Montserrat"/>
                <a:sym typeface="Montserrat"/>
              </a:rPr>
              <a:t>STALIŠČE</a:t>
            </a:r>
          </a:p>
          <a:p>
            <a:pPr marL="0" lvl="0" indent="0" algn="l" rtl="0">
              <a:spcBef>
                <a:spcPts val="0"/>
              </a:spcBef>
              <a:spcAft>
                <a:spcPts val="0"/>
              </a:spcAft>
              <a:buNone/>
            </a:pPr>
            <a:endParaRPr sz="4000" b="1">
              <a:solidFill>
                <a:srgbClr val="7F7F7F"/>
              </a:solidFill>
              <a:latin typeface="Montserrat"/>
              <a:ea typeface="Montserrat"/>
              <a:cs typeface="Montserrat"/>
              <a:sym typeface="Montserrat"/>
            </a:endParaRPr>
          </a:p>
        </p:txBody>
      </p:sp>
      <p:sp>
        <p:nvSpPr>
          <p:cNvPr id="187" name="Google Shape;187;p28"/>
          <p:cNvSpPr txBox="1"/>
          <p:nvPr/>
        </p:nvSpPr>
        <p:spPr>
          <a:xfrm>
            <a:off x="11171125" y="6177300"/>
            <a:ext cx="12223200" cy="42237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sl" sz="4800" b="1" i="0" u="none" baseline="0" dirty="0">
                <a:solidFill>
                  <a:srgbClr val="439EA5"/>
                </a:solidFill>
                <a:latin typeface="Montserrat"/>
                <a:ea typeface="Montserrat"/>
                <a:cs typeface="Montserrat"/>
                <a:sym typeface="Montserrat"/>
              </a:rPr>
              <a:t>PROTAGONIST</a:t>
            </a:r>
            <a:br>
              <a:rPr lang="sl" sz="4800" b="1" dirty="0">
                <a:solidFill>
                  <a:srgbClr val="439EA5"/>
                </a:solidFill>
                <a:latin typeface="Montserrat"/>
                <a:ea typeface="Montserrat"/>
                <a:cs typeface="Montserrat"/>
                <a:sym typeface="Montserrat"/>
              </a:rPr>
            </a:br>
            <a:r>
              <a:rPr lang="sl" sz="4800" b="1" i="0" u="none" baseline="0" dirty="0">
                <a:solidFill>
                  <a:srgbClr val="439EA5"/>
                </a:solidFill>
                <a:latin typeface="Montserrat"/>
                <a:ea typeface="Montserrat"/>
                <a:cs typeface="Montserrat"/>
                <a:sym typeface="Montserrat"/>
              </a:rPr>
              <a:t>PRIPOVEDOVALEC</a:t>
            </a:r>
            <a:br>
              <a:rPr lang="sl" sz="4800" dirty="0">
                <a:latin typeface="Montserrat"/>
                <a:ea typeface="Montserrat"/>
                <a:cs typeface="Montserrat"/>
                <a:sym typeface="Montserrat"/>
              </a:rPr>
            </a:br>
            <a:r>
              <a:rPr lang="sl" sz="4800" b="0" i="0" u="none" baseline="0" dirty="0">
                <a:solidFill>
                  <a:srgbClr val="595959"/>
                </a:solidFill>
                <a:latin typeface="Montserrat"/>
                <a:ea typeface="Montserrat"/>
                <a:cs typeface="Montserrat"/>
                <a:sym typeface="Montserrat"/>
              </a:rPr>
              <a:t>Pripovedovalec pripoveduje zgodbo v prvi osebi, kot da jo sam živi, korak za korakom.</a:t>
            </a:r>
          </a:p>
        </p:txBody>
      </p:sp>
      <p:sp>
        <p:nvSpPr>
          <p:cNvPr id="188" name="Google Shape;188;p28"/>
          <p:cNvSpPr/>
          <p:nvPr/>
        </p:nvSpPr>
        <p:spPr>
          <a:xfrm>
            <a:off x="4953000" y="4506600"/>
            <a:ext cx="5587800" cy="3602400"/>
          </a:xfrm>
          <a:prstGeom prst="wedgeRoundRectCallout">
            <a:avLst>
              <a:gd name="adj1" fmla="val -20833"/>
              <a:gd name="adj2" fmla="val 62500"/>
              <a:gd name="adj3" fmla="val 0"/>
            </a:avLst>
          </a:prstGeom>
          <a:solidFill>
            <a:srgbClr val="439E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Montserrat"/>
              <a:buNone/>
            </a:pPr>
            <a:r>
              <a:rPr lang="sl" sz="6000" b="0" i="0" u="none" strike="noStrike" cap="none" baseline="0">
                <a:solidFill>
                  <a:srgbClr val="FFFFFF"/>
                </a:solidFill>
                <a:latin typeface="Montserrat"/>
                <a:ea typeface="Montserrat"/>
                <a:cs typeface="Montserrat"/>
                <a:sym typeface="Montserrat"/>
              </a:rPr>
              <a:t>PRVA OSEBA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29"/>
          <p:cNvSpPr txBox="1"/>
          <p:nvPr/>
        </p:nvSpPr>
        <p:spPr>
          <a:xfrm>
            <a:off x="2860225" y="3448375"/>
            <a:ext cx="15120900" cy="12870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sl" sz="4800" b="1" i="0" u="none" baseline="0">
                <a:solidFill>
                  <a:srgbClr val="439EA5"/>
                </a:solidFill>
                <a:latin typeface="Montserrat"/>
                <a:ea typeface="Montserrat"/>
                <a:cs typeface="Montserrat"/>
                <a:sym typeface="Montserrat"/>
              </a:rPr>
              <a:t>ČE STE PRIPOVEDOVALEC …</a:t>
            </a:r>
          </a:p>
        </p:txBody>
      </p:sp>
      <p:pic>
        <p:nvPicPr>
          <p:cNvPr id="195" name="Google Shape;195;p29"/>
          <p:cNvPicPr preferRelativeResize="0"/>
          <p:nvPr/>
        </p:nvPicPr>
        <p:blipFill rotWithShape="1">
          <a:blip r:embed="rId3">
            <a:alphaModFix/>
          </a:blip>
          <a:srcRect l="34106" b="60876"/>
          <a:stretch/>
        </p:blipFill>
        <p:spPr>
          <a:xfrm>
            <a:off x="2716900" y="4735375"/>
            <a:ext cx="19874400" cy="786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p:nvPr/>
        </p:nvSpPr>
        <p:spPr>
          <a:xfrm>
            <a:off x="4495800" y="1295400"/>
            <a:ext cx="14452800" cy="163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4000" b="1" i="0" u="none" baseline="0">
                <a:solidFill>
                  <a:srgbClr val="7F7F7F"/>
                </a:solidFill>
                <a:latin typeface="Montserrat"/>
                <a:ea typeface="Montserrat"/>
                <a:cs typeface="Montserrat"/>
                <a:sym typeface="Montserrat"/>
              </a:rPr>
              <a:t>STALIŠČE</a:t>
            </a:r>
          </a:p>
          <a:p>
            <a:pPr marL="0" lvl="0" indent="0" algn="l" rtl="0">
              <a:spcBef>
                <a:spcPts val="0"/>
              </a:spcBef>
              <a:spcAft>
                <a:spcPts val="0"/>
              </a:spcAft>
              <a:buNone/>
            </a:pPr>
            <a:endParaRPr sz="4000" b="1">
              <a:solidFill>
                <a:srgbClr val="7F7F7F"/>
              </a:solidFill>
              <a:latin typeface="Montserrat"/>
              <a:ea typeface="Montserrat"/>
              <a:cs typeface="Montserrat"/>
              <a:sym typeface="Montserrat"/>
            </a:endParaRPr>
          </a:p>
        </p:txBody>
      </p:sp>
      <p:sp>
        <p:nvSpPr>
          <p:cNvPr id="201" name="Google Shape;201;p30"/>
          <p:cNvSpPr txBox="1"/>
          <p:nvPr/>
        </p:nvSpPr>
        <p:spPr>
          <a:xfrm>
            <a:off x="11171125" y="5129300"/>
            <a:ext cx="12223200" cy="52716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sl" sz="4800" b="1" i="0" u="none" baseline="0">
                <a:solidFill>
                  <a:srgbClr val="439EA5"/>
                </a:solidFill>
                <a:latin typeface="Montserrat"/>
                <a:ea typeface="Montserrat"/>
                <a:cs typeface="Montserrat"/>
                <a:sym typeface="Montserrat"/>
              </a:rPr>
              <a:t>OPAZOVALEC</a:t>
            </a:r>
            <a:br>
              <a:rPr lang="sl" sz="4800" b="1">
                <a:solidFill>
                  <a:srgbClr val="439EA5"/>
                </a:solidFill>
                <a:latin typeface="Montserrat"/>
                <a:ea typeface="Montserrat"/>
                <a:cs typeface="Montserrat"/>
                <a:sym typeface="Montserrat"/>
              </a:rPr>
            </a:br>
            <a:r>
              <a:rPr lang="sl" sz="4800" b="1" i="0" u="none" baseline="0">
                <a:solidFill>
                  <a:srgbClr val="439EA5"/>
                </a:solidFill>
                <a:latin typeface="Montserrat"/>
                <a:ea typeface="Montserrat"/>
                <a:cs typeface="Montserrat"/>
                <a:sym typeface="Montserrat"/>
              </a:rPr>
              <a:t>PRIPOVEDOVALEC</a:t>
            </a:r>
            <a:br>
              <a:rPr lang="sl" sz="4800">
                <a:latin typeface="Montserrat"/>
                <a:ea typeface="Montserrat"/>
                <a:cs typeface="Montserrat"/>
                <a:sym typeface="Montserrat"/>
              </a:rPr>
            </a:br>
            <a:r>
              <a:rPr lang="sl" sz="4800" b="0" i="0" u="none" baseline="0">
                <a:solidFill>
                  <a:srgbClr val="595959"/>
                </a:solidFill>
                <a:latin typeface="Montserrat"/>
                <a:ea typeface="Montserrat"/>
                <a:cs typeface="Montserrat"/>
                <a:sym typeface="Montserrat"/>
              </a:rPr>
              <a:t>Pripovedovalec pripoveduje</a:t>
            </a:r>
            <a:br>
              <a:rPr lang="sl" sz="4800">
                <a:solidFill>
                  <a:srgbClr val="595959"/>
                </a:solidFill>
                <a:latin typeface="Montserrat"/>
                <a:ea typeface="Montserrat"/>
                <a:cs typeface="Montserrat"/>
                <a:sym typeface="Montserrat"/>
              </a:rPr>
            </a:br>
            <a:r>
              <a:rPr lang="sl" sz="4800" b="0" i="0" u="none" baseline="0">
                <a:solidFill>
                  <a:srgbClr val="595959"/>
                </a:solidFill>
                <a:latin typeface="Montserrat"/>
                <a:ea typeface="Montserrat"/>
                <a:cs typeface="Montserrat"/>
                <a:sym typeface="Montserrat"/>
              </a:rPr>
              <a:t>dogodke kot opazovalec</a:t>
            </a:r>
            <a:br>
              <a:rPr lang="sl" sz="4800">
                <a:solidFill>
                  <a:srgbClr val="595959"/>
                </a:solidFill>
                <a:latin typeface="Montserrat"/>
                <a:ea typeface="Montserrat"/>
                <a:cs typeface="Montserrat"/>
                <a:sym typeface="Montserrat"/>
              </a:rPr>
            </a:br>
            <a:r>
              <a:rPr lang="sl" sz="4800" b="0" i="0" u="none" baseline="0">
                <a:solidFill>
                  <a:srgbClr val="595959"/>
                </a:solidFill>
                <a:latin typeface="Montserrat"/>
                <a:ea typeface="Montserrat"/>
                <a:cs typeface="Montserrat"/>
                <a:sym typeface="Montserrat"/>
              </a:rPr>
              <a:t>z zunanjega gledišča.</a:t>
            </a:r>
          </a:p>
        </p:txBody>
      </p:sp>
      <p:sp>
        <p:nvSpPr>
          <p:cNvPr id="202" name="Google Shape;202;p30"/>
          <p:cNvSpPr/>
          <p:nvPr/>
        </p:nvSpPr>
        <p:spPr>
          <a:xfrm>
            <a:off x="4953000" y="4506600"/>
            <a:ext cx="5587800" cy="3602400"/>
          </a:xfrm>
          <a:prstGeom prst="wedgeRoundRectCallout">
            <a:avLst>
              <a:gd name="adj1" fmla="val -20833"/>
              <a:gd name="adj2" fmla="val 62500"/>
              <a:gd name="adj3" fmla="val 0"/>
            </a:avLst>
          </a:prstGeom>
          <a:solidFill>
            <a:srgbClr val="439EA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Montserrat"/>
              <a:buNone/>
            </a:pPr>
            <a:r>
              <a:rPr lang="sl" sz="6000" b="0" i="0" u="none" baseline="0">
                <a:solidFill>
                  <a:srgbClr val="FFFFFF"/>
                </a:solidFill>
                <a:latin typeface="Montserrat"/>
                <a:ea typeface="Montserrat"/>
                <a:cs typeface="Montserrat"/>
                <a:sym typeface="Montserrat"/>
              </a:rPr>
              <a:t>TRETJA OSEBA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31"/>
          <p:cNvSpPr txBox="1"/>
          <p:nvPr/>
        </p:nvSpPr>
        <p:spPr>
          <a:xfrm>
            <a:off x="3026150" y="3384300"/>
            <a:ext cx="19654800" cy="14544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sl" sz="4800" b="1" i="0" u="none" baseline="0">
                <a:solidFill>
                  <a:srgbClr val="439EA5"/>
                </a:solidFill>
                <a:latin typeface="Montserrat"/>
                <a:ea typeface="Montserrat"/>
                <a:cs typeface="Montserrat"/>
                <a:sym typeface="Montserrat"/>
              </a:rPr>
              <a:t>ČE JE PRIPOVEDOVALEC TRETJA OSEBA …</a:t>
            </a:r>
          </a:p>
        </p:txBody>
      </p:sp>
      <p:pic>
        <p:nvPicPr>
          <p:cNvPr id="209" name="Google Shape;209;p31"/>
          <p:cNvPicPr preferRelativeResize="0"/>
          <p:nvPr/>
        </p:nvPicPr>
        <p:blipFill rotWithShape="1">
          <a:blip r:embed="rId3">
            <a:alphaModFix/>
          </a:blip>
          <a:srcRect l="8212" t="3110" r="11434" b="49174"/>
          <a:stretch/>
        </p:blipFill>
        <p:spPr>
          <a:xfrm>
            <a:off x="2973400" y="4758375"/>
            <a:ext cx="19654800" cy="777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2"/>
          <p:cNvSpPr/>
          <p:nvPr/>
        </p:nvSpPr>
        <p:spPr>
          <a:xfrm>
            <a:off x="4536400" y="5038375"/>
            <a:ext cx="15309600" cy="6569400"/>
          </a:xfrm>
          <a:prstGeom prst="wedgeRoundRectCallout">
            <a:avLst>
              <a:gd name="adj1" fmla="val -20833"/>
              <a:gd name="adj2" fmla="val 62500"/>
              <a:gd name="adj3" fmla="val 0"/>
            </a:avLst>
          </a:prstGeom>
          <a:solidFill>
            <a:srgbClr val="439EA5">
              <a:alpha val="141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2"/>
          <p:cNvSpPr txBox="1"/>
          <p:nvPr/>
        </p:nvSpPr>
        <p:spPr>
          <a:xfrm>
            <a:off x="5393209" y="5917354"/>
            <a:ext cx="14452800" cy="4633500"/>
          </a:xfrm>
          <a:prstGeom prst="rect">
            <a:avLst/>
          </a:prstGeom>
          <a:noFill/>
          <a:ln>
            <a:noFill/>
          </a:ln>
        </p:spPr>
        <p:txBody>
          <a:bodyPr spcFirstLastPara="1" wrap="square" lIns="91425" tIns="91425" rIns="91425" bIns="91425" anchor="ctr" anchorCtr="0">
            <a:noAutofit/>
          </a:bodyPr>
          <a:lstStyle/>
          <a:p>
            <a:pPr marL="457200" lvl="0" indent="-469900" algn="l" rtl="0">
              <a:lnSpc>
                <a:spcPct val="150000"/>
              </a:lnSpc>
              <a:spcBef>
                <a:spcPts val="0"/>
              </a:spcBef>
              <a:spcAft>
                <a:spcPts val="0"/>
              </a:spcAft>
              <a:buClr>
                <a:srgbClr val="666666"/>
              </a:buClr>
              <a:buSzPts val="3800"/>
              <a:buFont typeface="Montserrat"/>
              <a:buChar char="●"/>
            </a:pPr>
            <a:r>
              <a:rPr lang="sl" sz="3800" b="0" i="0" u="none" baseline="0">
                <a:solidFill>
                  <a:srgbClr val="595959"/>
                </a:solidFill>
                <a:latin typeface="Montserrat"/>
                <a:ea typeface="Montserrat"/>
                <a:cs typeface="Montserrat"/>
                <a:sym typeface="Montserrat"/>
              </a:rPr>
              <a:t>to ste lahko vi </a:t>
            </a:r>
          </a:p>
          <a:p>
            <a:pPr marL="457200" lvl="0" indent="-469900" algn="l" rtl="0">
              <a:lnSpc>
                <a:spcPct val="150000"/>
              </a:lnSpc>
              <a:spcBef>
                <a:spcPts val="0"/>
              </a:spcBef>
              <a:spcAft>
                <a:spcPts val="0"/>
              </a:spcAft>
              <a:buClr>
                <a:srgbClr val="666666"/>
              </a:buClr>
              <a:buSzPts val="3800"/>
              <a:buFont typeface="Montserrat"/>
              <a:buChar char="●"/>
            </a:pPr>
            <a:r>
              <a:rPr lang="sl" sz="3800" b="0" i="0" u="none" baseline="0">
                <a:solidFill>
                  <a:srgbClr val="595959"/>
                </a:solidFill>
                <a:latin typeface="Montserrat"/>
                <a:ea typeface="Montserrat"/>
                <a:cs typeface="Montserrat"/>
                <a:sym typeface="Montserrat"/>
              </a:rPr>
              <a:t>lahko pa glas dodelite liku, za katerega je zgodba o vaši raziskavi lahko pomembna (na primer: če se vaš projekt nanaša na turizem, si lahko zamislite pripovedovalca, ki je turist v vašem mestu, ali pa pripovedujete v obliki osebnega dnevnika)</a:t>
            </a:r>
          </a:p>
        </p:txBody>
      </p:sp>
      <p:sp>
        <p:nvSpPr>
          <p:cNvPr id="217" name="Google Shape;217;p32"/>
          <p:cNvSpPr txBox="1"/>
          <p:nvPr/>
        </p:nvSpPr>
        <p:spPr>
          <a:xfrm>
            <a:off x="4536400" y="2927100"/>
            <a:ext cx="15309600" cy="17742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5000" b="1" i="0" u="none" baseline="0">
                <a:solidFill>
                  <a:srgbClr val="439EA5"/>
                </a:solidFill>
                <a:latin typeface="Montserrat"/>
                <a:ea typeface="Montserrat"/>
                <a:cs typeface="Montserrat"/>
                <a:sym typeface="Montserrat"/>
              </a:rPr>
              <a:t>OPREDELITE PRIPOVEDOVALCA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3391944" y="6592901"/>
            <a:ext cx="18279300" cy="1074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8000"/>
              <a:buFont typeface="Arial"/>
              <a:buNone/>
            </a:pPr>
            <a:r>
              <a:rPr lang="sl" sz="6000" b="1" dirty="0">
                <a:solidFill>
                  <a:srgbClr val="F08A47"/>
                </a:solidFill>
                <a:latin typeface="Montserrat"/>
                <a:ea typeface="Montserrat"/>
                <a:cs typeface="Montserrat"/>
                <a:sym typeface="Montserrat"/>
              </a:rPr>
              <a:t>OBLIKA</a:t>
            </a:r>
            <a:endParaRPr lang="sl" sz="6000" b="1" i="0" u="none" baseline="0" dirty="0">
              <a:solidFill>
                <a:srgbClr val="F08A47"/>
              </a:solidFill>
              <a:latin typeface="Montserrat"/>
              <a:ea typeface="Montserrat"/>
              <a:cs typeface="Montserrat"/>
              <a:sym typeface="Montserrat"/>
            </a:endParaRPr>
          </a:p>
        </p:txBody>
      </p:sp>
      <p:pic>
        <p:nvPicPr>
          <p:cNvPr id="2" name="Google Shape;156;g27aa896d867_0_19">
            <a:extLst>
              <a:ext uri="{FF2B5EF4-FFF2-40B4-BE49-F238E27FC236}">
                <a16:creationId xmlns:a16="http://schemas.microsoft.com/office/drawing/2014/main" id="{8BF45A09-B13B-34D9-A229-6F9609796039}"/>
              </a:ext>
            </a:extLst>
          </p:cNvPr>
          <p:cNvPicPr preferRelativeResize="0"/>
          <p:nvPr/>
        </p:nvPicPr>
        <p:blipFill>
          <a:blip r:embed="rId5">
            <a:alphaModFix/>
          </a:blip>
          <a:stretch>
            <a:fillRect/>
          </a:stretch>
        </p:blipFill>
        <p:spPr>
          <a:xfrm>
            <a:off x="1237175" y="4819775"/>
            <a:ext cx="20434069" cy="1228725"/>
          </a:xfrm>
          <a:prstGeom prst="rect">
            <a:avLst/>
          </a:prstGeom>
          <a:noFill/>
          <a:ln>
            <a:noFill/>
          </a:ln>
        </p:spPr>
      </p:pic>
      <p:pic>
        <p:nvPicPr>
          <p:cNvPr id="4" name="Google Shape;156;g27aa896d867_0_19">
            <a:extLst>
              <a:ext uri="{FF2B5EF4-FFF2-40B4-BE49-F238E27FC236}">
                <a16:creationId xmlns:a16="http://schemas.microsoft.com/office/drawing/2014/main" id="{F72BCFF3-0FF4-0D48-C609-0E89E72BA29A}"/>
              </a:ext>
            </a:extLst>
          </p:cNvPr>
          <p:cNvPicPr preferRelativeResize="0"/>
          <p:nvPr/>
        </p:nvPicPr>
        <p:blipFill>
          <a:blip r:embed="rId5">
            <a:alphaModFix/>
          </a:blip>
          <a:stretch>
            <a:fillRect/>
          </a:stretch>
        </p:blipFill>
        <p:spPr>
          <a:xfrm>
            <a:off x="1237175" y="7893049"/>
            <a:ext cx="22159538" cy="1228725"/>
          </a:xfrm>
          <a:prstGeom prst="rect">
            <a:avLst/>
          </a:prstGeom>
          <a:noFill/>
          <a:ln>
            <a:noFill/>
          </a:ln>
        </p:spPr>
      </p:pic>
      <p:pic>
        <p:nvPicPr>
          <p:cNvPr id="8" name="Zvok 7">
            <a:hlinkClick r:id="" action="ppaction://media"/>
            <a:extLst>
              <a:ext uri="{FF2B5EF4-FFF2-40B4-BE49-F238E27FC236}">
                <a16:creationId xmlns:a16="http://schemas.microsoft.com/office/drawing/2014/main" id="{497C78D4-7F3C-5864-255B-09AC102BA63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72149" t="-372149" r="-372149" b="-372149"/>
          <a:stretch>
            <a:fillRect/>
          </a:stretch>
        </p:blipFill>
        <p:spPr>
          <a:xfrm>
            <a:off x="20103021" y="9436608"/>
            <a:ext cx="4114800" cy="4114800"/>
          </a:xfrm>
          <a:prstGeom prst="ellipse">
            <a:avLst/>
          </a:prstGeom>
        </p:spPr>
      </p:pic>
    </p:spTree>
    <p:extLst>
      <p:ext uri="{BB962C8B-B14F-4D97-AF65-F5344CB8AC3E}">
        <p14:creationId xmlns:p14="http://schemas.microsoft.com/office/powerpoint/2010/main" val="1488195537"/>
      </p:ext>
    </p:extLst>
  </p:cSld>
  <p:clrMapOvr>
    <a:masterClrMapping/>
  </p:clrMapOvr>
  <mc:AlternateContent xmlns:mc="http://schemas.openxmlformats.org/markup-compatibility/2006" xmlns:p14="http://schemas.microsoft.com/office/powerpoint/2010/main">
    <mc:Choice Requires="p14">
      <p:transition spd="slow" p14:dur="2000" advTm="5972"/>
    </mc:Choice>
    <mc:Fallback xmlns="">
      <p:transition spd="slow" advTm="5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5"/>
          <p:cNvSpPr txBox="1"/>
          <p:nvPr/>
        </p:nvSpPr>
        <p:spPr>
          <a:xfrm>
            <a:off x="8719651" y="4290599"/>
            <a:ext cx="11151300" cy="17982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439EA5"/>
                </a:solidFill>
                <a:latin typeface="Montserrat"/>
                <a:ea typeface="Montserrat"/>
                <a:cs typeface="Montserrat"/>
                <a:sym typeface="Montserrat"/>
              </a:rPr>
              <a:t>KORISTNI NASVETI</a:t>
            </a:r>
          </a:p>
        </p:txBody>
      </p:sp>
      <p:sp>
        <p:nvSpPr>
          <p:cNvPr id="237" name="Google Shape;237;p35"/>
          <p:cNvSpPr txBox="1"/>
          <p:nvPr/>
        </p:nvSpPr>
        <p:spPr>
          <a:xfrm>
            <a:off x="4907700" y="4290599"/>
            <a:ext cx="3843300" cy="1798200"/>
          </a:xfrm>
          <a:prstGeom prst="rect">
            <a:avLst/>
          </a:prstGeom>
          <a:solidFill>
            <a:srgbClr val="439EA5"/>
          </a:solid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FFFFFF"/>
                </a:solidFill>
                <a:latin typeface="Montserrat"/>
                <a:ea typeface="Montserrat"/>
                <a:cs typeface="Montserrat"/>
                <a:sym typeface="Montserrat"/>
              </a:rPr>
              <a:t>OBLIKA</a:t>
            </a:r>
          </a:p>
        </p:txBody>
      </p:sp>
      <p:sp>
        <p:nvSpPr>
          <p:cNvPr id="238" name="Google Shape;238;p35"/>
          <p:cNvSpPr txBox="1"/>
          <p:nvPr/>
        </p:nvSpPr>
        <p:spPr>
          <a:xfrm>
            <a:off x="4927850" y="6898525"/>
            <a:ext cx="14943101" cy="3000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sl" sz="4800" b="1" i="0" u="none" baseline="0" dirty="0">
                <a:solidFill>
                  <a:srgbClr val="666666"/>
                </a:solidFill>
                <a:latin typeface="Montserrat"/>
                <a:ea typeface="Montserrat"/>
                <a:cs typeface="Montserrat"/>
                <a:sym typeface="Montserrat"/>
              </a:rPr>
              <a:t>NEKAJ KORISTNIH NASVETOV O TEM, KAKŠNE OBLIKE SO NA VOLJO, DA </a:t>
            </a:r>
          </a:p>
          <a:p>
            <a:pPr marL="0" lvl="0" indent="0" algn="l" rtl="0">
              <a:lnSpc>
                <a:spcPct val="150000"/>
              </a:lnSpc>
              <a:spcBef>
                <a:spcPts val="0"/>
              </a:spcBef>
              <a:spcAft>
                <a:spcPts val="0"/>
              </a:spcAft>
              <a:buNone/>
            </a:pPr>
            <a:r>
              <a:rPr lang="sl" sz="4800" b="1" i="0" u="none" baseline="0" dirty="0">
                <a:solidFill>
                  <a:srgbClr val="666666"/>
                </a:solidFill>
                <a:latin typeface="Montserrat"/>
                <a:ea typeface="Montserrat"/>
                <a:cs typeface="Montserrat"/>
                <a:sym typeface="Montserrat"/>
              </a:rPr>
              <a:t>POVESTE SVOJO ZGODBO NAJDETE V NASLDENJEM GRADIVU.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p:cNvPicPr preferRelativeResize="0"/>
          <p:nvPr/>
        </p:nvPicPr>
        <p:blipFill rotWithShape="1">
          <a:blip r:embed="rId3">
            <a:alphaModFix/>
          </a:blip>
          <a:srcRect t="29" b="19"/>
          <a:stretch/>
        </p:blipFill>
        <p:spPr>
          <a:xfrm>
            <a:off x="0" y="-79527"/>
            <a:ext cx="24538153" cy="13795528"/>
          </a:xfrm>
          <a:prstGeom prst="rect">
            <a:avLst/>
          </a:prstGeom>
          <a:noFill/>
          <a:ln>
            <a:noFill/>
          </a:ln>
        </p:spPr>
      </p:pic>
      <p:pic>
        <p:nvPicPr>
          <p:cNvPr id="165" name="Google Shape;165;p15"/>
          <p:cNvPicPr preferRelativeResize="0"/>
          <p:nvPr/>
        </p:nvPicPr>
        <p:blipFill>
          <a:blip r:embed="rId4">
            <a:alphaModFix/>
          </a:blip>
          <a:stretch>
            <a:fillRect/>
          </a:stretch>
        </p:blipFill>
        <p:spPr>
          <a:xfrm>
            <a:off x="4331213" y="3552825"/>
            <a:ext cx="15078075" cy="3467100"/>
          </a:xfrm>
          <a:prstGeom prst="rect">
            <a:avLst/>
          </a:prstGeom>
          <a:noFill/>
          <a:ln>
            <a:noFill/>
          </a:ln>
        </p:spPr>
      </p:pic>
      <p:pic>
        <p:nvPicPr>
          <p:cNvPr id="167" name="Google Shape;167;p15"/>
          <p:cNvPicPr preferRelativeResize="0"/>
          <p:nvPr/>
        </p:nvPicPr>
        <p:blipFill>
          <a:blip r:embed="rId5">
            <a:alphaModFix/>
          </a:blip>
          <a:stretch>
            <a:fillRect/>
          </a:stretch>
        </p:blipFill>
        <p:spPr>
          <a:xfrm>
            <a:off x="13520200" y="11720350"/>
            <a:ext cx="9705001" cy="135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6"/>
          <p:cNvSpPr txBox="1"/>
          <p:nvPr/>
        </p:nvSpPr>
        <p:spPr>
          <a:xfrm>
            <a:off x="4085424" y="3825200"/>
            <a:ext cx="16686795" cy="22083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sl" sz="4800" b="1" i="0" u="none" baseline="0" dirty="0">
                <a:solidFill>
                  <a:srgbClr val="439EA5"/>
                </a:solidFill>
                <a:latin typeface="Montserrat"/>
                <a:ea typeface="Montserrat"/>
                <a:cs typeface="Montserrat"/>
                <a:sym typeface="Montserrat"/>
              </a:rPr>
              <a:t> TRIJE KORAKI ZA PRIPRAVO PREDSTAVITVE</a:t>
            </a:r>
          </a:p>
        </p:txBody>
      </p:sp>
      <p:sp>
        <p:nvSpPr>
          <p:cNvPr id="102" name="Google Shape;102;p16"/>
          <p:cNvSpPr txBox="1"/>
          <p:nvPr/>
        </p:nvSpPr>
        <p:spPr>
          <a:xfrm>
            <a:off x="13576120" y="6933878"/>
            <a:ext cx="7196100" cy="3973500"/>
          </a:xfrm>
          <a:prstGeom prst="rect">
            <a:avLst/>
          </a:prstGeom>
          <a:noFill/>
          <a:ln>
            <a:noFill/>
          </a:ln>
        </p:spPr>
        <p:txBody>
          <a:bodyPr spcFirstLastPara="1" wrap="square" lIns="91425" tIns="91425" rIns="91425" bIns="91425" anchor="ctr" anchorCtr="0">
            <a:noAutofit/>
          </a:bodyPr>
          <a:lstStyle/>
          <a:p>
            <a:pPr marL="457200" lvl="0" indent="-533400" algn="l" rtl="0">
              <a:lnSpc>
                <a:spcPct val="150000"/>
              </a:lnSpc>
              <a:spcBef>
                <a:spcPts val="0"/>
              </a:spcBef>
              <a:spcAft>
                <a:spcPts val="0"/>
              </a:spcAft>
              <a:buClr>
                <a:srgbClr val="666666"/>
              </a:buClr>
              <a:buSzPts val="4800"/>
              <a:buFont typeface="Montserrat"/>
              <a:buAutoNum type="arabicPeriod"/>
            </a:pPr>
            <a:r>
              <a:rPr lang="sl" sz="5600" b="0" i="0" u="none" baseline="0" dirty="0">
                <a:solidFill>
                  <a:srgbClr val="595959"/>
                </a:solidFill>
                <a:latin typeface="Montserrat"/>
                <a:ea typeface="Montserrat"/>
                <a:cs typeface="Montserrat"/>
                <a:sym typeface="Montserrat"/>
              </a:rPr>
              <a:t>Zgodba </a:t>
            </a:r>
          </a:p>
          <a:p>
            <a:pPr marL="457200" lvl="0" indent="-533400" algn="l" rtl="0">
              <a:lnSpc>
                <a:spcPct val="150000"/>
              </a:lnSpc>
              <a:spcBef>
                <a:spcPts val="0"/>
              </a:spcBef>
              <a:spcAft>
                <a:spcPts val="0"/>
              </a:spcAft>
              <a:buClr>
                <a:srgbClr val="666666"/>
              </a:buClr>
              <a:buSzPts val="4800"/>
              <a:buFont typeface="Montserrat"/>
              <a:buAutoNum type="arabicPeriod"/>
            </a:pPr>
            <a:r>
              <a:rPr lang="sl" sz="5600" b="0" i="0" u="none" baseline="0" dirty="0">
                <a:solidFill>
                  <a:srgbClr val="595959"/>
                </a:solidFill>
                <a:latin typeface="Montserrat"/>
                <a:ea typeface="Montserrat"/>
                <a:cs typeface="Montserrat"/>
                <a:sym typeface="Montserrat"/>
              </a:rPr>
              <a:t> Zorni kot</a:t>
            </a:r>
          </a:p>
          <a:p>
            <a:pPr marL="457200" lvl="0" indent="-533400" algn="l" rtl="0">
              <a:lnSpc>
                <a:spcPct val="150000"/>
              </a:lnSpc>
              <a:spcBef>
                <a:spcPts val="0"/>
              </a:spcBef>
              <a:spcAft>
                <a:spcPts val="0"/>
              </a:spcAft>
              <a:buClr>
                <a:srgbClr val="666666"/>
              </a:buClr>
              <a:buSzPts val="4800"/>
              <a:buFont typeface="Montserrat"/>
              <a:buAutoNum type="arabicPeriod"/>
            </a:pPr>
            <a:r>
              <a:rPr lang="sl" sz="5600" b="0" i="0" u="none" baseline="0" dirty="0">
                <a:solidFill>
                  <a:srgbClr val="595959"/>
                </a:solidFill>
                <a:latin typeface="Montserrat"/>
                <a:ea typeface="Montserrat"/>
                <a:cs typeface="Montserrat"/>
                <a:sym typeface="Montserrat"/>
              </a:rPr>
              <a:t> Oblika pripovedi</a:t>
            </a:r>
          </a:p>
        </p:txBody>
      </p:sp>
      <p:sp>
        <p:nvSpPr>
          <p:cNvPr id="103" name="Google Shape;103;p16"/>
          <p:cNvSpPr/>
          <p:nvPr/>
        </p:nvSpPr>
        <p:spPr>
          <a:xfrm>
            <a:off x="6471025" y="7600775"/>
            <a:ext cx="5365200" cy="2487300"/>
          </a:xfrm>
          <a:prstGeom prst="rightArrow">
            <a:avLst>
              <a:gd name="adj1" fmla="val 50000"/>
              <a:gd name="adj2" fmla="val 50000"/>
            </a:avLst>
          </a:prstGeom>
          <a:solidFill>
            <a:srgbClr val="439EA5">
              <a:alpha val="141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3391944" y="6592901"/>
            <a:ext cx="18279300" cy="1074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8000"/>
              <a:buFont typeface="Arial"/>
              <a:buNone/>
            </a:pPr>
            <a:r>
              <a:rPr lang="sl" sz="6000" b="1" i="0" u="none" baseline="0" dirty="0">
                <a:solidFill>
                  <a:srgbClr val="F08A47"/>
                </a:solidFill>
                <a:latin typeface="Montserrat"/>
                <a:ea typeface="Montserrat"/>
                <a:cs typeface="Montserrat"/>
                <a:sym typeface="Montserrat"/>
              </a:rPr>
              <a:t>ZGODBA</a:t>
            </a:r>
          </a:p>
        </p:txBody>
      </p:sp>
      <p:pic>
        <p:nvPicPr>
          <p:cNvPr id="2" name="Google Shape;156;g27aa896d867_0_19">
            <a:extLst>
              <a:ext uri="{FF2B5EF4-FFF2-40B4-BE49-F238E27FC236}">
                <a16:creationId xmlns:a16="http://schemas.microsoft.com/office/drawing/2014/main" id="{8BF45A09-B13B-34D9-A229-6F9609796039}"/>
              </a:ext>
            </a:extLst>
          </p:cNvPr>
          <p:cNvPicPr preferRelativeResize="0"/>
          <p:nvPr/>
        </p:nvPicPr>
        <p:blipFill>
          <a:blip r:embed="rId5">
            <a:alphaModFix/>
          </a:blip>
          <a:stretch>
            <a:fillRect/>
          </a:stretch>
        </p:blipFill>
        <p:spPr>
          <a:xfrm>
            <a:off x="1237175" y="4819775"/>
            <a:ext cx="20434069" cy="1228725"/>
          </a:xfrm>
          <a:prstGeom prst="rect">
            <a:avLst/>
          </a:prstGeom>
          <a:noFill/>
          <a:ln>
            <a:noFill/>
          </a:ln>
        </p:spPr>
      </p:pic>
      <p:pic>
        <p:nvPicPr>
          <p:cNvPr id="4" name="Google Shape;156;g27aa896d867_0_19">
            <a:extLst>
              <a:ext uri="{FF2B5EF4-FFF2-40B4-BE49-F238E27FC236}">
                <a16:creationId xmlns:a16="http://schemas.microsoft.com/office/drawing/2014/main" id="{F72BCFF3-0FF4-0D48-C609-0E89E72BA29A}"/>
              </a:ext>
            </a:extLst>
          </p:cNvPr>
          <p:cNvPicPr preferRelativeResize="0"/>
          <p:nvPr/>
        </p:nvPicPr>
        <p:blipFill>
          <a:blip r:embed="rId5">
            <a:alphaModFix/>
          </a:blip>
          <a:stretch>
            <a:fillRect/>
          </a:stretch>
        </p:blipFill>
        <p:spPr>
          <a:xfrm>
            <a:off x="1237175" y="7893049"/>
            <a:ext cx="22159538" cy="1228725"/>
          </a:xfrm>
          <a:prstGeom prst="rect">
            <a:avLst/>
          </a:prstGeom>
          <a:noFill/>
          <a:ln>
            <a:noFill/>
          </a:ln>
        </p:spPr>
      </p:pic>
      <p:pic>
        <p:nvPicPr>
          <p:cNvPr id="8" name="Zvok 7">
            <a:hlinkClick r:id="" action="ppaction://media"/>
            <a:extLst>
              <a:ext uri="{FF2B5EF4-FFF2-40B4-BE49-F238E27FC236}">
                <a16:creationId xmlns:a16="http://schemas.microsoft.com/office/drawing/2014/main" id="{497C78D4-7F3C-5864-255B-09AC102BA63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72149" t="-372149" r="-372149" b="-372149"/>
          <a:stretch>
            <a:fillRect/>
          </a:stretch>
        </p:blipFill>
        <p:spPr>
          <a:xfrm>
            <a:off x="20103021" y="9436608"/>
            <a:ext cx="4114800" cy="41148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5972"/>
    </mc:Choice>
    <mc:Fallback xmlns="">
      <p:transition spd="slow" advTm="5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4387425" y="1393350"/>
            <a:ext cx="15699000" cy="9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sl" sz="4000" b="1" i="0" u="none" baseline="0">
                <a:solidFill>
                  <a:srgbClr val="7F7F7F"/>
                </a:solidFill>
                <a:latin typeface="Montserrat"/>
                <a:ea typeface="Montserrat"/>
                <a:cs typeface="Montserrat"/>
                <a:sym typeface="Montserrat"/>
              </a:rPr>
              <a:t>ZGODBA</a:t>
            </a:r>
          </a:p>
        </p:txBody>
      </p:sp>
      <p:sp>
        <p:nvSpPr>
          <p:cNvPr id="114" name="Google Shape;114;p18"/>
          <p:cNvSpPr txBox="1"/>
          <p:nvPr/>
        </p:nvSpPr>
        <p:spPr>
          <a:xfrm>
            <a:off x="3610006" y="3011342"/>
            <a:ext cx="18186304" cy="768154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sl" sz="5600" b="0" i="0" u="none" baseline="0" dirty="0">
                <a:solidFill>
                  <a:srgbClr val="595959"/>
                </a:solidFill>
                <a:latin typeface="Montserrat"/>
                <a:ea typeface="Montserrat"/>
                <a:cs typeface="Montserrat"/>
                <a:sym typeface="Montserrat"/>
              </a:rPr>
              <a:t>Opredelite 3 ključne točke (dejanja) zgodbe,</a:t>
            </a:r>
          </a:p>
          <a:p>
            <a:pPr marL="0" lvl="0" indent="0" algn="l" rtl="0">
              <a:lnSpc>
                <a:spcPct val="150000"/>
              </a:lnSpc>
              <a:spcBef>
                <a:spcPts val="0"/>
              </a:spcBef>
              <a:spcAft>
                <a:spcPts val="0"/>
              </a:spcAft>
              <a:buNone/>
            </a:pPr>
            <a:r>
              <a:rPr lang="sl" sz="5600" b="0" i="0" u="none" baseline="0" dirty="0">
                <a:solidFill>
                  <a:srgbClr val="595959"/>
                </a:solidFill>
                <a:latin typeface="Montserrat"/>
                <a:ea typeface="Montserrat"/>
                <a:cs typeface="Montserrat"/>
                <a:sym typeface="Montserrat"/>
              </a:rPr>
              <a:t>kot da bi bila roman ali film: </a:t>
            </a:r>
          </a:p>
          <a:p>
            <a:pPr marL="0" lvl="0" indent="0" algn="l" rtl="0">
              <a:lnSpc>
                <a:spcPct val="150000"/>
              </a:lnSpc>
              <a:spcBef>
                <a:spcPts val="0"/>
              </a:spcBef>
              <a:spcAft>
                <a:spcPts val="0"/>
              </a:spcAft>
              <a:buNone/>
            </a:pPr>
            <a:endParaRPr lang="sl" sz="5600" dirty="0">
              <a:solidFill>
                <a:srgbClr val="595959"/>
              </a:solidFill>
              <a:latin typeface="Montserrat"/>
              <a:ea typeface="Montserrat"/>
              <a:cs typeface="Montserrat"/>
              <a:sym typeface="Montserrat"/>
            </a:endParaRPr>
          </a:p>
          <a:p>
            <a:pPr marL="457200" lvl="0" indent="-533400" algn="l" rtl="0">
              <a:lnSpc>
                <a:spcPct val="150000"/>
              </a:lnSpc>
              <a:spcBef>
                <a:spcPts val="0"/>
              </a:spcBef>
              <a:spcAft>
                <a:spcPts val="0"/>
              </a:spcAft>
              <a:buClr>
                <a:srgbClr val="666666"/>
              </a:buClr>
              <a:buSzPts val="4800"/>
              <a:buFont typeface="Montserrat"/>
              <a:buChar char="●"/>
            </a:pPr>
            <a:r>
              <a:rPr lang="sl" sz="5600" b="0" i="0" u="none" baseline="0" dirty="0">
                <a:solidFill>
                  <a:srgbClr val="595959"/>
                </a:solidFill>
                <a:latin typeface="Montserrat"/>
                <a:ea typeface="Montserrat"/>
                <a:cs typeface="Montserrat"/>
                <a:sym typeface="Montserrat"/>
              </a:rPr>
              <a:t>iz česa ste izhajali - izhodiščno stanje</a:t>
            </a:r>
          </a:p>
          <a:p>
            <a:pPr marL="457200" lvl="0" indent="-533400" algn="l" rtl="0">
              <a:lnSpc>
                <a:spcPct val="150000"/>
              </a:lnSpc>
              <a:spcBef>
                <a:spcPts val="0"/>
              </a:spcBef>
              <a:spcAft>
                <a:spcPts val="0"/>
              </a:spcAft>
              <a:buClr>
                <a:srgbClr val="666666"/>
              </a:buClr>
              <a:buSzPts val="4800"/>
              <a:buFont typeface="Montserrat"/>
              <a:buChar char="●"/>
            </a:pPr>
            <a:r>
              <a:rPr lang="sl-SI" sz="5600" dirty="0">
                <a:solidFill>
                  <a:srgbClr val="595959"/>
                </a:solidFill>
                <a:latin typeface="Montserrat"/>
                <a:ea typeface="Montserrat"/>
                <a:cs typeface="Montserrat"/>
                <a:sym typeface="Montserrat"/>
              </a:rPr>
              <a:t>k</a:t>
            </a:r>
            <a:r>
              <a:rPr lang="sl" sz="5600" b="0" i="0" u="none" baseline="0" dirty="0">
                <a:solidFill>
                  <a:srgbClr val="595959"/>
                </a:solidFill>
                <a:latin typeface="Montserrat"/>
                <a:ea typeface="Montserrat"/>
                <a:cs typeface="Montserrat"/>
                <a:sym typeface="Montserrat"/>
              </a:rPr>
              <a:t>akšna vprašanja ste si postavljali – dejavnost</a:t>
            </a:r>
          </a:p>
          <a:p>
            <a:pPr marL="457200" lvl="0" indent="-533400" algn="l" rtl="0">
              <a:lnSpc>
                <a:spcPct val="150000"/>
              </a:lnSpc>
              <a:spcBef>
                <a:spcPts val="0"/>
              </a:spcBef>
              <a:spcAft>
                <a:spcPts val="0"/>
              </a:spcAft>
              <a:buClr>
                <a:srgbClr val="666666"/>
              </a:buClr>
              <a:buSzPts val="4800"/>
              <a:buFont typeface="Montserrat"/>
              <a:buChar char="●"/>
            </a:pPr>
            <a:r>
              <a:rPr lang="sl" sz="5600" b="0" i="0" u="none" baseline="0" dirty="0">
                <a:solidFill>
                  <a:srgbClr val="595959"/>
                </a:solidFill>
                <a:latin typeface="Montserrat"/>
                <a:ea typeface="Montserrat"/>
                <a:cs typeface="Montserrat"/>
                <a:sym typeface="Montserrat"/>
              </a:rPr>
              <a:t>katere odgovore ste našli – rešitev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9"/>
          <p:cNvSpPr txBox="1"/>
          <p:nvPr/>
        </p:nvSpPr>
        <p:spPr>
          <a:xfrm>
            <a:off x="8719651" y="3343773"/>
            <a:ext cx="11151300" cy="17982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439EA5"/>
                </a:solidFill>
                <a:latin typeface="Montserrat"/>
                <a:ea typeface="Montserrat"/>
                <a:cs typeface="Montserrat"/>
                <a:sym typeface="Montserrat"/>
              </a:rPr>
              <a:t>IZHODIŠČNO STANJE</a:t>
            </a:r>
          </a:p>
        </p:txBody>
      </p:sp>
      <p:sp>
        <p:nvSpPr>
          <p:cNvPr id="121" name="Google Shape;121;p19"/>
          <p:cNvSpPr txBox="1"/>
          <p:nvPr/>
        </p:nvSpPr>
        <p:spPr>
          <a:xfrm>
            <a:off x="4907700" y="3343773"/>
            <a:ext cx="3843300" cy="1798200"/>
          </a:xfrm>
          <a:prstGeom prst="rect">
            <a:avLst/>
          </a:prstGeom>
          <a:solidFill>
            <a:srgbClr val="439EA5"/>
          </a:solid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FFFFFF"/>
                </a:solidFill>
                <a:latin typeface="Montserrat"/>
                <a:ea typeface="Montserrat"/>
                <a:cs typeface="Montserrat"/>
                <a:sym typeface="Montserrat"/>
              </a:rPr>
              <a:t>1. DEJANJE</a:t>
            </a:r>
          </a:p>
        </p:txBody>
      </p:sp>
      <p:sp>
        <p:nvSpPr>
          <p:cNvPr id="122" name="Google Shape;122;p19"/>
          <p:cNvSpPr txBox="1"/>
          <p:nvPr/>
        </p:nvSpPr>
        <p:spPr>
          <a:xfrm>
            <a:off x="8719650" y="5712925"/>
            <a:ext cx="12973200" cy="5578200"/>
          </a:xfrm>
          <a:prstGeom prst="rect">
            <a:avLst/>
          </a:prstGeom>
          <a:noFill/>
          <a:ln>
            <a:noFill/>
          </a:ln>
        </p:spPr>
        <p:txBody>
          <a:bodyPr spcFirstLastPara="1" wrap="square" lIns="91425" tIns="91425" rIns="91425" bIns="91425" anchor="ctr" anchorCtr="0">
            <a:noAutofit/>
          </a:bodyPr>
          <a:lstStyle/>
          <a:p>
            <a:pPr marL="457200" lvl="0" indent="-476250" algn="l" rtl="0">
              <a:lnSpc>
                <a:spcPct val="150000"/>
              </a:lnSpc>
              <a:spcBef>
                <a:spcPts val="0"/>
              </a:spcBef>
              <a:spcAft>
                <a:spcPts val="0"/>
              </a:spcAft>
              <a:buClr>
                <a:srgbClr val="439EA5"/>
              </a:buClr>
              <a:buSzPts val="3900"/>
              <a:buFont typeface="Montserrat"/>
              <a:buChar char="●"/>
            </a:pPr>
            <a:r>
              <a:rPr lang="sl" sz="3900" b="0" i="0" u="none" baseline="0">
                <a:solidFill>
                  <a:srgbClr val="595959"/>
                </a:solidFill>
                <a:latin typeface="Montserrat"/>
                <a:ea typeface="Montserrat"/>
                <a:cs typeface="Montserrat"/>
                <a:sym typeface="Montserrat"/>
              </a:rPr>
              <a:t>Iz kakšnega stanja ste izhajali?</a:t>
            </a:r>
          </a:p>
          <a:p>
            <a:pPr marL="457200" lvl="0" indent="-476250" algn="l" rtl="0">
              <a:lnSpc>
                <a:spcPct val="150000"/>
              </a:lnSpc>
              <a:spcBef>
                <a:spcPts val="0"/>
              </a:spcBef>
              <a:spcAft>
                <a:spcPts val="0"/>
              </a:spcAft>
              <a:buClr>
                <a:srgbClr val="439EA5"/>
              </a:buClr>
              <a:buSzPts val="3900"/>
              <a:buFont typeface="Montserrat"/>
              <a:buChar char="●"/>
            </a:pPr>
            <a:r>
              <a:rPr lang="sl" sz="3900" b="0" i="0" u="none" baseline="0">
                <a:solidFill>
                  <a:srgbClr val="595959"/>
                </a:solidFill>
                <a:latin typeface="Montserrat"/>
                <a:ea typeface="Montserrat"/>
                <a:cs typeface="Montserrat"/>
                <a:sym typeface="Montserrat"/>
              </a:rPr>
              <a:t>Kateri elementi je bil sprožilec?</a:t>
            </a:r>
          </a:p>
          <a:p>
            <a:pPr marL="457200" lvl="0" indent="-476250" algn="l" rtl="0">
              <a:lnSpc>
                <a:spcPct val="150000"/>
              </a:lnSpc>
              <a:spcBef>
                <a:spcPts val="0"/>
              </a:spcBef>
              <a:spcAft>
                <a:spcPts val="0"/>
              </a:spcAft>
              <a:buClr>
                <a:srgbClr val="439EA5"/>
              </a:buClr>
              <a:buSzPts val="3900"/>
              <a:buFont typeface="Montserrat"/>
              <a:buChar char="●"/>
            </a:pPr>
            <a:r>
              <a:rPr lang="sl" sz="3900" b="0" i="0" u="none" baseline="0">
                <a:solidFill>
                  <a:srgbClr val="595959"/>
                </a:solidFill>
                <a:latin typeface="Montserrat"/>
                <a:ea typeface="Montserrat"/>
                <a:cs typeface="Montserrat"/>
                <a:sym typeface="Montserrat"/>
              </a:rPr>
              <a:t>Zakaj je za vas pomemben prav ta projekt in ne kakšen drug?</a:t>
            </a:r>
          </a:p>
          <a:p>
            <a:pPr marL="457200" lvl="0" indent="-476250" algn="l" rtl="0">
              <a:lnSpc>
                <a:spcPct val="150000"/>
              </a:lnSpc>
              <a:spcBef>
                <a:spcPts val="0"/>
              </a:spcBef>
              <a:spcAft>
                <a:spcPts val="0"/>
              </a:spcAft>
              <a:buClr>
                <a:srgbClr val="439EA5"/>
              </a:buClr>
              <a:buSzPts val="3900"/>
              <a:buFont typeface="Montserrat"/>
              <a:buChar char="●"/>
            </a:pPr>
            <a:r>
              <a:rPr lang="sl" sz="3900" b="0" i="0" u="none" baseline="0">
                <a:solidFill>
                  <a:srgbClr val="595959"/>
                </a:solidFill>
                <a:latin typeface="Montserrat"/>
                <a:ea typeface="Montserrat"/>
                <a:cs typeface="Montserrat"/>
                <a:sym typeface="Montserrat"/>
              </a:rPr>
              <a:t>Kako ste prišli do vprašanja, ki je predmet raziskave?</a:t>
            </a:r>
          </a:p>
        </p:txBody>
      </p:sp>
      <p:sp>
        <p:nvSpPr>
          <p:cNvPr id="123" name="Google Shape;123;p19"/>
          <p:cNvSpPr/>
          <p:nvPr/>
        </p:nvSpPr>
        <p:spPr>
          <a:xfrm rot="5400000">
            <a:off x="4199550" y="7324100"/>
            <a:ext cx="5259600" cy="2140200"/>
          </a:xfrm>
          <a:prstGeom prst="rightArrow">
            <a:avLst>
              <a:gd name="adj1" fmla="val 50000"/>
              <a:gd name="adj2" fmla="val 50000"/>
            </a:avLst>
          </a:prstGeom>
          <a:solidFill>
            <a:srgbClr val="439EA5">
              <a:alpha val="141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p:nvPr/>
        </p:nvSpPr>
        <p:spPr>
          <a:xfrm>
            <a:off x="7915924" y="7236450"/>
            <a:ext cx="13166075" cy="32397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sl" sz="3900" b="0" i="0" u="none" baseline="0" dirty="0">
                <a:solidFill>
                  <a:srgbClr val="595959"/>
                </a:solidFill>
                <a:latin typeface="Montserrat"/>
                <a:ea typeface="Montserrat"/>
                <a:cs typeface="Montserrat"/>
                <a:sym typeface="Montserrat"/>
              </a:rPr>
              <a:t>V iskanju odgovorov:</a:t>
            </a:r>
          </a:p>
          <a:p>
            <a:pPr marL="457200" marR="0" lvl="0" indent="-476250" algn="l" rtl="0">
              <a:lnSpc>
                <a:spcPct val="150000"/>
              </a:lnSpc>
              <a:spcBef>
                <a:spcPts val="0"/>
              </a:spcBef>
              <a:spcAft>
                <a:spcPts val="0"/>
              </a:spcAft>
              <a:buClr>
                <a:srgbClr val="439EA5"/>
              </a:buClr>
              <a:buSzPts val="3900"/>
              <a:buFont typeface="Montserrat"/>
              <a:buChar char="●"/>
            </a:pPr>
            <a:r>
              <a:rPr lang="sl" sz="3900" b="0" i="0" u="none" baseline="0" dirty="0">
                <a:solidFill>
                  <a:srgbClr val="595959"/>
                </a:solidFill>
                <a:latin typeface="Montserrat"/>
                <a:ea typeface="Montserrat"/>
                <a:cs typeface="Montserrat"/>
                <a:sym typeface="Montserrat"/>
              </a:rPr>
              <a:t>Kateri so koraki te faze?</a:t>
            </a:r>
          </a:p>
          <a:p>
            <a:pPr marL="457200" marR="0" lvl="0" indent="-476250" algn="l" rtl="0">
              <a:lnSpc>
                <a:spcPct val="150000"/>
              </a:lnSpc>
              <a:spcBef>
                <a:spcPts val="0"/>
              </a:spcBef>
              <a:spcAft>
                <a:spcPts val="0"/>
              </a:spcAft>
              <a:buClr>
                <a:srgbClr val="439EA5"/>
              </a:buClr>
              <a:buSzPts val="3900"/>
              <a:buFont typeface="Montserrat"/>
              <a:buChar char="●"/>
            </a:pPr>
            <a:r>
              <a:rPr lang="sl" sz="3900" b="0" i="0" u="none" baseline="0" dirty="0">
                <a:solidFill>
                  <a:srgbClr val="595959"/>
                </a:solidFill>
                <a:latin typeface="Montserrat"/>
                <a:ea typeface="Montserrat"/>
                <a:cs typeface="Montserrat"/>
                <a:sym typeface="Montserrat"/>
              </a:rPr>
              <a:t>Kateri ključni trenutki so omogočili napredek glede na prvotna vprašanja?</a:t>
            </a:r>
          </a:p>
          <a:p>
            <a:pPr marL="457200" marR="0" lvl="0" indent="-476250" algn="l" rtl="0">
              <a:lnSpc>
                <a:spcPct val="150000"/>
              </a:lnSpc>
              <a:spcBef>
                <a:spcPts val="0"/>
              </a:spcBef>
              <a:spcAft>
                <a:spcPts val="0"/>
              </a:spcAft>
              <a:buClr>
                <a:srgbClr val="439EA5"/>
              </a:buClr>
              <a:buSzPts val="3900"/>
              <a:buFont typeface="Montserrat"/>
              <a:buChar char="●"/>
            </a:pPr>
            <a:r>
              <a:rPr lang="sl" sz="3900" b="0" i="0" u="none" baseline="0" dirty="0">
                <a:solidFill>
                  <a:srgbClr val="595959"/>
                </a:solidFill>
                <a:latin typeface="Montserrat"/>
                <a:ea typeface="Montserrat"/>
                <a:cs typeface="Montserrat"/>
                <a:sym typeface="Montserrat"/>
              </a:rPr>
              <a:t>Katere vidike ste še posebej želeli spremljati med obiskom na terenu?</a:t>
            </a:r>
          </a:p>
        </p:txBody>
      </p:sp>
      <p:sp>
        <p:nvSpPr>
          <p:cNvPr id="135" name="Google Shape;135;p21"/>
          <p:cNvSpPr/>
          <p:nvPr/>
        </p:nvSpPr>
        <p:spPr>
          <a:xfrm rot="5400000">
            <a:off x="3664600" y="7324100"/>
            <a:ext cx="5259600" cy="2140200"/>
          </a:xfrm>
          <a:prstGeom prst="rightArrow">
            <a:avLst>
              <a:gd name="adj1" fmla="val 50000"/>
              <a:gd name="adj2" fmla="val 50000"/>
            </a:avLst>
          </a:prstGeom>
          <a:solidFill>
            <a:srgbClr val="439EA5">
              <a:alpha val="141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txBox="1"/>
          <p:nvPr/>
        </p:nvSpPr>
        <p:spPr>
          <a:xfrm>
            <a:off x="8719651" y="3343773"/>
            <a:ext cx="11151300" cy="17982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439EA5"/>
                </a:solidFill>
                <a:latin typeface="Montserrat"/>
                <a:ea typeface="Montserrat"/>
                <a:cs typeface="Montserrat"/>
                <a:sym typeface="Montserrat"/>
              </a:rPr>
              <a:t>DEJAVNOST</a:t>
            </a:r>
          </a:p>
        </p:txBody>
      </p:sp>
      <p:sp>
        <p:nvSpPr>
          <p:cNvPr id="138" name="Google Shape;138;p21"/>
          <p:cNvSpPr txBox="1"/>
          <p:nvPr/>
        </p:nvSpPr>
        <p:spPr>
          <a:xfrm>
            <a:off x="4907699" y="3343773"/>
            <a:ext cx="4371767" cy="1798200"/>
          </a:xfrm>
          <a:prstGeom prst="rect">
            <a:avLst/>
          </a:prstGeom>
          <a:solidFill>
            <a:srgbClr val="439EA5"/>
          </a:solid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dirty="0">
                <a:solidFill>
                  <a:srgbClr val="FFFFFF"/>
                </a:solidFill>
                <a:latin typeface="Montserrat"/>
                <a:ea typeface="Montserrat"/>
                <a:cs typeface="Montserrat"/>
                <a:sym typeface="Montserrat"/>
              </a:rPr>
              <a:t>2. DEJANJE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p:nvPr/>
        </p:nvSpPr>
        <p:spPr>
          <a:xfrm>
            <a:off x="7915925" y="6855450"/>
            <a:ext cx="12232500" cy="32397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sl" sz="3900" b="0" i="0" u="none" baseline="0" dirty="0">
                <a:solidFill>
                  <a:srgbClr val="595959"/>
                </a:solidFill>
                <a:latin typeface="Montserrat"/>
                <a:ea typeface="Montserrat"/>
                <a:cs typeface="Montserrat"/>
                <a:sym typeface="Montserrat"/>
              </a:rPr>
              <a:t>Začetno stanje, predstavljeno z vidika tega, kar se je zgodilo med drugim dejanjem.</a:t>
            </a:r>
          </a:p>
          <a:p>
            <a:pPr marL="457200" lvl="0" indent="0" algn="l" rtl="0">
              <a:lnSpc>
                <a:spcPct val="150000"/>
              </a:lnSpc>
              <a:spcBef>
                <a:spcPts val="0"/>
              </a:spcBef>
              <a:spcAft>
                <a:spcPts val="0"/>
              </a:spcAft>
              <a:buNone/>
            </a:pPr>
            <a:r>
              <a:rPr lang="sl" sz="3900" b="0" i="0" u="none" baseline="0" dirty="0">
                <a:solidFill>
                  <a:srgbClr val="595959"/>
                </a:solidFill>
                <a:latin typeface="Montserrat"/>
                <a:ea typeface="Montserrat"/>
                <a:cs typeface="Montserrat"/>
                <a:sym typeface="Montserrat"/>
              </a:rPr>
              <a:t> </a:t>
            </a:r>
          </a:p>
          <a:p>
            <a:pPr marL="457200" lvl="0" indent="-476250" algn="l" rtl="0">
              <a:lnSpc>
                <a:spcPct val="150000"/>
              </a:lnSpc>
              <a:spcBef>
                <a:spcPts val="0"/>
              </a:spcBef>
              <a:spcAft>
                <a:spcPts val="0"/>
              </a:spcAft>
              <a:buClr>
                <a:srgbClr val="439EA5"/>
              </a:buClr>
              <a:buSzPts val="3900"/>
              <a:buFont typeface="Montserrat"/>
              <a:buChar char="●"/>
            </a:pPr>
            <a:r>
              <a:rPr lang="sl" sz="3900" b="0" i="0" u="none" baseline="0" dirty="0">
                <a:solidFill>
                  <a:srgbClr val="595959"/>
                </a:solidFill>
                <a:latin typeface="Montserrat"/>
                <a:ea typeface="Montserrat"/>
                <a:cs typeface="Montserrat"/>
                <a:sym typeface="Montserrat"/>
              </a:rPr>
              <a:t>Ali sta se spremenila oblika in obseg težave ali ste našli potrditev?</a:t>
            </a:r>
          </a:p>
        </p:txBody>
      </p:sp>
      <p:sp>
        <p:nvSpPr>
          <p:cNvPr id="151" name="Google Shape;151;p23"/>
          <p:cNvSpPr/>
          <p:nvPr/>
        </p:nvSpPr>
        <p:spPr>
          <a:xfrm rot="5400000">
            <a:off x="3664600" y="7324100"/>
            <a:ext cx="5259600" cy="2140200"/>
          </a:xfrm>
          <a:prstGeom prst="rightArrow">
            <a:avLst>
              <a:gd name="adj1" fmla="val 50000"/>
              <a:gd name="adj2" fmla="val 50000"/>
            </a:avLst>
          </a:prstGeom>
          <a:solidFill>
            <a:srgbClr val="439EA5">
              <a:alpha val="141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3"/>
          <p:cNvSpPr txBox="1"/>
          <p:nvPr/>
        </p:nvSpPr>
        <p:spPr>
          <a:xfrm>
            <a:off x="8719651" y="3343773"/>
            <a:ext cx="11151300" cy="17982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439EA5"/>
                </a:solidFill>
                <a:latin typeface="Montserrat"/>
                <a:ea typeface="Montserrat"/>
                <a:cs typeface="Montserrat"/>
                <a:sym typeface="Montserrat"/>
              </a:rPr>
              <a:t>REŠITEV</a:t>
            </a:r>
          </a:p>
        </p:txBody>
      </p:sp>
      <p:sp>
        <p:nvSpPr>
          <p:cNvPr id="154" name="Google Shape;154;p23"/>
          <p:cNvSpPr txBox="1"/>
          <p:nvPr/>
        </p:nvSpPr>
        <p:spPr>
          <a:xfrm>
            <a:off x="4907699" y="3343773"/>
            <a:ext cx="4371767" cy="1798200"/>
          </a:xfrm>
          <a:prstGeom prst="rect">
            <a:avLst/>
          </a:prstGeom>
          <a:solidFill>
            <a:srgbClr val="439EA5"/>
          </a:solid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dirty="0">
                <a:solidFill>
                  <a:srgbClr val="FFFFFF"/>
                </a:solidFill>
                <a:latin typeface="Montserrat"/>
                <a:ea typeface="Montserrat"/>
                <a:cs typeface="Montserrat"/>
                <a:sym typeface="Montserrat"/>
              </a:rPr>
              <a:t>3. DEJANJE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3391944" y="6592901"/>
            <a:ext cx="18279300" cy="1074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8000"/>
              <a:buFont typeface="Arial"/>
              <a:buNone/>
            </a:pPr>
            <a:r>
              <a:rPr lang="sl" sz="6000" b="1" i="0" u="none" baseline="0" dirty="0">
                <a:solidFill>
                  <a:srgbClr val="F08A47"/>
                </a:solidFill>
                <a:latin typeface="Montserrat"/>
                <a:ea typeface="Montserrat"/>
                <a:cs typeface="Montserrat"/>
                <a:sym typeface="Montserrat"/>
              </a:rPr>
              <a:t>ZORNI KOT</a:t>
            </a:r>
          </a:p>
        </p:txBody>
      </p:sp>
      <p:pic>
        <p:nvPicPr>
          <p:cNvPr id="2" name="Google Shape;156;g27aa896d867_0_19">
            <a:extLst>
              <a:ext uri="{FF2B5EF4-FFF2-40B4-BE49-F238E27FC236}">
                <a16:creationId xmlns:a16="http://schemas.microsoft.com/office/drawing/2014/main" id="{8BF45A09-B13B-34D9-A229-6F9609796039}"/>
              </a:ext>
            </a:extLst>
          </p:cNvPr>
          <p:cNvPicPr preferRelativeResize="0"/>
          <p:nvPr/>
        </p:nvPicPr>
        <p:blipFill>
          <a:blip r:embed="rId5">
            <a:alphaModFix/>
          </a:blip>
          <a:stretch>
            <a:fillRect/>
          </a:stretch>
        </p:blipFill>
        <p:spPr>
          <a:xfrm>
            <a:off x="1237175" y="4819775"/>
            <a:ext cx="20434069" cy="1228725"/>
          </a:xfrm>
          <a:prstGeom prst="rect">
            <a:avLst/>
          </a:prstGeom>
          <a:noFill/>
          <a:ln>
            <a:noFill/>
          </a:ln>
        </p:spPr>
      </p:pic>
      <p:pic>
        <p:nvPicPr>
          <p:cNvPr id="4" name="Google Shape;156;g27aa896d867_0_19">
            <a:extLst>
              <a:ext uri="{FF2B5EF4-FFF2-40B4-BE49-F238E27FC236}">
                <a16:creationId xmlns:a16="http://schemas.microsoft.com/office/drawing/2014/main" id="{F72BCFF3-0FF4-0D48-C609-0E89E72BA29A}"/>
              </a:ext>
            </a:extLst>
          </p:cNvPr>
          <p:cNvPicPr preferRelativeResize="0"/>
          <p:nvPr/>
        </p:nvPicPr>
        <p:blipFill>
          <a:blip r:embed="rId5">
            <a:alphaModFix/>
          </a:blip>
          <a:stretch>
            <a:fillRect/>
          </a:stretch>
        </p:blipFill>
        <p:spPr>
          <a:xfrm>
            <a:off x="1237175" y="7893049"/>
            <a:ext cx="22159538" cy="1228725"/>
          </a:xfrm>
          <a:prstGeom prst="rect">
            <a:avLst/>
          </a:prstGeom>
          <a:noFill/>
          <a:ln>
            <a:noFill/>
          </a:ln>
        </p:spPr>
      </p:pic>
      <p:pic>
        <p:nvPicPr>
          <p:cNvPr id="8" name="Zvok 7">
            <a:hlinkClick r:id="" action="ppaction://media"/>
            <a:extLst>
              <a:ext uri="{FF2B5EF4-FFF2-40B4-BE49-F238E27FC236}">
                <a16:creationId xmlns:a16="http://schemas.microsoft.com/office/drawing/2014/main" id="{497C78D4-7F3C-5864-255B-09AC102BA63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72149" t="-372149" r="-372149" b="-372149"/>
          <a:stretch>
            <a:fillRect/>
          </a:stretch>
        </p:blipFill>
        <p:spPr>
          <a:xfrm>
            <a:off x="20103021" y="9436608"/>
            <a:ext cx="4114800" cy="4114800"/>
          </a:xfrm>
          <a:prstGeom prst="ellipse">
            <a:avLst/>
          </a:prstGeom>
        </p:spPr>
      </p:pic>
    </p:spTree>
    <p:extLst>
      <p:ext uri="{BB962C8B-B14F-4D97-AF65-F5344CB8AC3E}">
        <p14:creationId xmlns:p14="http://schemas.microsoft.com/office/powerpoint/2010/main" val="3700147571"/>
      </p:ext>
    </p:extLst>
  </p:cSld>
  <p:clrMapOvr>
    <a:masterClrMapping/>
  </p:clrMapOvr>
  <mc:AlternateContent xmlns:mc="http://schemas.openxmlformats.org/markup-compatibility/2006" xmlns:p14="http://schemas.microsoft.com/office/powerpoint/2010/main">
    <mc:Choice Requires="p14">
      <p:transition spd="slow" p14:dur="2000" advTm="5972"/>
    </mc:Choice>
    <mc:Fallback xmlns="">
      <p:transition spd="slow" advTm="5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7"/>
          <p:cNvSpPr txBox="1"/>
          <p:nvPr/>
        </p:nvSpPr>
        <p:spPr>
          <a:xfrm>
            <a:off x="8719651" y="3800973"/>
            <a:ext cx="11151300" cy="1798200"/>
          </a:xfrm>
          <a:prstGeom prst="rect">
            <a:avLst/>
          </a:prstGeom>
          <a:no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439EA5"/>
                </a:solidFill>
                <a:latin typeface="Montserrat"/>
                <a:ea typeface="Montserrat"/>
                <a:cs typeface="Montserrat"/>
                <a:sym typeface="Montserrat"/>
              </a:rPr>
              <a:t>PRIPOVEDOVALEC</a:t>
            </a:r>
          </a:p>
        </p:txBody>
      </p:sp>
      <p:sp>
        <p:nvSpPr>
          <p:cNvPr id="180" name="Google Shape;180;p27"/>
          <p:cNvSpPr txBox="1"/>
          <p:nvPr/>
        </p:nvSpPr>
        <p:spPr>
          <a:xfrm>
            <a:off x="4907700" y="3800973"/>
            <a:ext cx="3843300" cy="1798200"/>
          </a:xfrm>
          <a:prstGeom prst="rect">
            <a:avLst/>
          </a:prstGeom>
          <a:solidFill>
            <a:srgbClr val="439EA5"/>
          </a:solidFill>
          <a:ln w="9525" cap="flat" cmpd="sng">
            <a:solidFill>
              <a:srgbClr val="439EA5"/>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sl" sz="4900" b="1" i="0" u="none" baseline="0">
                <a:solidFill>
                  <a:srgbClr val="FFFFFF"/>
                </a:solidFill>
                <a:latin typeface="Montserrat"/>
                <a:ea typeface="Montserrat"/>
                <a:cs typeface="Montserrat"/>
                <a:sym typeface="Montserrat"/>
              </a:rPr>
              <a:t>KDO?</a:t>
            </a:r>
          </a:p>
        </p:txBody>
      </p:sp>
      <p:sp>
        <p:nvSpPr>
          <p:cNvPr id="181" name="Google Shape;181;p27"/>
          <p:cNvSpPr txBox="1"/>
          <p:nvPr/>
        </p:nvSpPr>
        <p:spPr>
          <a:xfrm>
            <a:off x="4916500" y="7124600"/>
            <a:ext cx="15657600" cy="2898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sl" sz="5400" b="0" i="0" u="none" baseline="0">
                <a:solidFill>
                  <a:srgbClr val="595959"/>
                </a:solidFill>
                <a:latin typeface="Montserrat"/>
                <a:ea typeface="Montserrat"/>
                <a:cs typeface="Montserrat"/>
                <a:sym typeface="Montserrat"/>
              </a:rPr>
              <a:t>Če želite povedati zgodbo, je pomembno, da izberete stališče, s katerega boste začeli. </a:t>
            </a:r>
          </a:p>
          <a:p>
            <a:pPr marL="0" lvl="0" indent="0" algn="l" rtl="0">
              <a:lnSpc>
                <a:spcPct val="150000"/>
              </a:lnSpc>
              <a:spcBef>
                <a:spcPts val="0"/>
              </a:spcBef>
              <a:spcAft>
                <a:spcPts val="0"/>
              </a:spcAft>
              <a:buNone/>
            </a:pPr>
            <a:r>
              <a:rPr lang="sl" sz="5400" b="0" i="0" u="none" baseline="0">
                <a:solidFill>
                  <a:srgbClr val="595959"/>
                </a:solidFill>
                <a:latin typeface="Montserrat"/>
                <a:ea typeface="Montserrat"/>
                <a:cs typeface="Montserrat"/>
                <a:sym typeface="Montserrat"/>
              </a:rPr>
              <a:t>Zgodba se bo zdela drugačna glede na to, kdo jo pripoveduje.</a:t>
            </a:r>
          </a:p>
        </p:txBody>
      </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Macintosh PowerPoint</Application>
  <PresentationFormat>Custom</PresentationFormat>
  <Paragraphs>75</Paragraphs>
  <Slides>17</Slides>
  <Notes>17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vt:lpstr>
      <vt:lpstr>Verdana</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2024-01-18T08:26:27Z</dcterms:modified>
</cp:coreProperties>
</file>