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trictFirstAndLastChars="0" embedTrueTypeFonts="1" saveSubsetFonts="1" autoCompressPictures="0">
  <p:sldMasterIdLst>
    <p:sldMasterId id="2147483653" r:id="rId1"/>
  </p:sldMasterIdLst>
  <p:notesMasterIdLst>
    <p:notesMasterId r:id="rId9"/>
  </p:notesMasterIdLst>
  <p:sldIdLst>
    <p:sldId id="256" r:id="rId2"/>
    <p:sldId id="283" r:id="rId3"/>
    <p:sldId id="268" r:id="rId4"/>
    <p:sldId id="269" r:id="rId5"/>
    <p:sldId id="284" r:id="rId6"/>
    <p:sldId id="263" r:id="rId7"/>
    <p:sldId id="265" r:id="rId8"/>
  </p:sldIdLst>
  <p:sldSz cx="12192000" cy="6858000"/>
  <p:notesSz cx="6858000" cy="9144000"/>
  <p:embeddedFontLst>
    <p:embeddedFont>
      <p:font typeface="Montserrat" panose="00000500000000000000" pitchFamily="2" charset="0"/>
      <p:regular r:id="rId10"/>
      <p:bold r:id="rId11"/>
      <p:italic r:id="rId12"/>
      <p:boldItalic r:id="rId1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19D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font" Target="fonts/font1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74459761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7" name="Google Shape;87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49c4c9c733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Poglejmo podrobneje, katere lastnosti imajo lahko podatki.</a:t>
            </a:r>
            <a:endParaRPr lang="en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23" name="Google Shape;123;g49c4c9c733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398996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86986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49c4c9c733_0_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tabLst/>
              <a:defRPr/>
            </a:pPr>
            <a:r>
              <a:rPr lang="sl-SI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Poglejmo podrobneje, katere lastnosti imajo lahko podatki.</a:t>
            </a:r>
            <a:endParaRPr lang="en-SI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  <p:sp>
        <p:nvSpPr>
          <p:cNvPr id="123" name="Google Shape;123;g49c4c9c733_0_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839899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" name="Shape 41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algn="l" rtl="0">
              <a:spcBef>
                <a:spcPts val="0"/>
              </a:spcBef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62" name="Google Shape;162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olo e testo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2447533" y="226800"/>
            <a:ext cx="6509600" cy="637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15" name="Shape 15"/>
          <p:cNvSpPr txBox="1"/>
          <p:nvPr/>
        </p:nvSpPr>
        <p:spPr>
          <a:xfrm>
            <a:off x="934867" y="1743700"/>
            <a:ext cx="10231599" cy="3824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marL="457200" lvl="0" indent="-381000" rtl="0">
              <a:spcBef>
                <a:spcPts val="0"/>
              </a:spcBef>
              <a:buClr>
                <a:srgbClr val="666666"/>
              </a:buClr>
              <a:buFont typeface="Montserrat"/>
              <a:buChar char="●"/>
            </a:pPr>
            <a:endParaRPr sz="2400" dirty="0">
              <a:solidFill>
                <a:srgbClr val="666666"/>
              </a:solidFill>
              <a:latin typeface="Montserrat"/>
              <a:ea typeface="Montserrat"/>
              <a:cs typeface="Montserrat"/>
              <a:sym typeface="Montserrat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bg>
      <p:bgPr>
        <a:solidFill>
          <a:srgbClr val="FFFFFF"/>
        </a:solidFill>
        <a:effectLst/>
      </p:bgPr>
    </p:bg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2447533" y="226800"/>
            <a:ext cx="6509600" cy="6372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28" name="Shape 28"/>
          <p:cNvSpPr/>
          <p:nvPr/>
        </p:nvSpPr>
        <p:spPr>
          <a:xfrm>
            <a:off x="-33933" y="-28200"/>
            <a:ext cx="12407199" cy="6947100"/>
          </a:xfrm>
          <a:prstGeom prst="rect">
            <a:avLst/>
          </a:prstGeom>
          <a:solidFill>
            <a:srgbClr val="FFFFFF"/>
          </a:solidFill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1400" dirty="0"/>
          </a:p>
        </p:txBody>
      </p:sp>
    </p:spTree>
    <p:extLst>
      <p:ext uri="{BB962C8B-B14F-4D97-AF65-F5344CB8AC3E}">
        <p14:creationId xmlns:p14="http://schemas.microsoft.com/office/powerpoint/2010/main" val="8980186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olo e contenuto" type="obj">
  <p:cSld name="Titolo e contenuto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7"/>
          <p:cNvSpPr txBox="1">
            <a:spLocks noGrp="1"/>
          </p:cNvSpPr>
          <p:nvPr>
            <p:ph type="title"/>
          </p:nvPr>
        </p:nvSpPr>
        <p:spPr>
          <a:xfrm>
            <a:off x="838200" y="365126"/>
            <a:ext cx="10515599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599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228600" lvl="0" indent="-17145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457200" lvl="1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685800" lvl="2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914400" lvl="3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1143000" lvl="4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1371600" lvl="5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1600200" lvl="6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1828800" lvl="7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2057400" lvl="8" indent="-17145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4" name="Google Shape;14;p17"/>
          <p:cNvSpPr txBox="1">
            <a:spLocks noGrp="1"/>
          </p:cNvSpPr>
          <p:nvPr>
            <p:ph type="dt" idx="10"/>
          </p:nvPr>
        </p:nvSpPr>
        <p:spPr>
          <a:xfrm>
            <a:off x="838200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7"/>
          <p:cNvSpPr txBox="1">
            <a:spLocks noGrp="1"/>
          </p:cNvSpPr>
          <p:nvPr>
            <p:ph type="ftr" idx="11"/>
          </p:nvPr>
        </p:nvSpPr>
        <p:spPr>
          <a:xfrm>
            <a:off x="4038600" y="6356351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17"/>
          <p:cNvSpPr txBox="1">
            <a:spLocks noGrp="1"/>
          </p:cNvSpPr>
          <p:nvPr>
            <p:ph type="sldNum" idx="12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fld id="{00000000-1234-1234-1234-123412341234}" type="slidenum">
              <a:rPr lang="sl" smtClean="0"/>
              <a:pPr/>
              <a:t>‹#›</a:t>
            </a:fld>
            <a:endParaRPr lang="sl"/>
          </a:p>
        </p:txBody>
      </p:sp>
    </p:spTree>
    <p:extLst>
      <p:ext uri="{BB962C8B-B14F-4D97-AF65-F5344CB8AC3E}">
        <p14:creationId xmlns:p14="http://schemas.microsoft.com/office/powerpoint/2010/main" val="3172149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/>
          <p:nvPr/>
        </p:nvSpPr>
        <p:spPr>
          <a:xfrm>
            <a:off x="-17000" y="-12736"/>
            <a:ext cx="12225999" cy="1046400"/>
          </a:xfrm>
          <a:prstGeom prst="rect">
            <a:avLst/>
          </a:prstGeom>
          <a:solidFill>
            <a:srgbClr val="ED6859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400" dirty="0"/>
          </a:p>
        </p:txBody>
      </p:sp>
      <p:sp>
        <p:nvSpPr>
          <p:cNvPr id="7" name="Shape 7"/>
          <p:cNvSpPr txBox="1"/>
          <p:nvPr/>
        </p:nvSpPr>
        <p:spPr>
          <a:xfrm>
            <a:off x="-17000" y="6166998"/>
            <a:ext cx="12225999" cy="703799"/>
          </a:xfrm>
          <a:prstGeom prst="rect">
            <a:avLst/>
          </a:prstGeom>
          <a:solidFill>
            <a:srgbClr val="ED6859"/>
          </a:solidFill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1400" dirty="0"/>
          </a:p>
        </p:txBody>
      </p:sp>
      <p:pic>
        <p:nvPicPr>
          <p:cNvPr id="8" name="Shape 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0204991" y="266237"/>
            <a:ext cx="2038000" cy="51392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Shape 9"/>
          <p:cNvSpPr txBox="1">
            <a:spLocks noGrp="1"/>
          </p:cNvSpPr>
          <p:nvPr>
            <p:ph type="title"/>
          </p:nvPr>
        </p:nvSpPr>
        <p:spPr>
          <a:xfrm>
            <a:off x="2447533" y="226800"/>
            <a:ext cx="6509600" cy="63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 rtl="0">
              <a:spcBef>
                <a:spcPts val="0"/>
              </a:spcBef>
              <a:buNone/>
              <a:defRPr sz="2400">
                <a:solidFill>
                  <a:srgbClr val="FFFFFF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7" r:id="rId2"/>
    <p:sldLayoutId id="2147483658" r:id="rId3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://timeline.knightlab.com/" TargetMode="External"/><Relationship Id="rId3" Type="http://schemas.openxmlformats.org/officeDocument/2006/relationships/hyperlink" Target="http://www.storyboardthat.com/" TargetMode="External"/><Relationship Id="rId7" Type="http://schemas.openxmlformats.org/officeDocument/2006/relationships/hyperlink" Target="https://www.mapbox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infogr.am/" TargetMode="External"/><Relationship Id="rId5" Type="http://schemas.openxmlformats.org/officeDocument/2006/relationships/hyperlink" Target="http://piktochart.com/" TargetMode="External"/><Relationship Id="rId4" Type="http://schemas.openxmlformats.org/officeDocument/2006/relationships/hyperlink" Target="http://www.canva.com/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youtube.com/watch?v=VFjaBh12C6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7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Google Shape;89;p1"/>
          <p:cNvPicPr preferRelativeResize="0"/>
          <p:nvPr/>
        </p:nvPicPr>
        <p:blipFill rotWithShape="1">
          <a:blip r:embed="rId3">
            <a:alphaModFix/>
          </a:blip>
          <a:srcRect t="29" b="19"/>
          <a:stretch/>
        </p:blipFill>
        <p:spPr>
          <a:xfrm>
            <a:off x="397" y="-39764"/>
            <a:ext cx="12269077" cy="6897764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"/>
          <p:cNvSpPr txBox="1"/>
          <p:nvPr/>
        </p:nvSpPr>
        <p:spPr>
          <a:xfrm>
            <a:off x="389873" y="4806806"/>
            <a:ext cx="11091300" cy="754350"/>
          </a:xfrm>
          <a:prstGeom prst="rect">
            <a:avLst/>
          </a:prstGeom>
          <a:noFill/>
          <a:ln>
            <a:noFill/>
          </a:ln>
          <a:effectLst>
            <a:outerShdw blurRad="63500" dist="17961" dir="2700000" algn="ctr" rotWithShape="0">
              <a:srgbClr val="E7E6E6">
                <a:alpha val="74509"/>
              </a:srgbClr>
            </a:outerShdw>
          </a:effectLst>
        </p:spPr>
        <p:txBody>
          <a:bodyPr spcFirstLastPara="1" wrap="square" lIns="45713" tIns="22850" rIns="45713" bIns="22850" anchor="b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lt1"/>
              </a:buClr>
              <a:buSzPts val="2400"/>
            </a:pPr>
            <a:r>
              <a:rPr lang="en-GB" sz="4000" dirty="0">
                <a:solidFill>
                  <a:schemeClr val="lt1"/>
                </a:solidFill>
                <a:latin typeface="Montserrat" pitchFamily="2" charset="77"/>
                <a:ea typeface="Montserrat"/>
                <a:cs typeface="Montserrat"/>
                <a:sym typeface="Montserrat"/>
              </a:rPr>
              <a:t>TEHNIKE IN OBLIKE PREDSTAVITVE</a:t>
            </a:r>
          </a:p>
        </p:txBody>
      </p:sp>
      <p:pic>
        <p:nvPicPr>
          <p:cNvPr id="91" name="Google Shape;91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66004" y="1776413"/>
            <a:ext cx="7539038" cy="1733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/>
        </p:nvSpPr>
        <p:spPr>
          <a:xfrm>
            <a:off x="1696369" y="3296451"/>
            <a:ext cx="9139650" cy="5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algn="ctr">
              <a:lnSpc>
                <a:spcPct val="80000"/>
              </a:lnSpc>
              <a:buClr>
                <a:srgbClr val="000000"/>
              </a:buClr>
              <a:buSzPts val="8000"/>
            </a:pPr>
            <a:r>
              <a:rPr lang="sl" sz="3000" b="1" dirty="0">
                <a:solidFill>
                  <a:srgbClr val="F08A47"/>
                </a:solidFill>
                <a:latin typeface="Montserrat"/>
                <a:ea typeface="Montserrat"/>
                <a:cs typeface="Montserrat"/>
                <a:sym typeface="Montserrat"/>
              </a:rPr>
              <a:t>OBLIKE PRIPOVEDOVANJA</a:t>
            </a:r>
          </a:p>
        </p:txBody>
      </p:sp>
      <p:pic>
        <p:nvPicPr>
          <p:cNvPr id="2" name="Google Shape;156;g27aa896d867_0_19">
            <a:extLst>
              <a:ext uri="{FF2B5EF4-FFF2-40B4-BE49-F238E27FC236}">
                <a16:creationId xmlns:a16="http://schemas.microsoft.com/office/drawing/2014/main" id="{8BF45A09-B13B-34D9-A229-6F960979603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8985" y="2409888"/>
            <a:ext cx="10217035" cy="614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56;g27aa896d867_0_19">
            <a:extLst>
              <a:ext uri="{FF2B5EF4-FFF2-40B4-BE49-F238E27FC236}">
                <a16:creationId xmlns:a16="http://schemas.microsoft.com/office/drawing/2014/main" id="{F72BCFF3-0FF4-0D48-C609-0E89E72BA29A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8985" y="3946525"/>
            <a:ext cx="11079769" cy="614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Zvok 7">
            <a:hlinkClick r:id="" action="ppaction://media"/>
            <a:extLst>
              <a:ext uri="{FF2B5EF4-FFF2-40B4-BE49-F238E27FC236}">
                <a16:creationId xmlns:a16="http://schemas.microsoft.com/office/drawing/2014/main" id="{497C78D4-7F3C-5864-255B-09AC102BA6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rcRect l="-372149" t="-372149" r="-372149" b="-372149"/>
          <a:stretch>
            <a:fillRect/>
          </a:stretch>
        </p:blipFill>
        <p:spPr>
          <a:xfrm>
            <a:off x="10051908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38644407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72"/>
    </mc:Choice>
    <mc:Fallback xmlns="">
      <p:transition spd="slow" advTm="59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oogle Shape;37;p14">
            <a:extLst>
              <a:ext uri="{FF2B5EF4-FFF2-40B4-BE49-F238E27FC236}">
                <a16:creationId xmlns:a16="http://schemas.microsoft.com/office/drawing/2014/main" id="{C0BB96BB-1CB5-4035-8E57-E51A21B68DD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9208964"/>
              </p:ext>
            </p:extLst>
          </p:nvPr>
        </p:nvGraphicFramePr>
        <p:xfrm>
          <a:off x="0" y="0"/>
          <a:ext cx="12360696" cy="6893195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9591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99441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85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217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3357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Značilnosti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Kdaj se uporablja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Orodja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27979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Video 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Font typeface="System Font Regular"/>
                        <a:buChar char="-"/>
                      </a:pPr>
                      <a:r>
                        <a:rPr lang="sl" sz="1200" b="0" i="0" u="none" strike="noStrike" cap="none" baseline="0" dirty="0">
                          <a:solidFill>
                            <a:schemeClr val="tx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na voljo je veliko slik in videoposnetkov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načrtovanje dela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težko se naknadno spreminja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preverjanje uporabniških licenc (glasba in slike) 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omogoča ustvarjalnost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ts val="1800"/>
                        <a:buFont typeface="System Font Regular"/>
                        <a:buChar char="-"/>
                      </a:pPr>
                      <a:r>
                        <a:rPr lang="sl-SI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</a:t>
                      </a: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otrebne so dodatne informacije (npr. podpisi pod fotografijami)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projekt, osredotočen na dokaze, zbrane med obiskom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bogato in vizualno zelo pomembno foto/video gradivo 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poznavanje orodij za urejanje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vizualni mediji so lahko razumljivi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na voljo so številne oblike (dokumentarni film, kratki intervju, film noir)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100" b="0" i="0" u="sng" baseline="0" dirty="0">
                          <a:solidFill>
                            <a:srgbClr val="1155CC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  <a:hlinkClick r:id="rId3"/>
                        </a:rPr>
                        <a:t>http://www.storyboardthat.com/</a:t>
                      </a:r>
                      <a:r>
                        <a:rPr lang="sl" sz="1100" b="0" i="0" u="none" baseline="0" dirty="0">
                          <a:solidFill>
                            <a:srgbClr val="22222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07984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Infografika/ 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interaktivna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predstavitev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besedilo, strukturirani podatki, grafi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potrebno je skrbno oblikovanje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lahko se naknadno spreminja 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mogoče je uporabiti grafe iz preglednic/strukturirane podatke CSV 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predstavljanje podatkov je zelo pomembno za projekt (npr. rezultati vprašalnikov in zbiranje primarnih podatkov)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slike in videi so manj pomembni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idealno za ponazoritev povzetka zapletenega procesa/projekta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10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100" b="0" i="0" u="sng" baseline="0" dirty="0">
                          <a:solidFill>
                            <a:srgbClr val="1155CC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  <a:hlinkClick r:id="rId4"/>
                        </a:rPr>
                        <a:t>www.canva.com</a:t>
                      </a: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100" b="0" i="0" u="sng" baseline="0" dirty="0">
                          <a:solidFill>
                            <a:srgbClr val="1155CC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  <a:hlinkClick r:id="rId5"/>
                        </a:rPr>
                        <a:t>http://piktochart.com/</a:t>
                      </a:r>
                      <a:r>
                        <a:rPr lang="sl" sz="1100" b="0" i="0" u="none" baseline="0" dirty="0">
                          <a:solidFill>
                            <a:srgbClr val="22222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</a:p>
                    <a:p>
                      <a:pPr marL="0" lvl="0" indent="0" algn="just" rtl="0">
                        <a:lnSpc>
                          <a:spcPct val="115000"/>
                        </a:lnSpc>
                        <a:spcBef>
                          <a:spcPts val="1000"/>
                        </a:spcBef>
                        <a:spcAft>
                          <a:spcPts val="1000"/>
                        </a:spcAft>
                        <a:buNone/>
                      </a:pPr>
                      <a:r>
                        <a:rPr lang="sl" sz="1100" b="0" i="0" u="sng" baseline="0" dirty="0">
                          <a:solidFill>
                            <a:srgbClr val="1155CC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  <a:hlinkClick r:id="rId6"/>
                        </a:rPr>
                        <a:t>http://infogr.am/</a:t>
                      </a:r>
                      <a:r>
                        <a:rPr lang="sl" sz="1100" b="0" i="0" u="none" baseline="0" dirty="0">
                          <a:solidFill>
                            <a:srgbClr val="222222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7850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Interaktivni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zemljevid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v pomoč pri ponazoritvi značilnosti, ki temeljijo na geografskih podatkih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mogoče je ustvariti grafe iz preglednic/strukturiranih podatkov CSV zlahka se naknadno spreminja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podobni projekti na različnih mestih znotraj območja (npr. parki) 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nova proga javnega prevoza v bližini pomembnih lokacij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vizualizacija indeksa, ki se razlikuje glede na kraj (npr. količina zbranih odpadkov, ločeno zbiranje odpadkov po številu prebivalcev po soseskah)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100" b="0" i="0" u="sng" baseline="0" dirty="0">
                          <a:solidFill>
                            <a:schemeClr val="hlink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  <a:hlinkClick r:id="rId7"/>
                        </a:rPr>
                        <a:t>https://www.mapbox.com/</a:t>
                      </a:r>
                      <a:endParaRPr lang="sl" sz="1100" u="sng" dirty="0">
                        <a:solidFill>
                          <a:schemeClr val="hlink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4515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Časovnica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uporablja se za kronološko ponazoritev (npr. posegi v eni coni mesta ali na spomeniku skozi čas)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lahko se ustvari iz preglednic/strukturiranih podatkov CSV (npr. zbirke novic s podatki)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lahko je interaktivna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zlahka se naknadno spreminja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dolgotrajen projekt z mnogimi vmesnimi fazami (npr. obnova, velika infrastruktura)</a:t>
                      </a:r>
                    </a:p>
                    <a:p>
                      <a:pPr marL="171450" lvl="0" indent="-17145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potrebna je povezava s potekom dela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100" b="0" i="0" u="sng" baseline="0" dirty="0">
                          <a:solidFill>
                            <a:srgbClr val="1155CC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  <a:hlinkClick r:id="rId8"/>
                        </a:rPr>
                        <a:t>http://timeline.knightlab.com/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10943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oogle Shape;43;p15">
            <a:extLst>
              <a:ext uri="{FF2B5EF4-FFF2-40B4-BE49-F238E27FC236}">
                <a16:creationId xmlns:a16="http://schemas.microsoft.com/office/drawing/2014/main" id="{1B9802BA-F340-4816-82DC-66B81959D57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22019724"/>
              </p:ext>
            </p:extLst>
          </p:nvPr>
        </p:nvGraphicFramePr>
        <p:xfrm>
          <a:off x="0" y="-27383"/>
          <a:ext cx="12360696" cy="5904656"/>
        </p:xfrm>
        <a:graphic>
          <a:graphicData uri="http://schemas.openxmlformats.org/drawingml/2006/table">
            <a:tbl>
              <a:tblPr firstRow="1" firstCol="1" bandRow="1">
                <a:noFill/>
              </a:tblPr>
              <a:tblGrid>
                <a:gridCol w="19665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09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338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5064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41013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30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</a:endParaRP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Značilnosti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Kdaj se uporablja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Orodja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5838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Podkast/radijski program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izkoristi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se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naravni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tok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pogovora</a:t>
                      </a:r>
                      <a:endParaRPr lang="en-GB" sz="1200" b="0" i="0" u="none" baseline="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lahko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se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postavljajo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vprašanja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kot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pri</a:t>
                      </a:r>
                      <a:r>
                        <a:rPr lang="en-GB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  <a:r>
                        <a:rPr lang="en-GB" sz="1200" b="0" i="0" u="none" baseline="0" dirty="0" err="1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intervjuju</a:t>
                      </a:r>
                      <a:endParaRPr lang="en-GB" sz="1200" b="0" i="0" u="none" baseline="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endParaRPr lang="en-GB" sz="1200" b="0" i="0" u="none" baseline="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  <a:tabLst/>
                        <a:defRPr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na voljo je zvočna vsebina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  <a:tabLst/>
                        <a:defRPr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treba je razložiti napredek in kritične točke projekta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razpoložljivost dostopa do radia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endParaRPr sz="1200" dirty="0">
                        <a:solidFill>
                          <a:schemeClr val="dk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endParaRPr sz="1200" dirty="0">
                        <a:solidFill>
                          <a:schemeClr val="dk1"/>
                        </a:solidFill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Spletni radio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118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Publikacija</a:t>
                      </a:r>
                      <a:br>
                        <a:rPr lang="sl" sz="1400" b="1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</a:b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(npr. prispevek v časopisu/reviji)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lahko se kombinirajo besedilo, grafika in vizualni elementi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ključna je veščina pisanja in navajanja argumentov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v reviji je lahko prikaz tudi zelo grafičen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sporočanje je preprosto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ko projekt deluje v obliki poizvedbe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za raziskavo teme, ki obravnava določeno vprašanje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ko je omogočen dostop do medijev (novinarji, šolski časopis)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Scribd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ScoopIt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Tumblr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Šolski časopis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Mediji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540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Predstava/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 dirty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flashmob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maksimalna, neomejena ustvarjalnost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možnost uporabe različnih fizičnih krajev (šola ali območje)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poleg besedila in grafike doda fizično dimenzijo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za izboljšanje fizičnega prostora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kot dodatek k drugim šolskim dejavnostim (npr. gledališče)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za vidnejše vključevanje območja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Primeri inovativnega pripovedovanja zgodb (npr. flashmob o statistiki)</a:t>
                      </a: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  <a:hlinkClick r:id="rId2"/>
                        </a:rPr>
                        <a:t>https://www.youtube.com/watch?v=VFjaBh12C6s</a:t>
                      </a: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 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121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l" sz="1400" b="1" i="0" u="none" baseline="0">
                          <a:solidFill>
                            <a:srgbClr val="ECBEBD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Strip ali animacija</a:t>
                      </a:r>
                    </a:p>
                  </a:txBody>
                  <a:tcPr marL="35719" marR="35719" marT="35719" marB="35719" anchor="ctr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419DA4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grafična in besedilna ustvarjalnost (pripoved)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solidFill>
                            <a:schemeClr val="dk1"/>
                          </a:solidFill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model, ki je zlahka razumljiv in povezan z javno domišljijo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izkoriščanje ustvarjalnosti nekaterih članov skupine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ko želite povedati zgodbo nekega lika</a:t>
                      </a: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None/>
                      </a:pPr>
                      <a:r>
                        <a:rPr lang="sl" sz="1200" b="0" i="0" u="none" baseline="0" dirty="0">
                          <a:latin typeface="Helvetica Neue" panose="02000503000000020004" pitchFamily="2" charset="0"/>
                          <a:ea typeface="Helvetica Neue" panose="02000503000000020004" pitchFamily="2" charset="0"/>
                          <a:cs typeface="Helvetica Neue" panose="02000503000000020004" pitchFamily="2" charset="0"/>
                          <a:sym typeface="Calibri"/>
                        </a:rPr>
                        <a:t>Spletna orodja</a:t>
                      </a:r>
                    </a:p>
                    <a:p>
                      <a:pPr marL="171450" lvl="0" indent="-17145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SzPct val="150000"/>
                        <a:buFont typeface="System Font Regular"/>
                        <a:buChar char="-"/>
                      </a:pPr>
                      <a:endParaRPr sz="1200" dirty="0">
                        <a:latin typeface="Helvetica Neue" panose="02000503000000020004" pitchFamily="2" charset="0"/>
                        <a:ea typeface="Helvetica Neue" panose="02000503000000020004" pitchFamily="2" charset="0"/>
                        <a:cs typeface="Helvetica Neue" panose="02000503000000020004" pitchFamily="2" charset="0"/>
                        <a:sym typeface="Calibri"/>
                      </a:endParaRPr>
                    </a:p>
                  </a:txBody>
                  <a:tcPr marL="35719" marR="35719" marT="35719" marB="35719">
                    <a:lnL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434343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7" name="Google Shape;157;g27aa896d867_0_19">
            <a:extLst>
              <a:ext uri="{FF2B5EF4-FFF2-40B4-BE49-F238E27FC236}">
                <a16:creationId xmlns:a16="http://schemas.microsoft.com/office/drawing/2014/main" id="{903C096B-30E1-5449-7408-98E75CD71208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99456" y="6128650"/>
            <a:ext cx="11047975" cy="50225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16411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0"/>
          <p:cNvSpPr txBox="1"/>
          <p:nvPr/>
        </p:nvSpPr>
        <p:spPr>
          <a:xfrm>
            <a:off x="1696369" y="3296451"/>
            <a:ext cx="9139650" cy="537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13" tIns="22850" rIns="45713" bIns="22850" anchor="t" anchorCtr="0">
            <a:noAutofit/>
          </a:bodyPr>
          <a:lstStyle/>
          <a:p>
            <a:pPr algn="ctr">
              <a:lnSpc>
                <a:spcPct val="80000"/>
              </a:lnSpc>
              <a:buClr>
                <a:srgbClr val="000000"/>
              </a:buClr>
              <a:buSzPts val="8000"/>
            </a:pPr>
            <a:r>
              <a:rPr lang="sl" sz="3000" b="1" dirty="0">
                <a:solidFill>
                  <a:srgbClr val="F08A47"/>
                </a:solidFill>
                <a:latin typeface="Montserrat"/>
                <a:ea typeface="Montserrat"/>
                <a:cs typeface="Montserrat"/>
                <a:sym typeface="Montserrat"/>
              </a:rPr>
              <a:t>TEHNIKE PRIPOVEDOVANJA</a:t>
            </a:r>
          </a:p>
        </p:txBody>
      </p:sp>
      <p:pic>
        <p:nvPicPr>
          <p:cNvPr id="2" name="Google Shape;156;g27aa896d867_0_19">
            <a:extLst>
              <a:ext uri="{FF2B5EF4-FFF2-40B4-BE49-F238E27FC236}">
                <a16:creationId xmlns:a16="http://schemas.microsoft.com/office/drawing/2014/main" id="{8BF45A09-B13B-34D9-A229-6F9609796039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8985" y="2409888"/>
            <a:ext cx="10217035" cy="614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Google Shape;156;g27aa896d867_0_19">
            <a:extLst>
              <a:ext uri="{FF2B5EF4-FFF2-40B4-BE49-F238E27FC236}">
                <a16:creationId xmlns:a16="http://schemas.microsoft.com/office/drawing/2014/main" id="{F72BCFF3-0FF4-0D48-C609-0E89E72BA29A}"/>
              </a:ext>
            </a:extLst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18985" y="3946525"/>
            <a:ext cx="11079769" cy="6143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Zvok 7">
            <a:hlinkClick r:id="" action="ppaction://media"/>
            <a:extLst>
              <a:ext uri="{FF2B5EF4-FFF2-40B4-BE49-F238E27FC236}">
                <a16:creationId xmlns:a16="http://schemas.microsoft.com/office/drawing/2014/main" id="{497C78D4-7F3C-5864-255B-09AC102BA6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rcRect l="-372149" t="-372149" r="-372149" b="-372149"/>
          <a:stretch>
            <a:fillRect/>
          </a:stretch>
        </p:blipFill>
        <p:spPr>
          <a:xfrm>
            <a:off x="10051908" y="4718304"/>
            <a:ext cx="2057400" cy="2057400"/>
          </a:xfrm>
          <a:prstGeom prst="ellipse">
            <a:avLst/>
          </a:prstGeom>
        </p:spPr>
      </p:pic>
    </p:spTree>
    <p:extLst>
      <p:ext uri="{BB962C8B-B14F-4D97-AF65-F5344CB8AC3E}">
        <p14:creationId xmlns:p14="http://schemas.microsoft.com/office/powerpoint/2010/main" val="2825197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72"/>
    </mc:Choice>
    <mc:Fallback xmlns="">
      <p:transition spd="slow" advTm="5972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 isNarration="1"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66"/>
          <p:cNvSpPr txBox="1"/>
          <p:nvPr/>
        </p:nvSpPr>
        <p:spPr>
          <a:xfrm>
            <a:off x="1487488" y="980728"/>
            <a:ext cx="9144000" cy="525658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>
            <a:noAutofit/>
          </a:bodyPr>
          <a:lstStyle/>
          <a:p>
            <a:pPr lvl="0" algn="ctr" rtl="0"/>
            <a:r>
              <a:rPr lang="sl" sz="24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Nasveti za pripravo predstavitve </a:t>
            </a:r>
          </a:p>
          <a:p>
            <a:pPr lvl="0" algn="ctr" rtl="0"/>
            <a:r>
              <a:rPr lang="sl" sz="1100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DATATHERAPY.ORG (MIT – Tehnološki institut v Massachusettsu)</a:t>
            </a:r>
          </a:p>
          <a:p>
            <a:pPr lvl="0" algn="l" rtl="0"/>
            <a:endParaRPr lang="sl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Montserrat"/>
            </a:endParaRPr>
          </a:p>
          <a:p>
            <a:pPr lvl="0" algn="l" rtl="0"/>
            <a:endParaRPr lang="sl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Montserrat"/>
            </a:endParaRPr>
          </a:p>
          <a:p>
            <a:pPr lvl="0" algn="l" rtl="0"/>
            <a:r>
              <a:rPr lang="sl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Povejte osebno zgodbo </a:t>
            </a:r>
          </a:p>
          <a:p>
            <a:pPr lvl="0" algn="l" rtl="0"/>
            <a:r>
              <a:rPr lang="sl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S pripovedovanjem osebnih zgodb se doseže čustveno sodelovanje občinstva.
</a:t>
            </a:r>
          </a:p>
          <a:p>
            <a:pPr lvl="0" algn="l" rtl="0"/>
            <a:r>
              <a:rPr lang="sl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Za podatki, ki jih predstavljate, se lahko skrivajo zanimive zgodbe o ljudeh. </a:t>
            </a:r>
          </a:p>
          <a:p>
            <a:pPr lvl="0" algn="l" rtl="0"/>
            <a:endParaRPr lang="sl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Montserrat"/>
            </a:endParaRPr>
          </a:p>
          <a:p>
            <a:pPr lvl="0" algn="l" rtl="0"/>
            <a:r>
              <a:rPr lang="sl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Poskusite fizično predstaviti podatke</a:t>
            </a:r>
          </a:p>
          <a:p>
            <a:pPr lvl="0" algn="l" rtl="0"/>
            <a:r>
              <a:rPr lang="sl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3-D rekonstrukcija, model, predmet ali kolaž, s katerimi se lahko podatki prenesejo v zgodbo… to je lahko dober način, da se pritegne pozornost, spodbudijo vprašanja, zabava občinstvo.</a:t>
            </a:r>
          </a:p>
          <a:p>
            <a:pPr lvl="0" algn="l" rtl="0"/>
            <a:endParaRPr lang="sl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Montserrat"/>
            </a:endParaRPr>
          </a:p>
          <a:p>
            <a:pPr lvl="0" algn="l" rtl="0"/>
            <a:r>
              <a:rPr lang="sl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Preslikava podatkov … je lahko tudi ustvarjalna!</a:t>
            </a:r>
          </a:p>
          <a:p>
            <a:pPr lvl="0" algn="l" rtl="0"/>
            <a:r>
              <a:rPr lang="sl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Pokažite, kje se zgodba odvija, opredelite resnične kraje z vizualizacijami zemljevidov. Kreativni zemljevidi z dodatnimi vizualnimi elementi so tudi uporabna orodja, da se pozornost usmeri na določeno območje; občinstvo ponese na kraje, ki jih opisujete.</a:t>
            </a:r>
          </a:p>
          <a:p>
            <a:pPr lvl="0" algn="l" rtl="0"/>
            <a:endParaRPr lang="sl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Montserrat"/>
            </a:endParaRPr>
          </a:p>
          <a:p>
            <a:pPr lvl="0" algn="l" rtl="0"/>
            <a:r>
              <a:rPr lang="sl" b="1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Oživite modele ali uporabite igrivo interakcijo</a:t>
            </a:r>
          </a:p>
          <a:p>
            <a:pPr lvl="0" algn="l" rtl="0"/>
            <a:r>
              <a:rPr lang="sl" dirty="0">
                <a:solidFill>
                  <a:schemeClr val="tx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  <a:sym typeface="Montserrat"/>
              </a:rPr>
              <a:t>V nekaterih primerih lahko poskusite biti še bolj ustvarjalni in prek iger komunicirate z javnostjo (npr. igra vlog, celo eksperimentiranje s slogi ali žanri pripovedovanja zgodb – literarni, filmski, gledališki itd.).</a:t>
            </a:r>
            <a:endParaRPr lang="sl" sz="3600" b="1" dirty="0">
              <a:solidFill>
                <a:schemeClr val="tx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  <a:sym typeface="Montserrat"/>
            </a:endParaRPr>
          </a:p>
        </p:txBody>
      </p:sp>
    </p:spTree>
    <p:extLst>
      <p:ext uri="{BB962C8B-B14F-4D97-AF65-F5344CB8AC3E}">
        <p14:creationId xmlns:p14="http://schemas.microsoft.com/office/powerpoint/2010/main" val="4290797098"/>
      </p:ext>
    </p:extLst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4" name="Google Shape;164;p15"/>
          <p:cNvPicPr preferRelativeResize="0"/>
          <p:nvPr/>
        </p:nvPicPr>
        <p:blipFill rotWithShape="1">
          <a:blip r:embed="rId3">
            <a:alphaModFix/>
          </a:blip>
          <a:srcRect t="29" b="19"/>
          <a:stretch/>
        </p:blipFill>
        <p:spPr>
          <a:xfrm>
            <a:off x="-38539" y="-19882"/>
            <a:ext cx="12269077" cy="6897764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166004" y="1776413"/>
            <a:ext cx="7539038" cy="1733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67" name="Google Shape;167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6760497" y="5860175"/>
            <a:ext cx="4852501" cy="675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ormat Slide Esercizio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732</Words>
  <Application>Microsoft Office PowerPoint</Application>
  <PresentationFormat>Širokozaslonsko</PresentationFormat>
  <Paragraphs>107</Paragraphs>
  <Slides>7</Slides>
  <Notes>6</Notes>
  <HiddenSlides>0</HiddenSlides>
  <MMClips>2</MMClips>
  <ScaleCrop>false</ScaleCrop>
  <HeadingPairs>
    <vt:vector size="6" baseType="variant">
      <vt:variant>
        <vt:lpstr>Uporabljene pisave</vt:lpstr>
      </vt:variant>
      <vt:variant>
        <vt:i4>5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3" baseType="lpstr">
      <vt:lpstr>Calibri</vt:lpstr>
      <vt:lpstr>Montserrat</vt:lpstr>
      <vt:lpstr>Helvetica Neue</vt:lpstr>
      <vt:lpstr>System Font Regular</vt:lpstr>
      <vt:lpstr>Arial</vt:lpstr>
      <vt:lpstr>Format Slide Esercizio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  <vt:lpstr>PowerPointova predstavitev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modified xsi:type="dcterms:W3CDTF">2024-01-17T22:42:54Z</dcterms:modified>
</cp:coreProperties>
</file>