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24382413" cy="13716000"/>
  <p:notesSz cx="6858000" cy="9144000"/>
  <p:embeddedFontLst>
    <p:embeddedFont>
      <p:font typeface="Montserrat" pitchFamily="2" charset="77"/>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000000"/>
          </p15:clr>
        </p15:guide>
        <p15:guide id="2" pos="7679">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65/uJWPe9cvPZZEsXYi1BMjQ7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94"/>
  </p:normalViewPr>
  <p:slideViewPr>
    <p:cSldViewPr snapToGrid="0">
      <p:cViewPr varScale="1">
        <p:scale>
          <a:sx n="60" d="100"/>
          <a:sy n="60" d="100"/>
        </p:scale>
        <p:origin x="320" y="208"/>
      </p:cViewPr>
      <p:guideLst>
        <p:guide orient="horz" pos="4320"/>
        <p:guide pos="7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4c3a997d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284c3a997de_0_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Google Shape;12;p16"/>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4" name="Google Shape;14;p16"/>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7839869" y="-2512327"/>
            <a:ext cx="8702676" cy="2102983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14265555" y="3913359"/>
            <a:ext cx="11623676" cy="525745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3598250" y="-1191708"/>
            <a:ext cx="11623676" cy="154675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contenuto">
  <p:cSld name="1_Titolo e contenuto">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600"/>
              <a:buFont typeface="Verdana"/>
              <a:buNone/>
              <a:defRPr sz="56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2000"/>
              </a:spcBef>
              <a:spcAft>
                <a:spcPts val="0"/>
              </a:spcAft>
              <a:buClr>
                <a:schemeClr val="dk1"/>
              </a:buClr>
              <a:buSzPts val="3200"/>
              <a:buChar char="•"/>
              <a:defRPr sz="3200">
                <a:latin typeface="Verdana"/>
                <a:ea typeface="Verdana"/>
                <a:cs typeface="Verdana"/>
                <a:sym typeface="Verdana"/>
              </a:defRPr>
            </a:lvl1pPr>
            <a:lvl2pPr marL="914400" lvl="1"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2pPr>
            <a:lvl3pPr marL="1371600" lvl="2"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3pPr>
            <a:lvl4pPr marL="1828800" lvl="3"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4pPr>
            <a:lvl5pPr marL="2286000" lvl="4"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83" name="Google Shape;83;p27"/>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3047802" y="2244726"/>
            <a:ext cx="18286810" cy="4775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11999"/>
              <a:buFont typeface="Calibri"/>
              <a:buNone/>
              <a:defRPr sz="119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3047802" y="7204076"/>
            <a:ext cx="18286810" cy="33115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0" name="Google Shape;20;p17"/>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1663592" y="3419477"/>
            <a:ext cx="21029830" cy="57054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1999"/>
              <a:buFont typeface="Calibri"/>
              <a:buNone/>
              <a:defRPr sz="119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1663592" y="9178927"/>
            <a:ext cx="21029830" cy="300037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26" name="Google Shape;26;p18"/>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676291" y="3651250"/>
            <a:ext cx="10362526"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12343596" y="3651250"/>
            <a:ext cx="10362526" cy="8702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679467"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1679467" y="3362326"/>
            <a:ext cx="10314903"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39" name="Google Shape;39;p20"/>
          <p:cNvSpPr txBox="1">
            <a:spLocks noGrp="1"/>
          </p:cNvSpPr>
          <p:nvPr>
            <p:ph type="body" idx="2"/>
          </p:nvPr>
        </p:nvSpPr>
        <p:spPr>
          <a:xfrm>
            <a:off x="1679467" y="5010150"/>
            <a:ext cx="10314903" cy="73691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12343597" y="3362326"/>
            <a:ext cx="10365701"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1" name="Google Shape;41;p20"/>
          <p:cNvSpPr txBox="1">
            <a:spLocks noGrp="1"/>
          </p:cNvSpPr>
          <p:nvPr>
            <p:ph type="body" idx="4"/>
          </p:nvPr>
        </p:nvSpPr>
        <p:spPr>
          <a:xfrm>
            <a:off x="12343597" y="5010150"/>
            <a:ext cx="10365701" cy="73691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10365701" y="1974851"/>
            <a:ext cx="12343597" cy="9747250"/>
          </a:xfrm>
          <a:prstGeom prst="rect">
            <a:avLst/>
          </a:prstGeom>
          <a:noFill/>
          <a:ln>
            <a:noFill/>
          </a:ln>
        </p:spPr>
        <p:txBody>
          <a:bodyPr spcFirstLastPara="1" wrap="square" lIns="91425" tIns="45700" rIns="91425" bIns="45700" anchor="t" anchorCtr="0">
            <a:no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57" name="Google Shape;57;p23"/>
          <p:cNvSpPr txBox="1">
            <a:spLocks noGrp="1"/>
          </p:cNvSpPr>
          <p:nvPr>
            <p:ph type="body" idx="2"/>
          </p:nvPr>
        </p:nvSpPr>
        <p:spPr>
          <a:xfrm>
            <a:off x="1679468" y="4114800"/>
            <a:ext cx="7863962"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58" name="Google Shape;58;p23"/>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0365701" y="1974851"/>
            <a:ext cx="12343597" cy="9747250"/>
          </a:xfrm>
          <a:prstGeom prst="rect">
            <a:avLst/>
          </a:prstGeom>
          <a:noFill/>
          <a:ln>
            <a:noFill/>
          </a:ln>
        </p:spPr>
      </p:sp>
      <p:sp>
        <p:nvSpPr>
          <p:cNvPr id="64" name="Google Shape;64;p24"/>
          <p:cNvSpPr txBox="1">
            <a:spLocks noGrp="1"/>
          </p:cNvSpPr>
          <p:nvPr>
            <p:ph type="body" idx="1"/>
          </p:nvPr>
        </p:nvSpPr>
        <p:spPr>
          <a:xfrm>
            <a:off x="1679468" y="4114800"/>
            <a:ext cx="7863962"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5" name="Google Shape;65;p24"/>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29" b="18"/>
          <a:stretch/>
        </p:blipFill>
        <p:spPr>
          <a:xfrm>
            <a:off x="0" y="-79528"/>
            <a:ext cx="24538153" cy="13795528"/>
          </a:xfrm>
          <a:prstGeom prst="rect">
            <a:avLst/>
          </a:prstGeom>
          <a:noFill/>
          <a:ln>
            <a:noFill/>
          </a:ln>
        </p:spPr>
      </p:pic>
      <p:sp>
        <p:nvSpPr>
          <p:cNvPr id="90" name="Google Shape;90;p1"/>
          <p:cNvSpPr txBox="1"/>
          <p:nvPr/>
        </p:nvSpPr>
        <p:spPr>
          <a:xfrm>
            <a:off x="1177776" y="10913133"/>
            <a:ext cx="22182600" cy="1508700"/>
          </a:xfrm>
          <a:prstGeom prst="rect">
            <a:avLst/>
          </a:prstGeom>
          <a:noFill/>
          <a:ln>
            <a:noFill/>
          </a:ln>
          <a:effectLst>
            <a:outerShdw blurRad="63500" dist="17961" dir="2700000" algn="ctr" rotWithShape="0">
              <a:srgbClr val="E7E6E6">
                <a:alpha val="74117"/>
              </a:srgbClr>
            </a:outerShdw>
          </a:effectLst>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6000"/>
              <a:buFont typeface="Arial"/>
              <a:buNone/>
            </a:pPr>
            <a:r>
              <a:rPr lang="sl" sz="8000" b="1" i="0" u="none" strike="noStrike" cap="none">
                <a:solidFill>
                  <a:schemeClr val="lt1"/>
                </a:solidFill>
                <a:latin typeface="Montserrat"/>
                <a:ea typeface="Montserrat"/>
                <a:cs typeface="Montserrat"/>
                <a:sym typeface="Montserrat"/>
              </a:rPr>
              <a:t>PROMOCIJA DOGODKA NA DRUŽBENIH OMREŽJIH</a:t>
            </a:r>
            <a:endParaRPr/>
          </a:p>
        </p:txBody>
      </p:sp>
      <p:pic>
        <p:nvPicPr>
          <p:cNvPr id="91" name="Google Shape;91;p1"/>
          <p:cNvPicPr preferRelativeResize="0"/>
          <p:nvPr/>
        </p:nvPicPr>
        <p:blipFill rotWithShape="1">
          <a:blip r:embed="rId4">
            <a:alphaModFix/>
          </a:blip>
          <a:srcRect/>
          <a:stretch/>
        </p:blipFill>
        <p:spPr>
          <a:xfrm>
            <a:off x="4331213" y="3552825"/>
            <a:ext cx="15078075" cy="346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ctrTitle"/>
          </p:nvPr>
        </p:nvSpPr>
        <p:spPr>
          <a:xfrm>
            <a:off x="885950" y="5993904"/>
            <a:ext cx="23114568" cy="16788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999"/>
              <a:buFont typeface="Calibri"/>
              <a:buNone/>
            </a:pPr>
            <a:r>
              <a:rPr lang="sl" sz="7200" b="1" i="0" u="none">
                <a:solidFill>
                  <a:srgbClr val="757070"/>
                </a:solidFill>
                <a:latin typeface="Montserrat"/>
                <a:ea typeface="Montserrat"/>
                <a:cs typeface="Montserrat"/>
                <a:sym typeface="Montserrat"/>
              </a:rPr>
              <a:t>KAJ JE TREBA NAREDITI PO DOGODKU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subTitle" idx="1"/>
          </p:nvPr>
        </p:nvSpPr>
        <p:spPr>
          <a:xfrm>
            <a:off x="597925" y="1986875"/>
            <a:ext cx="23402700" cy="10487700"/>
          </a:xfrm>
          <a:prstGeom prst="rect">
            <a:avLst/>
          </a:prstGeom>
          <a:noFill/>
          <a:ln>
            <a:noFill/>
          </a:ln>
        </p:spPr>
        <p:txBody>
          <a:bodyPr spcFirstLastPara="1" wrap="square" lIns="91425" tIns="45700" rIns="91425" bIns="45700" anchor="t" anchorCtr="0">
            <a:noAutofit/>
          </a:bodyPr>
          <a:lstStyle/>
          <a:p>
            <a:pPr marL="457200" lvl="0" indent="-457200" algn="ctr" rtl="0">
              <a:lnSpc>
                <a:spcPct val="90000"/>
              </a:lnSpc>
              <a:spcBef>
                <a:spcPts val="2000"/>
              </a:spcBef>
              <a:spcAft>
                <a:spcPts val="0"/>
              </a:spcAft>
              <a:buClr>
                <a:schemeClr val="dk1"/>
              </a:buClr>
              <a:buSzPts val="4800"/>
              <a:buNone/>
            </a:pPr>
            <a:r>
              <a:rPr lang="sl" sz="3000" b="0" i="0" u="none">
                <a:solidFill>
                  <a:srgbClr val="757070"/>
                </a:solidFill>
                <a:latin typeface="Montserrat"/>
                <a:ea typeface="Montserrat"/>
                <a:cs typeface="Montserrat"/>
                <a:sym typeface="Montserrat"/>
              </a:rPr>
              <a:t>Ustvarite eno ali več objav na svojem spletnem mestu/blogu in svojih straneh v družbenih medijih, kjer se </a:t>
            </a:r>
            <a:r>
              <a:rPr lang="sl" sz="3000" b="1" i="0" u="none">
                <a:solidFill>
                  <a:srgbClr val="757070"/>
                </a:solidFill>
                <a:latin typeface="Montserrat"/>
                <a:ea typeface="Montserrat"/>
                <a:cs typeface="Montserrat"/>
                <a:sym typeface="Montserrat"/>
              </a:rPr>
              <a:t>zahvalite udeležencem in z njimi delite nekaj misli</a:t>
            </a:r>
            <a:r>
              <a:rPr lang="sl" sz="3000" b="0" i="0" u="none">
                <a:solidFill>
                  <a:srgbClr val="757070"/>
                </a:solidFill>
                <a:latin typeface="Montserrat"/>
                <a:ea typeface="Montserrat"/>
                <a:cs typeface="Montserrat"/>
                <a:sym typeface="Montserrat"/>
              </a:rPr>
              <a:t> o dogodku in njegovem uspehu.</a:t>
            </a:r>
            <a:br>
              <a:rPr lang="sl" sz="3000">
                <a:solidFill>
                  <a:srgbClr val="757070"/>
                </a:solidFill>
                <a:latin typeface="Montserrat"/>
                <a:ea typeface="Montserrat"/>
                <a:cs typeface="Montserrat"/>
                <a:sym typeface="Montserrat"/>
              </a:rPr>
            </a:br>
            <a:r>
              <a:rPr lang="sl" sz="3000" b="0" i="0" u="none">
                <a:solidFill>
                  <a:srgbClr val="757070"/>
                </a:solidFill>
                <a:latin typeface="Montserrat"/>
                <a:ea typeface="Montserrat"/>
                <a:cs typeface="Montserrat"/>
                <a:sym typeface="Montserrat"/>
              </a:rPr>
              <a:t>Če že načrtuje drug dogodek, začnite govoriti o njem in povejte nekaj podrobnosti.</a:t>
            </a:r>
            <a:endParaRPr/>
          </a:p>
          <a:p>
            <a:pPr marL="457200" lvl="0" indent="-457200" algn="ctr" rtl="0">
              <a:lnSpc>
                <a:spcPct val="90000"/>
              </a:lnSpc>
              <a:spcBef>
                <a:spcPts val="2000"/>
              </a:spcBef>
              <a:spcAft>
                <a:spcPts val="0"/>
              </a:spcAft>
              <a:buClr>
                <a:schemeClr val="dk1"/>
              </a:buClr>
              <a:buSzPts val="4800"/>
              <a:buNone/>
            </a:pPr>
            <a:r>
              <a:rPr lang="sl" sz="3000" b="0" i="0" u="none">
                <a:solidFill>
                  <a:srgbClr val="757070"/>
                </a:solidFill>
                <a:latin typeface="Montserrat"/>
                <a:ea typeface="Montserrat"/>
                <a:cs typeface="Montserrat"/>
                <a:sym typeface="Montserrat"/>
              </a:rPr>
              <a:t>Spodbudite pogovor ter </a:t>
            </a:r>
            <a:r>
              <a:rPr lang="sl" sz="3000" b="1" i="0" u="none">
                <a:solidFill>
                  <a:srgbClr val="757070"/>
                </a:solidFill>
                <a:latin typeface="Montserrat"/>
                <a:ea typeface="Montserrat"/>
                <a:cs typeface="Montserrat"/>
                <a:sym typeface="Montserrat"/>
              </a:rPr>
              <a:t>spodbujajte prijatelje in udeležence, naj napišejo komentarje in povratne informacije</a:t>
            </a:r>
            <a:r>
              <a:rPr lang="sl" sz="3000" b="0" i="0" u="none">
                <a:solidFill>
                  <a:srgbClr val="757070"/>
                </a:solidFill>
                <a:latin typeface="Montserrat"/>
                <a:ea typeface="Montserrat"/>
                <a:cs typeface="Montserrat"/>
                <a:sym typeface="Montserrat"/>
              </a:rPr>
              <a:t> o dogodku. </a:t>
            </a:r>
            <a:br>
              <a:rPr lang="sl" sz="3000">
                <a:solidFill>
                  <a:srgbClr val="757070"/>
                </a:solidFill>
                <a:latin typeface="Montserrat"/>
                <a:ea typeface="Montserrat"/>
                <a:cs typeface="Montserrat"/>
                <a:sym typeface="Montserrat"/>
              </a:rPr>
            </a:br>
            <a:r>
              <a:rPr lang="sl" sz="3000" b="1" i="0" u="none">
                <a:solidFill>
                  <a:srgbClr val="757070"/>
                </a:solidFill>
                <a:latin typeface="Montserrat"/>
                <a:ea typeface="Montserrat"/>
                <a:cs typeface="Montserrat"/>
                <a:sym typeface="Montserrat"/>
              </a:rPr>
              <a:t>Prosite za prispevke in priporočila, </a:t>
            </a:r>
            <a:r>
              <a:rPr lang="sl" sz="3000" b="0" i="0" u="none">
                <a:solidFill>
                  <a:srgbClr val="757070"/>
                </a:solidFill>
                <a:latin typeface="Montserrat"/>
                <a:ea typeface="Montserrat"/>
                <a:cs typeface="Montserrat"/>
                <a:sym typeface="Montserrat"/>
              </a:rPr>
              <a:t>na podlagi katerih boste nadgradili in še izboljšali naslednji dogodek.</a:t>
            </a:r>
            <a:endParaRPr/>
          </a:p>
          <a:p>
            <a:pPr marL="457200" lvl="0" indent="-457200" algn="ctr" rtl="0">
              <a:lnSpc>
                <a:spcPct val="90000"/>
              </a:lnSpc>
              <a:spcBef>
                <a:spcPts val="2000"/>
              </a:spcBef>
              <a:spcAft>
                <a:spcPts val="0"/>
              </a:spcAft>
              <a:buClr>
                <a:schemeClr val="dk1"/>
              </a:buClr>
              <a:buSzPts val="4800"/>
              <a:buNone/>
            </a:pPr>
            <a:endParaRPr/>
          </a:p>
          <a:p>
            <a:pPr marL="457200" lvl="0" indent="-457200" algn="ctr" rtl="0">
              <a:lnSpc>
                <a:spcPct val="90000"/>
              </a:lnSpc>
              <a:spcBef>
                <a:spcPts val="2000"/>
              </a:spcBef>
              <a:spcAft>
                <a:spcPts val="0"/>
              </a:spcAft>
              <a:buClr>
                <a:schemeClr val="dk1"/>
              </a:buClr>
              <a:buSzPts val="4800"/>
              <a:buNone/>
            </a:pPr>
            <a:r>
              <a:rPr lang="sl" sz="3000" b="0" i="0" u="none">
                <a:solidFill>
                  <a:srgbClr val="757070"/>
                </a:solidFill>
                <a:latin typeface="Montserrat"/>
                <a:ea typeface="Montserrat"/>
                <a:cs typeface="Montserrat"/>
                <a:sym typeface="Montserrat"/>
              </a:rPr>
              <a:t>Če ste ustvarili video celotnega dogodka, ga delite tudi na svojih kanalih </a:t>
            </a:r>
            <a:r>
              <a:rPr lang="sl" sz="3000" b="1" i="0" u="none">
                <a:solidFill>
                  <a:srgbClr val="757070"/>
                </a:solidFill>
                <a:latin typeface="Montserrat"/>
                <a:ea typeface="Montserrat"/>
                <a:cs typeface="Montserrat"/>
                <a:sym typeface="Montserrat"/>
              </a:rPr>
              <a:t>YouTube in Vimeo</a:t>
            </a:r>
            <a:r>
              <a:rPr lang="sl" sz="3000" b="0" i="0" u="none">
                <a:solidFill>
                  <a:srgbClr val="757070"/>
                </a:solidFill>
                <a:latin typeface="Montserrat"/>
                <a:ea typeface="Montserrat"/>
                <a:cs typeface="Montserrat"/>
                <a:sym typeface="Montserrat"/>
              </a:rPr>
              <a:t>.</a:t>
            </a:r>
            <a:endParaRPr/>
          </a:p>
          <a:p>
            <a:pPr marL="457200" lvl="0" indent="-457200" algn="l"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endParaRPr sz="3600">
              <a:solidFill>
                <a:srgbClr val="757070"/>
              </a:solidFill>
              <a:latin typeface="Arial"/>
              <a:ea typeface="Arial"/>
              <a:cs typeface="Arial"/>
              <a:sym typeface="Arial"/>
            </a:endParaRPr>
          </a:p>
          <a:p>
            <a:pPr marL="457200" lvl="0" indent="-457200" algn="ctr" rtl="0">
              <a:lnSpc>
                <a:spcPct val="90000"/>
              </a:lnSpc>
              <a:spcBef>
                <a:spcPts val="2000"/>
              </a:spcBef>
              <a:spcAft>
                <a:spcPts val="0"/>
              </a:spcAft>
              <a:buClr>
                <a:schemeClr val="dk1"/>
              </a:buClr>
              <a:buSzPts val="4800"/>
              <a:buNone/>
            </a:pPr>
            <a:r>
              <a:rPr lang="sl" sz="3000" b="0" i="0" u="none">
                <a:solidFill>
                  <a:srgbClr val="757070"/>
                </a:solidFill>
                <a:latin typeface="Montserrat"/>
                <a:ea typeface="Montserrat"/>
                <a:cs typeface="Montserrat"/>
                <a:sym typeface="Montserrat"/>
              </a:rPr>
              <a:t>Uporabite licenco organizacije </a:t>
            </a:r>
            <a:r>
              <a:rPr lang="sl" sz="3000" b="1" i="0" u="none">
                <a:solidFill>
                  <a:srgbClr val="757070"/>
                </a:solidFill>
                <a:latin typeface="Montserrat"/>
                <a:ea typeface="Montserrat"/>
                <a:cs typeface="Montserrat"/>
                <a:sym typeface="Montserrat"/>
              </a:rPr>
              <a:t>Creative Commons </a:t>
            </a:r>
            <a:r>
              <a:rPr lang="sl" sz="3000" b="0" i="0" u="none">
                <a:solidFill>
                  <a:srgbClr val="757070"/>
                </a:solidFill>
                <a:latin typeface="Montserrat"/>
                <a:ea typeface="Montserrat"/>
                <a:cs typeface="Montserrat"/>
                <a:sym typeface="Montserrat"/>
              </a:rPr>
              <a:t>za deljenje.</a:t>
            </a:r>
            <a:endParaRPr/>
          </a:p>
        </p:txBody>
      </p:sp>
      <p:pic>
        <p:nvPicPr>
          <p:cNvPr id="157" name="Google Shape;157;p13"/>
          <p:cNvPicPr preferRelativeResize="0"/>
          <p:nvPr/>
        </p:nvPicPr>
        <p:blipFill rotWithShape="1">
          <a:blip r:embed="rId3">
            <a:alphaModFix/>
          </a:blip>
          <a:srcRect/>
          <a:stretch/>
        </p:blipFill>
        <p:spPr>
          <a:xfrm>
            <a:off x="4347570" y="7859009"/>
            <a:ext cx="5498084" cy="2091953"/>
          </a:xfrm>
          <a:prstGeom prst="rect">
            <a:avLst/>
          </a:prstGeom>
          <a:noFill/>
          <a:ln>
            <a:noFill/>
          </a:ln>
        </p:spPr>
      </p:pic>
      <p:pic>
        <p:nvPicPr>
          <p:cNvPr id="158" name="Google Shape;158;p13"/>
          <p:cNvPicPr preferRelativeResize="0"/>
          <p:nvPr/>
        </p:nvPicPr>
        <p:blipFill rotWithShape="1">
          <a:blip r:embed="rId4">
            <a:alphaModFix/>
          </a:blip>
          <a:srcRect/>
          <a:stretch/>
        </p:blipFill>
        <p:spPr>
          <a:xfrm>
            <a:off x="10583006" y="8172184"/>
            <a:ext cx="5184575" cy="1465599"/>
          </a:xfrm>
          <a:prstGeom prst="rect">
            <a:avLst/>
          </a:prstGeom>
          <a:noFill/>
          <a:ln>
            <a:noFill/>
          </a:ln>
        </p:spPr>
      </p:pic>
      <p:pic>
        <p:nvPicPr>
          <p:cNvPr id="159" name="Google Shape;159;p13"/>
          <p:cNvPicPr preferRelativeResize="0"/>
          <p:nvPr/>
        </p:nvPicPr>
        <p:blipFill rotWithShape="1">
          <a:blip r:embed="rId5">
            <a:alphaModFix/>
          </a:blip>
          <a:srcRect/>
          <a:stretch/>
        </p:blipFill>
        <p:spPr>
          <a:xfrm>
            <a:off x="16504922" y="7538142"/>
            <a:ext cx="2724150" cy="2733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4"/>
          <p:cNvPicPr preferRelativeResize="0"/>
          <p:nvPr/>
        </p:nvPicPr>
        <p:blipFill rotWithShape="1">
          <a:blip r:embed="rId3">
            <a:alphaModFix/>
          </a:blip>
          <a:srcRect t="29" b="18"/>
          <a:stretch/>
        </p:blipFill>
        <p:spPr>
          <a:xfrm>
            <a:off x="0" y="-79527"/>
            <a:ext cx="24538153" cy="13795528"/>
          </a:xfrm>
          <a:prstGeom prst="rect">
            <a:avLst/>
          </a:prstGeom>
          <a:noFill/>
          <a:ln>
            <a:noFill/>
          </a:ln>
        </p:spPr>
      </p:pic>
      <p:pic>
        <p:nvPicPr>
          <p:cNvPr id="165" name="Google Shape;165;p14"/>
          <p:cNvPicPr preferRelativeResize="0"/>
          <p:nvPr/>
        </p:nvPicPr>
        <p:blipFill rotWithShape="1">
          <a:blip r:embed="rId4">
            <a:alphaModFix/>
          </a:blip>
          <a:srcRect/>
          <a:stretch/>
        </p:blipFill>
        <p:spPr>
          <a:xfrm>
            <a:off x="4331213" y="3552825"/>
            <a:ext cx="15078075" cy="3467100"/>
          </a:xfrm>
          <a:prstGeom prst="rect">
            <a:avLst/>
          </a:prstGeom>
          <a:noFill/>
          <a:ln>
            <a:noFill/>
          </a:ln>
        </p:spPr>
      </p:pic>
      <p:pic>
        <p:nvPicPr>
          <p:cNvPr id="166" name="Google Shape;166;p14"/>
          <p:cNvPicPr preferRelativeResize="0"/>
          <p:nvPr/>
        </p:nvPicPr>
        <p:blipFill rotWithShape="1">
          <a:blip r:embed="rId5">
            <a:alphaModFix/>
          </a:blip>
          <a:srcRect/>
          <a:stretch/>
        </p:blipFill>
        <p:spPr>
          <a:xfrm>
            <a:off x="13520200" y="11720350"/>
            <a:ext cx="9705001" cy="135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885950" y="5993904"/>
            <a:ext cx="23114568" cy="16788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999"/>
              <a:buFont typeface="Calibri"/>
              <a:buNone/>
            </a:pPr>
            <a:r>
              <a:rPr lang="sl" sz="7200" b="1" i="0" u="sng">
                <a:solidFill>
                  <a:srgbClr val="757070"/>
                </a:solidFill>
                <a:latin typeface="Montserrat"/>
                <a:ea typeface="Montserrat"/>
                <a:cs typeface="Montserrat"/>
                <a:sym typeface="Montserrat"/>
              </a:rPr>
              <a:t>KAJ JE TREBA NAREDITI PRED DOGODKOM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subTitle" idx="1"/>
          </p:nvPr>
        </p:nvSpPr>
        <p:spPr>
          <a:xfrm>
            <a:off x="276825" y="6396849"/>
            <a:ext cx="23546700" cy="5753400"/>
          </a:xfrm>
          <a:prstGeom prst="rect">
            <a:avLst/>
          </a:prstGeom>
          <a:noFill/>
          <a:ln>
            <a:noFill/>
          </a:ln>
        </p:spPr>
        <p:txBody>
          <a:bodyPr spcFirstLastPara="1" wrap="square" lIns="91425" tIns="45700" rIns="91425" bIns="45700" anchor="t" anchorCtr="0">
            <a:noAutofit/>
          </a:bodyPr>
          <a:lstStyle/>
          <a:p>
            <a:pPr marL="457200" lvl="0" indent="-457200" algn="ctr" rtl="0">
              <a:lnSpc>
                <a:spcPct val="90000"/>
              </a:lnSpc>
              <a:spcBef>
                <a:spcPts val="2000"/>
              </a:spcBef>
              <a:spcAft>
                <a:spcPts val="0"/>
              </a:spcAft>
              <a:buClr>
                <a:schemeClr val="dk1"/>
              </a:buClr>
              <a:buSzPts val="4800"/>
              <a:buNone/>
            </a:pPr>
            <a:r>
              <a:rPr lang="sl" sz="3600" b="1" i="0" u="none" dirty="0">
                <a:solidFill>
                  <a:srgbClr val="757070"/>
                </a:solidFill>
                <a:latin typeface="Montserrat"/>
                <a:ea typeface="Montserrat"/>
                <a:cs typeface="Montserrat"/>
                <a:sym typeface="Montserrat"/>
              </a:rPr>
              <a:t>Facebook </a:t>
            </a:r>
            <a:r>
              <a:rPr lang="sl" sz="3600" b="1" dirty="0">
                <a:solidFill>
                  <a:srgbClr val="757070"/>
                </a:solidFill>
                <a:latin typeface="Montserrat"/>
                <a:ea typeface="Montserrat"/>
                <a:cs typeface="Montserrat"/>
                <a:sym typeface="Montserrat"/>
              </a:rPr>
              <a:t>d</a:t>
            </a:r>
            <a:r>
              <a:rPr lang="sl" sz="3600" b="1" i="0" u="none" dirty="0">
                <a:solidFill>
                  <a:srgbClr val="757070"/>
                </a:solidFill>
                <a:latin typeface="Montserrat"/>
                <a:ea typeface="Montserrat"/>
                <a:cs typeface="Montserrat"/>
                <a:sym typeface="Montserrat"/>
              </a:rPr>
              <a:t>ogodki</a:t>
            </a:r>
            <a:r>
              <a:rPr lang="sl" sz="3600" dirty="0">
                <a:solidFill>
                  <a:srgbClr val="757070"/>
                </a:solidFill>
                <a:latin typeface="Montserrat"/>
                <a:ea typeface="Montserrat"/>
                <a:cs typeface="Montserrat"/>
                <a:sym typeface="Montserrat"/>
              </a:rPr>
              <a:t> so tudi v letu 2024 </a:t>
            </a:r>
            <a:r>
              <a:rPr lang="sl" sz="3600" b="0" i="0" u="none" dirty="0">
                <a:solidFill>
                  <a:srgbClr val="757070"/>
                </a:solidFill>
                <a:latin typeface="Montserrat"/>
                <a:ea typeface="Montserrat"/>
                <a:cs typeface="Montserrat"/>
                <a:sym typeface="Montserrat"/>
              </a:rPr>
              <a:t>eno zmogljivejših orodij platforme.</a:t>
            </a:r>
            <a:endParaRPr dirty="0"/>
          </a:p>
          <a:p>
            <a:pPr marL="457200" lvl="0" indent="-457200" algn="ctr" rtl="0">
              <a:lnSpc>
                <a:spcPct val="90000"/>
              </a:lnSpc>
              <a:spcBef>
                <a:spcPts val="2000"/>
              </a:spcBef>
              <a:spcAft>
                <a:spcPts val="0"/>
              </a:spcAft>
              <a:buClr>
                <a:schemeClr val="dk1"/>
              </a:buClr>
              <a:buSzPts val="4800"/>
              <a:buNone/>
            </a:pPr>
            <a:r>
              <a:rPr lang="sl" sz="3600" b="0" i="0" u="none" dirty="0">
                <a:solidFill>
                  <a:srgbClr val="757070"/>
                </a:solidFill>
                <a:latin typeface="Montserrat"/>
                <a:ea typeface="Montserrat"/>
                <a:cs typeface="Montserrat"/>
                <a:sym typeface="Montserrat"/>
              </a:rPr>
              <a:t>Začnite na Facebookovi strani, ustvarjeni na začetku izobraževalnega programa ASOC. </a:t>
            </a:r>
            <a:r>
              <a:rPr lang="sl" sz="3600" b="1" i="0" u="none" dirty="0">
                <a:solidFill>
                  <a:srgbClr val="757070"/>
                </a:solidFill>
                <a:latin typeface="Montserrat"/>
                <a:ea typeface="Montserrat"/>
                <a:cs typeface="Montserrat"/>
                <a:sym typeface="Montserrat"/>
              </a:rPr>
              <a:t>Facebook dogodek</a:t>
            </a:r>
            <a:r>
              <a:rPr lang="sl" sz="3600" b="0" i="0" u="none" dirty="0">
                <a:solidFill>
                  <a:srgbClr val="757070"/>
                </a:solidFill>
                <a:latin typeface="Montserrat"/>
                <a:ea typeface="Montserrat"/>
                <a:cs typeface="Montserrat"/>
                <a:sym typeface="Montserrat"/>
              </a:rPr>
              <a:t> ustvarite, ko imate vse informacije, potrditve gostov, urnik in dokončne korake.</a:t>
            </a:r>
            <a:endParaRPr dirty="0"/>
          </a:p>
          <a:p>
            <a:pPr marL="457200" lvl="0" indent="-457200" algn="ctr" rtl="0">
              <a:lnSpc>
                <a:spcPct val="90000"/>
              </a:lnSpc>
              <a:spcBef>
                <a:spcPts val="2000"/>
              </a:spcBef>
              <a:spcAft>
                <a:spcPts val="0"/>
              </a:spcAft>
              <a:buClr>
                <a:schemeClr val="dk1"/>
              </a:buClr>
              <a:buSzPts val="4800"/>
              <a:buNone/>
            </a:pPr>
            <a:r>
              <a:rPr lang="sl" sz="3600" b="0" i="0" u="none" dirty="0">
                <a:solidFill>
                  <a:srgbClr val="757070"/>
                </a:solidFill>
                <a:latin typeface="Montserrat"/>
                <a:ea typeface="Montserrat"/>
                <a:cs typeface="Montserrat"/>
                <a:sym typeface="Montserrat"/>
              </a:rPr>
              <a:t>Ne pozabite urediti slike in grafike dogodka. Ne pozabite, da </a:t>
            </a:r>
            <a:r>
              <a:rPr lang="sl" sz="3600" dirty="0">
                <a:solidFill>
                  <a:srgbClr val="757070"/>
                </a:solidFill>
                <a:latin typeface="Montserrat"/>
                <a:ea typeface="Montserrat"/>
                <a:cs typeface="Montserrat"/>
                <a:sym typeface="Montserrat"/>
              </a:rPr>
              <a:t>večina uporabnikov spremlja družbena omrežja </a:t>
            </a:r>
            <a:r>
              <a:rPr lang="sl" sz="3600" b="0" i="0" u="none" dirty="0">
                <a:solidFill>
                  <a:srgbClr val="757070"/>
                </a:solidFill>
                <a:latin typeface="Montserrat"/>
                <a:ea typeface="Montserrat"/>
                <a:cs typeface="Montserrat"/>
                <a:sym typeface="Montserrat"/>
              </a:rPr>
              <a:t>neposredno na svojih telefonih.</a:t>
            </a:r>
            <a:endParaRPr dirty="0"/>
          </a:p>
          <a:p>
            <a:pPr marL="457200" lvl="0" indent="-457200" algn="ctr" rtl="0">
              <a:lnSpc>
                <a:spcPct val="90000"/>
              </a:lnSpc>
              <a:spcBef>
                <a:spcPts val="2000"/>
              </a:spcBef>
              <a:spcAft>
                <a:spcPts val="0"/>
              </a:spcAft>
              <a:buClr>
                <a:schemeClr val="dk1"/>
              </a:buClr>
              <a:buSzPts val="4800"/>
              <a:buNone/>
            </a:pPr>
            <a:r>
              <a:rPr lang="sl" sz="3600" b="0" i="0" u="none" dirty="0">
                <a:solidFill>
                  <a:srgbClr val="757070"/>
                </a:solidFill>
                <a:latin typeface="Montserrat"/>
                <a:ea typeface="Montserrat"/>
                <a:cs typeface="Montserrat"/>
                <a:sym typeface="Montserrat"/>
              </a:rPr>
              <a:t>Vidnost vaše slike mora biti torej prilagojena vsem vrstam naprav in medijev</a:t>
            </a:r>
            <a:r>
              <a:rPr lang="sl" sz="3600" dirty="0">
                <a:solidFill>
                  <a:srgbClr val="757070"/>
                </a:solidFill>
                <a:latin typeface="Montserrat"/>
                <a:ea typeface="Montserrat"/>
                <a:cs typeface="Montserrat"/>
                <a:sym typeface="Montserrat"/>
              </a:rPr>
              <a:t>, zato običajno priporočamo, da ob robovih pustite dovolj prostora in da so ključne informacije predvsem v centru fotografije. </a:t>
            </a:r>
            <a:endParaRPr dirty="0"/>
          </a:p>
        </p:txBody>
      </p:sp>
      <p:pic>
        <p:nvPicPr>
          <p:cNvPr id="108" name="Google Shape;108;p6"/>
          <p:cNvPicPr preferRelativeResize="0"/>
          <p:nvPr/>
        </p:nvPicPr>
        <p:blipFill rotWithShape="1">
          <a:blip r:embed="rId3">
            <a:alphaModFix/>
          </a:blip>
          <a:srcRect/>
          <a:stretch/>
        </p:blipFill>
        <p:spPr>
          <a:xfrm>
            <a:off x="8049988" y="1369573"/>
            <a:ext cx="8282424" cy="465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subTitle" idx="1"/>
          </p:nvPr>
        </p:nvSpPr>
        <p:spPr>
          <a:xfrm>
            <a:off x="16206042" y="2890350"/>
            <a:ext cx="7282800" cy="94020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2000"/>
              </a:spcBef>
              <a:spcAft>
                <a:spcPts val="0"/>
              </a:spcAft>
              <a:buSzPts val="4800"/>
              <a:buNone/>
            </a:pPr>
            <a:r>
              <a:rPr lang="sl" sz="3000" b="0" i="0" u="none">
                <a:solidFill>
                  <a:srgbClr val="757070"/>
                </a:solidFill>
                <a:latin typeface="Montserrat"/>
                <a:ea typeface="Montserrat"/>
                <a:cs typeface="Montserrat"/>
                <a:sym typeface="Montserrat"/>
              </a:rPr>
              <a:t>Pred objavo dogodka na spletu in začetkom promocije </a:t>
            </a:r>
            <a:r>
              <a:rPr lang="sl" sz="3000" b="1" i="0" u="none">
                <a:solidFill>
                  <a:srgbClr val="757070"/>
                </a:solidFill>
                <a:latin typeface="Montserrat"/>
                <a:ea typeface="Montserrat"/>
                <a:cs typeface="Montserrat"/>
                <a:sym typeface="Montserrat"/>
              </a:rPr>
              <a:t>pripravite grafiko</a:t>
            </a:r>
            <a:r>
              <a:rPr lang="sl" sz="3000" b="0" i="0" u="none">
                <a:solidFill>
                  <a:srgbClr val="757070"/>
                </a:solidFill>
                <a:latin typeface="Montserrat"/>
                <a:ea typeface="Montserrat"/>
                <a:cs typeface="Montserrat"/>
                <a:sym typeface="Montserrat"/>
              </a:rPr>
              <a:t>, ki se bo naložila v prostor, namenjen </a:t>
            </a:r>
            <a:r>
              <a:rPr lang="sl" sz="3000" b="1" i="0" u="none">
                <a:solidFill>
                  <a:srgbClr val="757070"/>
                </a:solidFill>
                <a:latin typeface="Montserrat"/>
                <a:ea typeface="Montserrat"/>
                <a:cs typeface="Montserrat"/>
                <a:sym typeface="Montserrat"/>
              </a:rPr>
              <a:t>naslovnici</a:t>
            </a:r>
            <a:r>
              <a:rPr lang="sl" sz="3000">
                <a:solidFill>
                  <a:srgbClr val="757070"/>
                </a:solidFill>
                <a:latin typeface="Montserrat"/>
                <a:ea typeface="Montserrat"/>
                <a:cs typeface="Montserrat"/>
                <a:sym typeface="Montserrat"/>
              </a:rPr>
              <a:t> (oziroma, kot to angl. poimenujemo, Facebook event cover). </a:t>
            </a:r>
            <a:br>
              <a:rPr lang="sl" sz="3000">
                <a:solidFill>
                  <a:srgbClr val="757070"/>
                </a:solidFill>
                <a:latin typeface="Montserrat"/>
                <a:ea typeface="Montserrat"/>
                <a:cs typeface="Montserrat"/>
                <a:sym typeface="Montserrat"/>
              </a:rPr>
            </a:br>
            <a:endParaRPr sz="300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r>
              <a:rPr lang="sl" sz="3000" b="0" i="0" u="none">
                <a:solidFill>
                  <a:srgbClr val="757070"/>
                </a:solidFill>
                <a:latin typeface="Montserrat"/>
                <a:ea typeface="Montserrat"/>
                <a:cs typeface="Montserrat"/>
                <a:sym typeface="Montserrat"/>
              </a:rPr>
              <a:t>To bo prva stvar, ki jo bo videlo vaše občinstvo. Ne spreglejte nobene podrobnosti, zlasti </a:t>
            </a:r>
            <a:r>
              <a:rPr lang="sl" sz="3000" b="1" i="0" u="none">
                <a:solidFill>
                  <a:srgbClr val="757070"/>
                </a:solidFill>
                <a:latin typeface="Montserrat"/>
                <a:ea typeface="Montserrat"/>
                <a:cs typeface="Montserrat"/>
                <a:sym typeface="Montserrat"/>
              </a:rPr>
              <a:t>velikosti</a:t>
            </a:r>
            <a:r>
              <a:rPr lang="sl" sz="3000" b="0" i="0" u="none">
                <a:solidFill>
                  <a:srgbClr val="757070"/>
                </a:solidFill>
                <a:latin typeface="Montserrat"/>
                <a:ea typeface="Montserrat"/>
                <a:cs typeface="Montserrat"/>
                <a:sym typeface="Montserrat"/>
              </a:rPr>
              <a:t>. </a:t>
            </a:r>
            <a:endParaRPr/>
          </a:p>
          <a:p>
            <a:pPr marL="457200" lvl="0" indent="0" algn="l" rtl="0">
              <a:lnSpc>
                <a:spcPct val="90000"/>
              </a:lnSpc>
              <a:spcBef>
                <a:spcPts val="2000"/>
              </a:spcBef>
              <a:spcAft>
                <a:spcPts val="0"/>
              </a:spcAft>
              <a:buSzPts val="4800"/>
              <a:buNone/>
            </a:pPr>
            <a:r>
              <a:rPr lang="sl" sz="3000" b="0" i="0" u="none">
                <a:solidFill>
                  <a:srgbClr val="757070"/>
                </a:solidFill>
                <a:latin typeface="Montserrat"/>
                <a:ea typeface="Montserrat"/>
                <a:cs typeface="Montserrat"/>
                <a:sym typeface="Montserrat"/>
              </a:rPr>
              <a:t>Škoda bi bilo vnesti nejasno, slabo obrezano fotografijo/sliko, ki ne daje nobene informacije.</a:t>
            </a:r>
            <a:endParaRPr/>
          </a:p>
          <a:p>
            <a:pPr marL="457200" lvl="0" indent="0" algn="l" rtl="0">
              <a:lnSpc>
                <a:spcPct val="90000"/>
              </a:lnSpc>
              <a:spcBef>
                <a:spcPts val="2000"/>
              </a:spcBef>
              <a:spcAft>
                <a:spcPts val="0"/>
              </a:spcAft>
              <a:buSzPts val="4800"/>
              <a:buNone/>
            </a:pPr>
            <a:r>
              <a:rPr lang="sl" sz="3000" b="1" i="0" u="sng">
                <a:solidFill>
                  <a:srgbClr val="757070"/>
                </a:solidFill>
                <a:latin typeface="Montserrat"/>
                <a:ea typeface="Montserrat"/>
                <a:cs typeface="Montserrat"/>
                <a:sym typeface="Montserrat"/>
              </a:rPr>
              <a:t>Razmislite o vstopnici</a:t>
            </a:r>
            <a:endParaRPr/>
          </a:p>
          <a:p>
            <a:pPr marL="457200" lvl="0" indent="0" algn="l" rtl="0">
              <a:lnSpc>
                <a:spcPct val="90000"/>
              </a:lnSpc>
              <a:spcBef>
                <a:spcPts val="2000"/>
              </a:spcBef>
              <a:spcAft>
                <a:spcPts val="0"/>
              </a:spcAft>
              <a:buSzPts val="4800"/>
              <a:buNone/>
            </a:pPr>
            <a:r>
              <a:rPr lang="sl" sz="3000" b="0" i="0" u="none">
                <a:solidFill>
                  <a:srgbClr val="757070"/>
                </a:solidFill>
                <a:latin typeface="Montserrat"/>
                <a:ea typeface="Montserrat"/>
                <a:cs typeface="Montserrat"/>
                <a:sym typeface="Montserrat"/>
              </a:rPr>
              <a:t>Če jo želite ustvariti, lahko uporabite </a:t>
            </a:r>
            <a:r>
              <a:rPr lang="sl" sz="3000" b="1" i="0" u="none">
                <a:solidFill>
                  <a:srgbClr val="757070"/>
                </a:solidFill>
                <a:latin typeface="Montserrat"/>
                <a:ea typeface="Montserrat"/>
                <a:cs typeface="Montserrat"/>
                <a:sym typeface="Montserrat"/>
              </a:rPr>
              <a:t>brezplačna spletna orodja</a:t>
            </a:r>
            <a:r>
              <a:rPr lang="sl" sz="3000" b="0" i="0" u="none">
                <a:solidFill>
                  <a:srgbClr val="757070"/>
                </a:solidFill>
                <a:latin typeface="Montserrat"/>
                <a:ea typeface="Montserrat"/>
                <a:cs typeface="Montserrat"/>
                <a:sym typeface="Montserrat"/>
              </a:rPr>
              <a:t>, kot je </a:t>
            </a:r>
            <a:r>
              <a:rPr lang="sl" sz="3000" b="1" i="0" u="none">
                <a:solidFill>
                  <a:srgbClr val="757070"/>
                </a:solidFill>
                <a:latin typeface="Montserrat"/>
                <a:ea typeface="Montserrat"/>
                <a:cs typeface="Montserrat"/>
                <a:sym typeface="Montserrat"/>
              </a:rPr>
              <a:t>Canva.com</a:t>
            </a:r>
            <a:r>
              <a:rPr lang="sl" sz="3000" b="0" i="0" u="none">
                <a:solidFill>
                  <a:srgbClr val="757070"/>
                </a:solidFill>
                <a:latin typeface="Montserrat"/>
                <a:ea typeface="Montserrat"/>
                <a:cs typeface="Montserrat"/>
                <a:sym typeface="Montserrat"/>
              </a:rPr>
              <a:t>, kjer lahko izberete ustrezno predlogo.</a:t>
            </a:r>
            <a:endParaRPr/>
          </a:p>
        </p:txBody>
      </p:sp>
      <p:pic>
        <p:nvPicPr>
          <p:cNvPr id="114" name="Google Shape;114;p7"/>
          <p:cNvPicPr preferRelativeResize="0"/>
          <p:nvPr/>
        </p:nvPicPr>
        <p:blipFill>
          <a:blip r:embed="rId3">
            <a:alphaModFix/>
          </a:blip>
          <a:stretch>
            <a:fillRect/>
          </a:stretch>
        </p:blipFill>
        <p:spPr>
          <a:xfrm>
            <a:off x="1380950" y="3011100"/>
            <a:ext cx="14420850" cy="693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subTitle" idx="1"/>
          </p:nvPr>
        </p:nvSpPr>
        <p:spPr>
          <a:xfrm>
            <a:off x="13127300" y="1465025"/>
            <a:ext cx="10737600" cy="11297700"/>
          </a:xfrm>
          <a:prstGeom prst="rect">
            <a:avLst/>
          </a:prstGeom>
          <a:noFill/>
          <a:ln>
            <a:noFill/>
          </a:ln>
        </p:spPr>
        <p:txBody>
          <a:bodyPr spcFirstLastPara="1" wrap="square" lIns="91425" tIns="45700" rIns="91425" bIns="45700" anchor="t" anchorCtr="0">
            <a:noAutofit/>
          </a:bodyPr>
          <a:lstStyle/>
          <a:p>
            <a:pPr marL="457200" lvl="0" indent="-457200" algn="ctr" rtl="0">
              <a:lnSpc>
                <a:spcPct val="90000"/>
              </a:lnSpc>
              <a:spcBef>
                <a:spcPts val="2000"/>
              </a:spcBef>
              <a:spcAft>
                <a:spcPts val="0"/>
              </a:spcAft>
              <a:buClr>
                <a:schemeClr val="dk1"/>
              </a:buClr>
              <a:buSzPts val="4800"/>
              <a:buNone/>
            </a:pPr>
            <a:r>
              <a:rPr lang="sl" sz="3000" b="1" i="0" u="sng">
                <a:solidFill>
                  <a:srgbClr val="757070"/>
                </a:solidFill>
                <a:latin typeface="Montserrat"/>
                <a:ea typeface="Montserrat"/>
                <a:cs typeface="Montserrat"/>
                <a:sym typeface="Montserrat"/>
              </a:rPr>
              <a:t>Vnesite vse zahtevane podatke:</a:t>
            </a:r>
            <a:br>
              <a:rPr lang="sl" sz="3000" b="1" u="sng">
                <a:solidFill>
                  <a:srgbClr val="757070"/>
                </a:solidFill>
                <a:latin typeface="Montserrat"/>
                <a:ea typeface="Montserrat"/>
                <a:cs typeface="Montserrat"/>
                <a:sym typeface="Montserrat"/>
              </a:rPr>
            </a:br>
            <a:r>
              <a:rPr lang="sl" sz="3000" b="1" i="0" u="sng">
                <a:solidFill>
                  <a:srgbClr val="757070"/>
                </a:solidFill>
                <a:latin typeface="Montserrat"/>
                <a:ea typeface="Montserrat"/>
                <a:cs typeface="Montserrat"/>
                <a:sym typeface="Montserrat"/>
              </a:rPr>
              <a:t> </a:t>
            </a:r>
            <a:endParaRPr/>
          </a:p>
          <a:p>
            <a:pPr marL="457200" lvl="0" indent="-342900" algn="l" rtl="0">
              <a:lnSpc>
                <a:spcPct val="90000"/>
              </a:lnSpc>
              <a:spcBef>
                <a:spcPts val="2000"/>
              </a:spcBef>
              <a:spcAft>
                <a:spcPts val="0"/>
              </a:spcAft>
              <a:buSzPts val="3000"/>
              <a:buFont typeface="Noto Sans Symbols"/>
              <a:buChar char="✔"/>
            </a:pPr>
            <a:r>
              <a:rPr lang="sl" sz="3000" b="0" i="0" u="none">
                <a:solidFill>
                  <a:srgbClr val="757070"/>
                </a:solidFill>
                <a:latin typeface="Montserrat"/>
                <a:ea typeface="Montserrat"/>
                <a:cs typeface="Montserrat"/>
                <a:sym typeface="Montserrat"/>
              </a:rPr>
              <a:t>Najprej zapišite </a:t>
            </a:r>
            <a:r>
              <a:rPr lang="sl" sz="3000" b="1" i="0" u="none">
                <a:solidFill>
                  <a:srgbClr val="757070"/>
                </a:solidFill>
                <a:latin typeface="Montserrat"/>
                <a:ea typeface="Montserrat"/>
                <a:cs typeface="Montserrat"/>
                <a:sym typeface="Montserrat"/>
              </a:rPr>
              <a:t>naslov kraja, kjer bo dogodek potekal</a:t>
            </a:r>
            <a:r>
              <a:rPr lang="sl" sz="3000" b="0" i="0" u="none">
                <a:solidFill>
                  <a:srgbClr val="757070"/>
                </a:solidFill>
                <a:latin typeface="Montserrat"/>
                <a:ea typeface="Montserrat"/>
                <a:cs typeface="Montserrat"/>
                <a:sym typeface="Montserrat"/>
              </a:rPr>
              <a:t>.</a:t>
            </a:r>
            <a:endParaRPr/>
          </a:p>
          <a:p>
            <a:pPr marL="457200" lvl="0" indent="-342900" algn="l" rtl="0">
              <a:lnSpc>
                <a:spcPct val="90000"/>
              </a:lnSpc>
              <a:spcBef>
                <a:spcPts val="2000"/>
              </a:spcBef>
              <a:spcAft>
                <a:spcPts val="0"/>
              </a:spcAft>
              <a:buSzPts val="3000"/>
              <a:buFont typeface="Montserrat"/>
              <a:buChar char="✔"/>
            </a:pPr>
            <a:r>
              <a:rPr lang="sl" sz="3000" b="0" i="0" u="none">
                <a:solidFill>
                  <a:srgbClr val="757070"/>
                </a:solidFill>
                <a:latin typeface="Montserrat"/>
                <a:ea typeface="Montserrat"/>
                <a:cs typeface="Montserrat"/>
                <a:sym typeface="Montserrat"/>
              </a:rPr>
              <a:t>Določite, ali bo </a:t>
            </a:r>
            <a:r>
              <a:rPr lang="sl" sz="3000">
                <a:solidFill>
                  <a:srgbClr val="757070"/>
                </a:solidFill>
                <a:latin typeface="Montserrat"/>
                <a:ea typeface="Montserrat"/>
                <a:cs typeface="Montserrat"/>
                <a:sym typeface="Montserrat"/>
              </a:rPr>
              <a:t>dogodek plačljiv</a:t>
            </a:r>
            <a:r>
              <a:rPr lang="sl" sz="3000" b="0" i="0" u="none">
                <a:solidFill>
                  <a:srgbClr val="757070"/>
                </a:solidFill>
                <a:latin typeface="Montserrat"/>
                <a:ea typeface="Montserrat"/>
                <a:cs typeface="Montserrat"/>
                <a:sym typeface="Montserrat"/>
              </a:rPr>
              <a:t> ali brezplač</a:t>
            </a:r>
            <a:r>
              <a:rPr lang="sl" sz="3000">
                <a:solidFill>
                  <a:srgbClr val="757070"/>
                </a:solidFill>
                <a:latin typeface="Montserrat"/>
                <a:ea typeface="Montserrat"/>
                <a:cs typeface="Montserrat"/>
                <a:sym typeface="Montserrat"/>
              </a:rPr>
              <a:t>en</a:t>
            </a:r>
            <a:r>
              <a:rPr lang="sl" sz="3000" b="0" i="0" u="none">
                <a:solidFill>
                  <a:srgbClr val="757070"/>
                </a:solidFill>
                <a:latin typeface="Montserrat"/>
                <a:ea typeface="Montserrat"/>
                <a:cs typeface="Montserrat"/>
                <a:sym typeface="Montserrat"/>
              </a:rPr>
              <a:t>.</a:t>
            </a:r>
            <a:endParaRPr/>
          </a:p>
          <a:p>
            <a:pPr marL="457200" lvl="0" indent="-342900" algn="l" rtl="0">
              <a:lnSpc>
                <a:spcPct val="90000"/>
              </a:lnSpc>
              <a:spcBef>
                <a:spcPts val="2000"/>
              </a:spcBef>
              <a:spcAft>
                <a:spcPts val="0"/>
              </a:spcAft>
              <a:buSzPts val="3000"/>
              <a:buFont typeface="Noto Sans Symbols"/>
              <a:buChar char="✔"/>
            </a:pPr>
            <a:r>
              <a:rPr lang="sl" sz="3000" b="0" i="0" u="none">
                <a:solidFill>
                  <a:srgbClr val="757070"/>
                </a:solidFill>
                <a:latin typeface="Montserrat"/>
                <a:ea typeface="Montserrat"/>
                <a:cs typeface="Montserrat"/>
                <a:sym typeface="Montserrat"/>
              </a:rPr>
              <a:t>Dodajte </a:t>
            </a:r>
            <a:r>
              <a:rPr lang="sl" sz="3000" b="1" i="0" u="none">
                <a:solidFill>
                  <a:srgbClr val="757070"/>
                </a:solidFill>
                <a:latin typeface="Montserrat"/>
                <a:ea typeface="Montserrat"/>
                <a:cs typeface="Montserrat"/>
                <a:sym typeface="Montserrat"/>
              </a:rPr>
              <a:t>ključnike</a:t>
            </a:r>
            <a:r>
              <a:rPr lang="sl" sz="3000" b="0" i="0" u="none">
                <a:solidFill>
                  <a:srgbClr val="757070"/>
                </a:solidFill>
                <a:latin typeface="Montserrat"/>
                <a:ea typeface="Montserrat"/>
                <a:cs typeface="Montserrat"/>
                <a:sym typeface="Montserrat"/>
              </a:rPr>
              <a:t> o temi in interesnem področju.</a:t>
            </a:r>
            <a:endParaRPr/>
          </a:p>
          <a:p>
            <a:pPr marL="457200" lvl="0" indent="-342900" algn="l" rtl="0">
              <a:lnSpc>
                <a:spcPct val="90000"/>
              </a:lnSpc>
              <a:spcBef>
                <a:spcPts val="2000"/>
              </a:spcBef>
              <a:spcAft>
                <a:spcPts val="0"/>
              </a:spcAft>
              <a:buSzPts val="3000"/>
              <a:buFont typeface="Noto Sans Symbols"/>
              <a:buChar char="✔"/>
            </a:pPr>
            <a:r>
              <a:rPr lang="sl" sz="3000" b="0" i="0" u="none">
                <a:solidFill>
                  <a:srgbClr val="757070"/>
                </a:solidFill>
                <a:latin typeface="Montserrat"/>
                <a:ea typeface="Montserrat"/>
                <a:cs typeface="Montserrat"/>
                <a:sym typeface="Montserrat"/>
              </a:rPr>
              <a:t>Naložite </a:t>
            </a:r>
            <a:r>
              <a:rPr lang="sl" sz="3000" b="1" i="0" u="none">
                <a:solidFill>
                  <a:srgbClr val="757070"/>
                </a:solidFill>
                <a:latin typeface="Montserrat"/>
                <a:ea typeface="Montserrat"/>
                <a:cs typeface="Montserrat"/>
                <a:sym typeface="Montserrat"/>
              </a:rPr>
              <a:t>sliko naslovnice</a:t>
            </a:r>
            <a:r>
              <a:rPr lang="sl" sz="3000" b="0" i="0" u="none">
                <a:solidFill>
                  <a:srgbClr val="757070"/>
                </a:solidFill>
                <a:latin typeface="Montserrat"/>
                <a:ea typeface="Montserrat"/>
                <a:cs typeface="Montserrat"/>
                <a:sym typeface="Montserrat"/>
              </a:rPr>
              <a:t>. Ustvarite eno, na kateri so v ospredju navedeni </a:t>
            </a:r>
            <a:r>
              <a:rPr lang="sl" sz="3000" b="1" i="0" u="none">
                <a:solidFill>
                  <a:srgbClr val="757070"/>
                </a:solidFill>
                <a:latin typeface="Montserrat"/>
                <a:ea typeface="Montserrat"/>
                <a:cs typeface="Montserrat"/>
                <a:sym typeface="Montserrat"/>
              </a:rPr>
              <a:t>naslov dogodka, datum ter ura in prizorišče</a:t>
            </a:r>
            <a:r>
              <a:rPr lang="sl" sz="3000" b="0" i="0" u="none">
                <a:solidFill>
                  <a:srgbClr val="757070"/>
                </a:solidFill>
                <a:latin typeface="Montserrat"/>
                <a:ea typeface="Montserrat"/>
                <a:cs typeface="Montserrat"/>
                <a:sym typeface="Montserrat"/>
              </a:rPr>
              <a:t>.</a:t>
            </a:r>
            <a:endParaRPr/>
          </a:p>
          <a:p>
            <a:pPr marL="457200" lvl="0" indent="-342900" algn="l" rtl="0">
              <a:lnSpc>
                <a:spcPct val="90000"/>
              </a:lnSpc>
              <a:spcBef>
                <a:spcPts val="2000"/>
              </a:spcBef>
              <a:spcAft>
                <a:spcPts val="0"/>
              </a:spcAft>
              <a:buSzPts val="3000"/>
              <a:buFont typeface="Noto Sans Symbols"/>
              <a:buChar char="✔"/>
            </a:pPr>
            <a:r>
              <a:rPr lang="sl" sz="3000" b="1" i="0" u="none">
                <a:solidFill>
                  <a:srgbClr val="757070"/>
                </a:solidFill>
                <a:latin typeface="Montserrat"/>
                <a:ea typeface="Montserrat"/>
                <a:cs typeface="Montserrat"/>
                <a:sym typeface="Montserrat"/>
              </a:rPr>
              <a:t>Povabite prijatelje</a:t>
            </a:r>
            <a:r>
              <a:rPr lang="sl" sz="3000" b="0" i="0" u="none">
                <a:solidFill>
                  <a:srgbClr val="757070"/>
                </a:solidFill>
                <a:latin typeface="Montserrat"/>
                <a:ea typeface="Montserrat"/>
                <a:cs typeface="Montserrat"/>
                <a:sym typeface="Montserrat"/>
              </a:rPr>
              <a:t>, vendar poskusite izbrati tiste, ki so v bližini in ki bi jih dogodek lahko zanimal.</a:t>
            </a:r>
            <a:endParaRPr/>
          </a:p>
          <a:p>
            <a:pPr marL="457200" lvl="0" indent="-342900" algn="l" rtl="0">
              <a:lnSpc>
                <a:spcPct val="90000"/>
              </a:lnSpc>
              <a:spcBef>
                <a:spcPts val="2000"/>
              </a:spcBef>
              <a:spcAft>
                <a:spcPts val="0"/>
              </a:spcAft>
              <a:buSzPts val="3000"/>
              <a:buFont typeface="Montserrat"/>
              <a:buChar char="✔"/>
            </a:pPr>
            <a:r>
              <a:rPr lang="sl" sz="3000" b="0" i="0" u="none">
                <a:solidFill>
                  <a:srgbClr val="757070"/>
                </a:solidFill>
                <a:latin typeface="Montserrat"/>
                <a:ea typeface="Montserrat"/>
                <a:cs typeface="Montserrat"/>
                <a:sym typeface="Montserrat"/>
              </a:rPr>
              <a:t>Povabljencem dovolite, da na dogodek povabijo prijatelje, ki bi jih pobuda prav tako morda zanimala, da poskusite pridobiti širšo bazo uporabnikov.</a:t>
            </a:r>
            <a:endParaRPr/>
          </a:p>
          <a:p>
            <a:pPr marL="457200" lvl="0" indent="-342900" algn="l" rtl="0">
              <a:lnSpc>
                <a:spcPct val="90000"/>
              </a:lnSpc>
              <a:spcBef>
                <a:spcPts val="2000"/>
              </a:spcBef>
              <a:spcAft>
                <a:spcPts val="0"/>
              </a:spcAft>
              <a:buSzPts val="3000"/>
              <a:buFont typeface="Noto Sans Symbols"/>
              <a:buChar char="✔"/>
            </a:pPr>
            <a:r>
              <a:rPr lang="sl" sz="3000" b="0" i="0" u="none">
                <a:solidFill>
                  <a:srgbClr val="757070"/>
                </a:solidFill>
                <a:latin typeface="Montserrat"/>
                <a:ea typeface="Montserrat"/>
                <a:cs typeface="Montserrat"/>
                <a:sym typeface="Montserrat"/>
              </a:rPr>
              <a:t>Če imate malo časa, pošljite </a:t>
            </a:r>
            <a:r>
              <a:rPr lang="sl" sz="3000" b="1" i="0" u="none">
                <a:solidFill>
                  <a:srgbClr val="757070"/>
                </a:solidFill>
                <a:latin typeface="Montserrat"/>
                <a:ea typeface="Montserrat"/>
                <a:cs typeface="Montserrat"/>
                <a:sym typeface="Montserrat"/>
              </a:rPr>
              <a:t>osebno sporočilo in prosite za potrditev udeležbe.</a:t>
            </a:r>
            <a:r>
              <a:rPr lang="sl" sz="3000" b="0" i="0" u="none">
                <a:solidFill>
                  <a:srgbClr val="757070"/>
                </a:solidFill>
                <a:latin typeface="Montserrat"/>
                <a:ea typeface="Montserrat"/>
                <a:cs typeface="Montserrat"/>
                <a:sym typeface="Montserrat"/>
              </a:rPr>
              <a:t> </a:t>
            </a:r>
            <a:br>
              <a:rPr lang="sl" sz="3000">
                <a:solidFill>
                  <a:srgbClr val="757070"/>
                </a:solidFill>
                <a:latin typeface="Montserrat"/>
                <a:ea typeface="Montserrat"/>
                <a:cs typeface="Montserrat"/>
                <a:sym typeface="Montserrat"/>
              </a:rPr>
            </a:br>
            <a:endParaRPr sz="3000">
              <a:solidFill>
                <a:srgbClr val="757070"/>
              </a:solidFill>
              <a:latin typeface="Montserrat"/>
              <a:ea typeface="Montserrat"/>
              <a:cs typeface="Montserrat"/>
              <a:sym typeface="Montserrat"/>
            </a:endParaRPr>
          </a:p>
          <a:p>
            <a:pPr marL="457200" lvl="0" indent="-152400" algn="l" rtl="0">
              <a:lnSpc>
                <a:spcPct val="90000"/>
              </a:lnSpc>
              <a:spcBef>
                <a:spcPts val="2000"/>
              </a:spcBef>
              <a:spcAft>
                <a:spcPts val="0"/>
              </a:spcAft>
              <a:buSzPts val="4800"/>
              <a:buFont typeface="Noto Sans Symbols"/>
              <a:buNone/>
            </a:pPr>
            <a:endParaRPr sz="3000">
              <a:solidFill>
                <a:srgbClr val="757070"/>
              </a:solidFill>
              <a:latin typeface="Montserrat"/>
              <a:ea typeface="Montserrat"/>
              <a:cs typeface="Montserrat"/>
              <a:sym typeface="Montserrat"/>
            </a:endParaRPr>
          </a:p>
          <a:p>
            <a:pPr marL="457200" lvl="0" indent="-152400" algn="l" rtl="0">
              <a:lnSpc>
                <a:spcPct val="90000"/>
              </a:lnSpc>
              <a:spcBef>
                <a:spcPts val="2000"/>
              </a:spcBef>
              <a:spcAft>
                <a:spcPts val="0"/>
              </a:spcAft>
              <a:buSzPts val="4800"/>
              <a:buFont typeface="Noto Sans Symbols"/>
              <a:buNone/>
            </a:pPr>
            <a:endParaRPr sz="3000">
              <a:solidFill>
                <a:srgbClr val="757070"/>
              </a:solidFill>
              <a:latin typeface="Montserrat"/>
              <a:ea typeface="Montserrat"/>
              <a:cs typeface="Montserrat"/>
              <a:sym typeface="Montserrat"/>
            </a:endParaRPr>
          </a:p>
        </p:txBody>
      </p:sp>
      <p:pic>
        <p:nvPicPr>
          <p:cNvPr id="120" name="Google Shape;120;p8"/>
          <p:cNvPicPr preferRelativeResize="0"/>
          <p:nvPr/>
        </p:nvPicPr>
        <p:blipFill>
          <a:blip r:embed="rId3">
            <a:alphaModFix/>
          </a:blip>
          <a:stretch>
            <a:fillRect/>
          </a:stretch>
        </p:blipFill>
        <p:spPr>
          <a:xfrm>
            <a:off x="5234475" y="1961700"/>
            <a:ext cx="6748950" cy="9792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p:nvPr/>
        </p:nvSpPr>
        <p:spPr>
          <a:xfrm>
            <a:off x="573275" y="2241100"/>
            <a:ext cx="23652600" cy="5133600"/>
          </a:xfrm>
          <a:prstGeom prst="rect">
            <a:avLst/>
          </a:prstGeom>
          <a:noFill/>
          <a:ln>
            <a:noFill/>
          </a:ln>
        </p:spPr>
        <p:txBody>
          <a:bodyPr spcFirstLastPara="1" wrap="square" lIns="91425" tIns="45700" rIns="91425" bIns="45700" anchor="t" anchorCtr="0">
            <a:noAutofit/>
          </a:bodyPr>
          <a:lstStyle/>
          <a:p>
            <a:pPr marL="457200" marR="0" lvl="0" indent="-457200" algn="ctr" rtl="0">
              <a:lnSpc>
                <a:spcPct val="90000"/>
              </a:lnSpc>
              <a:spcBef>
                <a:spcPts val="2000"/>
              </a:spcBef>
              <a:spcAft>
                <a:spcPts val="0"/>
              </a:spcAft>
              <a:buClr>
                <a:schemeClr val="dk1"/>
              </a:buClr>
              <a:buSzPts val="4800"/>
              <a:buFont typeface="Arial"/>
              <a:buNone/>
            </a:pPr>
            <a:r>
              <a:rPr lang="sl" sz="3000" b="1" i="0" u="none" strike="noStrike" cap="none">
                <a:solidFill>
                  <a:srgbClr val="757070"/>
                </a:solidFill>
                <a:latin typeface="Montserrat"/>
                <a:ea typeface="Montserrat"/>
                <a:cs typeface="Montserrat"/>
                <a:sym typeface="Montserrat"/>
              </a:rPr>
              <a:t>Omogočite dostop do zida dogodka</a:t>
            </a:r>
            <a:r>
              <a:rPr lang="sl" sz="3000" b="0" i="0" u="none" strike="noStrike" cap="none">
                <a:solidFill>
                  <a:srgbClr val="757070"/>
                </a:solidFill>
                <a:latin typeface="Montserrat"/>
                <a:ea typeface="Montserrat"/>
                <a:cs typeface="Montserrat"/>
                <a:sym typeface="Montserrat"/>
              </a:rPr>
              <a:t>: udeležencem dovolite, da postavljajo vprašanja, pridobijo posebne informacije o dogodku in komentirajo ter se odzivajo na vaše objave. </a:t>
            </a:r>
            <a:endParaRPr/>
          </a:p>
          <a:p>
            <a:pPr marL="457200" marR="0" lvl="0" indent="-457200" algn="ctr" rtl="0">
              <a:lnSpc>
                <a:spcPct val="90000"/>
              </a:lnSpc>
              <a:spcBef>
                <a:spcPts val="2000"/>
              </a:spcBef>
              <a:spcAft>
                <a:spcPts val="0"/>
              </a:spcAft>
              <a:buClr>
                <a:schemeClr val="dk1"/>
              </a:buClr>
              <a:buSzPts val="4800"/>
              <a:buFont typeface="Arial"/>
              <a:buNone/>
            </a:pPr>
            <a:r>
              <a:rPr lang="sl" sz="3000" b="1" i="0" u="sng" strike="noStrike" cap="none">
                <a:solidFill>
                  <a:srgbClr val="757070"/>
                </a:solidFill>
                <a:latin typeface="Montserrat"/>
                <a:ea typeface="Montserrat"/>
                <a:cs typeface="Montserrat"/>
                <a:sym typeface="Montserrat"/>
              </a:rPr>
              <a:t>NALOŽITE FOTOGRAFIJE, VIDEOPOSNETKE IN POVEZAVE</a:t>
            </a:r>
            <a:endParaRPr/>
          </a:p>
          <a:p>
            <a:pPr marL="457200" marR="0" lvl="0" indent="-457200" algn="ctr" rtl="0">
              <a:lnSpc>
                <a:spcPct val="90000"/>
              </a:lnSpc>
              <a:spcBef>
                <a:spcPts val="2000"/>
              </a:spcBef>
              <a:spcAft>
                <a:spcPts val="0"/>
              </a:spcAft>
              <a:buClr>
                <a:schemeClr val="dk1"/>
              </a:buClr>
              <a:buSzPts val="4800"/>
              <a:buFont typeface="Arial"/>
              <a:buNone/>
            </a:pPr>
            <a:r>
              <a:rPr lang="sl" sz="3000" b="0" i="0" u="none" strike="noStrike" cap="none">
                <a:solidFill>
                  <a:srgbClr val="757070"/>
                </a:solidFill>
                <a:latin typeface="Montserrat"/>
                <a:ea typeface="Montserrat"/>
                <a:cs typeface="Montserrat"/>
                <a:sym typeface="Montserrat"/>
              </a:rPr>
              <a:t>Cilj je ohranjati pogovor in čim bolj poživiti vaš spletni prostor ter razporediti objave kot nekakšno odštevanje do velikega dne.</a:t>
            </a:r>
            <a:endParaRPr/>
          </a:p>
          <a:p>
            <a:pPr marL="457200" marR="0" lvl="0" indent="-457200" algn="ctr" rtl="0">
              <a:lnSpc>
                <a:spcPct val="90000"/>
              </a:lnSpc>
              <a:spcBef>
                <a:spcPts val="2000"/>
              </a:spcBef>
              <a:spcAft>
                <a:spcPts val="0"/>
              </a:spcAft>
              <a:buClr>
                <a:schemeClr val="dk1"/>
              </a:buClr>
              <a:buSzPts val="4800"/>
              <a:buFont typeface="Arial"/>
              <a:buNone/>
            </a:pPr>
            <a:r>
              <a:rPr lang="sl" sz="3000" b="0" i="0" u="none" strike="noStrike" cap="none">
                <a:solidFill>
                  <a:srgbClr val="757070"/>
                </a:solidFill>
                <a:latin typeface="Montserrat"/>
                <a:ea typeface="Montserrat"/>
                <a:cs typeface="Montserrat"/>
                <a:sym typeface="Montserrat"/>
              </a:rPr>
              <a:t>Goste predstavite z zanimivimi fotografijami, govorite o njihovem delu in navedite tudi majhne zanimivosti, da </a:t>
            </a:r>
            <a:r>
              <a:rPr lang="sl" sz="3000" b="1" i="0" u="none" strike="noStrike" cap="none">
                <a:solidFill>
                  <a:srgbClr val="757070"/>
                </a:solidFill>
                <a:latin typeface="Montserrat"/>
                <a:ea typeface="Montserrat"/>
                <a:cs typeface="Montserrat"/>
                <a:sym typeface="Montserrat"/>
              </a:rPr>
              <a:t>obdržite pozornost uporabnikov.</a:t>
            </a:r>
            <a:r>
              <a:rPr lang="sl" sz="3000" b="0" i="0" u="none" strike="noStrike" cap="none">
                <a:solidFill>
                  <a:srgbClr val="757070"/>
                </a:solidFill>
                <a:latin typeface="Montserrat"/>
                <a:ea typeface="Montserrat"/>
                <a:cs typeface="Montserrat"/>
                <a:sym typeface="Montserrat"/>
              </a:rPr>
              <a:t> </a:t>
            </a:r>
            <a:endParaRPr/>
          </a:p>
          <a:p>
            <a:pPr marL="457200" marR="0" lvl="0" indent="-457200" algn="ctr" rtl="0">
              <a:lnSpc>
                <a:spcPct val="90000"/>
              </a:lnSpc>
              <a:spcBef>
                <a:spcPts val="2000"/>
              </a:spcBef>
              <a:spcAft>
                <a:spcPts val="0"/>
              </a:spcAft>
              <a:buClr>
                <a:schemeClr val="dk1"/>
              </a:buClr>
              <a:buSzPts val="4800"/>
              <a:buFont typeface="Arial"/>
              <a:buNone/>
            </a:pPr>
            <a:r>
              <a:rPr lang="sl" sz="3000" b="1" i="0" u="none" strike="noStrike" cap="none">
                <a:solidFill>
                  <a:srgbClr val="757070"/>
                </a:solidFill>
                <a:latin typeface="Montserrat"/>
                <a:ea typeface="Montserrat"/>
                <a:cs typeface="Montserrat"/>
                <a:sym typeface="Montserrat"/>
              </a:rPr>
              <a:t>Ustvarite pričakovanje</a:t>
            </a:r>
            <a:r>
              <a:rPr lang="sl" sz="3000" b="0" i="0" u="none" strike="noStrike" cap="none">
                <a:solidFill>
                  <a:srgbClr val="757070"/>
                </a:solidFill>
                <a:latin typeface="Montserrat"/>
                <a:ea typeface="Montserrat"/>
                <a:cs typeface="Montserrat"/>
                <a:sym typeface="Montserrat"/>
              </a:rPr>
              <a:t> z videoposnetki iz zakulisja in o pripravah, objavite povezave do več informacij o temi dogodka, novice itd.</a:t>
            </a:r>
            <a:endParaRPr/>
          </a:p>
          <a:p>
            <a:pPr marL="457200" marR="0" lvl="0" indent="-457200" algn="ctr" rtl="0">
              <a:lnSpc>
                <a:spcPct val="90000"/>
              </a:lnSpc>
              <a:spcBef>
                <a:spcPts val="2000"/>
              </a:spcBef>
              <a:spcAft>
                <a:spcPts val="0"/>
              </a:spcAft>
              <a:buClr>
                <a:schemeClr val="dk1"/>
              </a:buClr>
              <a:buSzPts val="4800"/>
              <a:buFont typeface="Arial"/>
              <a:buNone/>
            </a:pPr>
            <a:endParaRPr sz="3000" b="0" i="0" u="none" strike="noStrike" cap="none">
              <a:solidFill>
                <a:srgbClr val="757070"/>
              </a:solidFill>
              <a:latin typeface="Montserrat"/>
              <a:ea typeface="Montserrat"/>
              <a:cs typeface="Montserrat"/>
              <a:sym typeface="Montserrat"/>
            </a:endParaRPr>
          </a:p>
        </p:txBody>
      </p:sp>
      <p:pic>
        <p:nvPicPr>
          <p:cNvPr id="126" name="Google Shape;126;p9"/>
          <p:cNvPicPr preferRelativeResize="0"/>
          <p:nvPr/>
        </p:nvPicPr>
        <p:blipFill rotWithShape="1">
          <a:blip r:embed="rId3">
            <a:alphaModFix/>
          </a:blip>
          <a:srcRect/>
          <a:stretch/>
        </p:blipFill>
        <p:spPr>
          <a:xfrm>
            <a:off x="5782494" y="8685584"/>
            <a:ext cx="4119917" cy="3284984"/>
          </a:xfrm>
          <a:prstGeom prst="rect">
            <a:avLst/>
          </a:prstGeom>
          <a:noFill/>
          <a:ln>
            <a:noFill/>
          </a:ln>
        </p:spPr>
      </p:pic>
      <p:pic>
        <p:nvPicPr>
          <p:cNvPr id="127" name="Google Shape;127;p9"/>
          <p:cNvPicPr preferRelativeResize="0"/>
          <p:nvPr/>
        </p:nvPicPr>
        <p:blipFill rotWithShape="1">
          <a:blip r:embed="rId4">
            <a:alphaModFix/>
          </a:blip>
          <a:srcRect/>
          <a:stretch/>
        </p:blipFill>
        <p:spPr>
          <a:xfrm>
            <a:off x="10259113" y="7752866"/>
            <a:ext cx="4073686" cy="4073686"/>
          </a:xfrm>
          <a:prstGeom prst="rect">
            <a:avLst/>
          </a:prstGeom>
          <a:noFill/>
          <a:ln>
            <a:noFill/>
          </a:ln>
        </p:spPr>
      </p:pic>
      <p:pic>
        <p:nvPicPr>
          <p:cNvPr id="128" name="Google Shape;128;p9"/>
          <p:cNvPicPr preferRelativeResize="0"/>
          <p:nvPr/>
        </p:nvPicPr>
        <p:blipFill rotWithShape="1">
          <a:blip r:embed="rId5">
            <a:alphaModFix/>
          </a:blip>
          <a:srcRect/>
          <a:stretch/>
        </p:blipFill>
        <p:spPr>
          <a:xfrm>
            <a:off x="14855502" y="8499902"/>
            <a:ext cx="3254642" cy="32546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ctrTitle"/>
          </p:nvPr>
        </p:nvSpPr>
        <p:spPr>
          <a:xfrm>
            <a:off x="885950" y="5993904"/>
            <a:ext cx="23114568" cy="16788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999"/>
              <a:buFont typeface="Calibri"/>
              <a:buNone/>
            </a:pPr>
            <a:r>
              <a:rPr lang="sl" sz="7200" b="1" i="0" u="sng">
                <a:solidFill>
                  <a:srgbClr val="757070"/>
                </a:solidFill>
                <a:latin typeface="Montserrat"/>
                <a:ea typeface="Montserrat"/>
                <a:cs typeface="Montserrat"/>
                <a:sym typeface="Montserrat"/>
              </a:rPr>
              <a:t>KAJ JE TREBA NAREDITI MED DOGODKOM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subTitle" idx="1"/>
          </p:nvPr>
        </p:nvSpPr>
        <p:spPr>
          <a:xfrm>
            <a:off x="9582150" y="1969839"/>
            <a:ext cx="14185500" cy="10729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2000"/>
              </a:spcBef>
              <a:spcAft>
                <a:spcPts val="0"/>
              </a:spcAft>
              <a:buSzPts val="4800"/>
              <a:buNone/>
            </a:pPr>
            <a:r>
              <a:rPr lang="sl" sz="3000" b="0" i="0" u="none" dirty="0">
                <a:solidFill>
                  <a:srgbClr val="757070"/>
                </a:solidFill>
                <a:latin typeface="Montserrat"/>
                <a:ea typeface="Montserrat"/>
                <a:cs typeface="Montserrat"/>
                <a:sym typeface="Montserrat"/>
              </a:rPr>
              <a:t>Med dogodkom bi moral nekdo skrbeti za posodabljanje vašega spletnega mesta/bloga in vaših strani v družbenih medijih z objavami, videoposnetki in fotografijami dogodka. </a:t>
            </a:r>
            <a:br>
              <a:rPr lang="sl" sz="3000" dirty="0">
                <a:solidFill>
                  <a:srgbClr val="757070"/>
                </a:solidFill>
                <a:latin typeface="Montserrat"/>
                <a:ea typeface="Montserrat"/>
                <a:cs typeface="Montserrat"/>
                <a:sym typeface="Montserrat"/>
              </a:rPr>
            </a:br>
            <a:br>
              <a:rPr lang="sl" sz="3000" dirty="0">
                <a:solidFill>
                  <a:srgbClr val="757070"/>
                </a:solidFill>
                <a:latin typeface="Montserrat"/>
                <a:ea typeface="Montserrat"/>
                <a:cs typeface="Montserrat"/>
                <a:sym typeface="Montserrat"/>
              </a:rPr>
            </a:br>
            <a:r>
              <a:rPr lang="sl" sz="3000" b="0" i="0" u="none" dirty="0">
                <a:solidFill>
                  <a:srgbClr val="757070"/>
                </a:solidFill>
                <a:latin typeface="Montserrat"/>
                <a:ea typeface="Montserrat"/>
                <a:cs typeface="Montserrat"/>
                <a:sym typeface="Montserrat"/>
              </a:rPr>
              <a:t>Predvajanje v živo po </a:t>
            </a:r>
            <a:r>
              <a:rPr lang="sl" sz="3000" b="1" i="0" u="none" dirty="0">
                <a:solidFill>
                  <a:srgbClr val="757070"/>
                </a:solidFill>
                <a:latin typeface="Montserrat"/>
                <a:ea typeface="Montserrat"/>
                <a:cs typeface="Montserrat"/>
                <a:sym typeface="Montserrat"/>
              </a:rPr>
              <a:t>Facebooku </a:t>
            </a:r>
            <a:r>
              <a:rPr lang="sl" sz="3000" b="0" i="0" u="none" dirty="0">
                <a:solidFill>
                  <a:srgbClr val="757070"/>
                </a:solidFill>
                <a:latin typeface="Montserrat"/>
                <a:ea typeface="Montserrat"/>
                <a:cs typeface="Montserrat"/>
                <a:sym typeface="Montserrat"/>
              </a:rPr>
              <a:t>je idealno, če se kdo dogodka ne more udeležiti, pa ga ta zelo zanima, ga lahko preprosto spremlja na daljavo. </a:t>
            </a:r>
            <a:endParaRPr dirty="0"/>
          </a:p>
          <a:p>
            <a:pPr marL="457200" lvl="0" indent="0" algn="l" rtl="0">
              <a:lnSpc>
                <a:spcPct val="90000"/>
              </a:lnSpc>
              <a:spcBef>
                <a:spcPts val="2000"/>
              </a:spcBef>
              <a:spcAft>
                <a:spcPts val="0"/>
              </a:spcAft>
              <a:buSzPts val="4800"/>
              <a:buNone/>
            </a:pPr>
            <a:endParaRPr sz="3000" b="1" dirty="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endParaRPr sz="3000" b="1" dirty="0">
              <a:solidFill>
                <a:srgbClr val="757070"/>
              </a:solidFill>
              <a:latin typeface="Montserrat"/>
              <a:ea typeface="Montserrat"/>
              <a:cs typeface="Montserrat"/>
              <a:sym typeface="Montserrat"/>
            </a:endParaRPr>
          </a:p>
          <a:p>
            <a:pPr marL="457200" lvl="0" indent="0" algn="ctr" rtl="0">
              <a:lnSpc>
                <a:spcPct val="90000"/>
              </a:lnSpc>
              <a:spcBef>
                <a:spcPts val="2000"/>
              </a:spcBef>
              <a:spcAft>
                <a:spcPts val="0"/>
              </a:spcAft>
              <a:buClr>
                <a:schemeClr val="dk1"/>
              </a:buClr>
              <a:buSzPts val="4800"/>
              <a:buNone/>
            </a:pPr>
            <a:r>
              <a:rPr lang="sl" b="1" i="0" u="sng" dirty="0">
                <a:solidFill>
                  <a:srgbClr val="757070"/>
                </a:solidFill>
                <a:latin typeface="Montserrat"/>
                <a:ea typeface="Montserrat"/>
                <a:cs typeface="Montserrat"/>
                <a:sym typeface="Montserrat"/>
              </a:rPr>
              <a:t>Ničesar ne prepustite naključju!</a:t>
            </a:r>
            <a:endParaRPr dirty="0"/>
          </a:p>
          <a:p>
            <a:pPr marL="457200" lvl="0" indent="0" algn="l" rtl="0">
              <a:lnSpc>
                <a:spcPct val="90000"/>
              </a:lnSpc>
              <a:spcBef>
                <a:spcPts val="2000"/>
              </a:spcBef>
              <a:spcAft>
                <a:spcPts val="0"/>
              </a:spcAft>
              <a:buSzPts val="4800"/>
              <a:buNone/>
            </a:pPr>
            <a:endParaRPr sz="3000" dirty="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r>
              <a:rPr lang="sl" sz="3000" b="0" i="0" u="none" dirty="0">
                <a:solidFill>
                  <a:srgbClr val="757070"/>
                </a:solidFill>
                <a:latin typeface="Montserrat"/>
                <a:ea typeface="Montserrat"/>
                <a:cs typeface="Montserrat"/>
                <a:sym typeface="Montserrat"/>
              </a:rPr>
              <a:t>Drugo uporabno orodje bi lahko bil </a:t>
            </a:r>
            <a:r>
              <a:rPr lang="sl" sz="3000" b="1" i="0" u="none" dirty="0">
                <a:solidFill>
                  <a:srgbClr val="757070"/>
                </a:solidFill>
                <a:latin typeface="Montserrat"/>
                <a:ea typeface="Montserrat"/>
                <a:cs typeface="Montserrat"/>
                <a:sym typeface="Montserrat"/>
              </a:rPr>
              <a:t>videoposnetek v živo na Instagramu</a:t>
            </a:r>
            <a:r>
              <a:rPr lang="sl" sz="3000" b="0" i="0" u="none" dirty="0">
                <a:solidFill>
                  <a:srgbClr val="757070"/>
                </a:solidFill>
                <a:latin typeface="Montserrat"/>
                <a:ea typeface="Montserrat"/>
                <a:cs typeface="Montserrat"/>
                <a:sym typeface="Montserrat"/>
              </a:rPr>
              <a:t>, ki naj prikazuje najpomembnejši trenutek.</a:t>
            </a:r>
            <a:endParaRPr dirty="0"/>
          </a:p>
          <a:p>
            <a:pPr marL="457200" lvl="0" indent="0" algn="l" rtl="0">
              <a:lnSpc>
                <a:spcPct val="90000"/>
              </a:lnSpc>
              <a:spcBef>
                <a:spcPts val="2000"/>
              </a:spcBef>
              <a:spcAft>
                <a:spcPts val="0"/>
              </a:spcAft>
              <a:buSzPts val="4800"/>
              <a:buNone/>
            </a:pPr>
            <a:r>
              <a:rPr lang="sl" sz="3000" b="0" i="0" u="none" dirty="0">
                <a:solidFill>
                  <a:srgbClr val="757070"/>
                </a:solidFill>
                <a:latin typeface="Montserrat"/>
                <a:ea typeface="Montserrat"/>
                <a:cs typeface="Montserrat"/>
                <a:sym typeface="Montserrat"/>
              </a:rPr>
              <a:t>Ustvarite zgodbe na </a:t>
            </a:r>
            <a:r>
              <a:rPr lang="sl" sz="3000" b="1" i="0" u="none" dirty="0">
                <a:solidFill>
                  <a:srgbClr val="757070"/>
                </a:solidFill>
                <a:latin typeface="Montserrat"/>
                <a:ea typeface="Montserrat"/>
                <a:cs typeface="Montserrat"/>
                <a:sym typeface="Montserrat"/>
              </a:rPr>
              <a:t>Instagramu</a:t>
            </a:r>
            <a:r>
              <a:rPr lang="sl" sz="3000" b="0" i="0" u="none" dirty="0">
                <a:solidFill>
                  <a:srgbClr val="757070"/>
                </a:solidFill>
                <a:latin typeface="Montserrat"/>
                <a:ea typeface="Montserrat"/>
                <a:cs typeface="Montserrat"/>
                <a:sym typeface="Montserrat"/>
              </a:rPr>
              <a:t>. Ne pozabite vnesti lokacije, označiti svoje strani ali strani, kjer gostujete, in dodati uradnih </a:t>
            </a:r>
            <a:r>
              <a:rPr lang="sl" sz="3000" b="1" i="0" u="none" dirty="0">
                <a:solidFill>
                  <a:srgbClr val="757070"/>
                </a:solidFill>
                <a:latin typeface="Montserrat"/>
                <a:ea typeface="Montserrat"/>
                <a:cs typeface="Montserrat"/>
                <a:sym typeface="Montserrat"/>
              </a:rPr>
              <a:t>ključnikov</a:t>
            </a:r>
            <a:r>
              <a:rPr lang="sl" sz="3000" b="0" i="0" u="none" dirty="0">
                <a:solidFill>
                  <a:srgbClr val="757070"/>
                </a:solidFill>
                <a:latin typeface="Montserrat"/>
                <a:ea typeface="Montserrat"/>
                <a:cs typeface="Montserrat"/>
                <a:sym typeface="Montserrat"/>
              </a:rPr>
              <a:t>, ki lahko povečata prepoznavnost kanala in vašega dogodka.</a:t>
            </a:r>
            <a:endParaRPr dirty="0"/>
          </a:p>
        </p:txBody>
      </p:sp>
      <p:pic>
        <p:nvPicPr>
          <p:cNvPr id="139" name="Google Shape;139;p11"/>
          <p:cNvPicPr preferRelativeResize="0"/>
          <p:nvPr/>
        </p:nvPicPr>
        <p:blipFill rotWithShape="1">
          <a:blip r:embed="rId3">
            <a:alphaModFix/>
          </a:blip>
          <a:srcRect l="9252" t="24451" r="5055"/>
          <a:stretch/>
        </p:blipFill>
        <p:spPr>
          <a:xfrm>
            <a:off x="1534022" y="2452631"/>
            <a:ext cx="7437833" cy="4923249"/>
          </a:xfrm>
          <a:prstGeom prst="rect">
            <a:avLst/>
          </a:prstGeom>
          <a:noFill/>
          <a:ln>
            <a:noFill/>
          </a:ln>
        </p:spPr>
      </p:pic>
      <p:pic>
        <p:nvPicPr>
          <p:cNvPr id="140" name="Google Shape;140;p11"/>
          <p:cNvPicPr preferRelativeResize="0"/>
          <p:nvPr/>
        </p:nvPicPr>
        <p:blipFill rotWithShape="1">
          <a:blip r:embed="rId4">
            <a:alphaModFix/>
          </a:blip>
          <a:srcRect/>
          <a:stretch/>
        </p:blipFill>
        <p:spPr>
          <a:xfrm>
            <a:off x="1534022" y="7721011"/>
            <a:ext cx="7416823" cy="45302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84c3a997de_0_8"/>
          <p:cNvSpPr txBox="1">
            <a:spLocks noGrp="1"/>
          </p:cNvSpPr>
          <p:nvPr>
            <p:ph type="subTitle" idx="1"/>
          </p:nvPr>
        </p:nvSpPr>
        <p:spPr>
          <a:xfrm>
            <a:off x="9582150" y="1969839"/>
            <a:ext cx="14185500" cy="10729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2000"/>
              </a:spcBef>
              <a:spcAft>
                <a:spcPts val="0"/>
              </a:spcAft>
              <a:buSzPts val="4800"/>
              <a:buNone/>
            </a:pPr>
            <a:r>
              <a:rPr lang="sl" sz="3000" dirty="0">
                <a:solidFill>
                  <a:srgbClr val="757070"/>
                </a:solidFill>
                <a:latin typeface="Montserrat"/>
                <a:ea typeface="Montserrat"/>
                <a:cs typeface="Montserrat"/>
                <a:sym typeface="Montserrat"/>
              </a:rPr>
              <a:t>Če vam prenašanje v živo in komuniciranje na vtičniku zgodbe na Instagramu niso blizu, pa premislite o tem, če bi za komuniciranje uporabili omrežje Tik Tok.</a:t>
            </a:r>
            <a:endParaRPr sz="3000" dirty="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r>
              <a:rPr lang="sl" sz="3000" dirty="0">
                <a:solidFill>
                  <a:srgbClr val="757070"/>
                </a:solidFill>
                <a:latin typeface="Montserrat"/>
                <a:ea typeface="Montserrat"/>
                <a:cs typeface="Montserrat"/>
                <a:sym typeface="Montserrat"/>
              </a:rPr>
              <a:t>Če se odločite dogodek predstaviti na tem omrežju, bodite pozorni, da ujamete dovolj zanimivih kadrov za posnetek oziroma, da se nanj vnaprej pripravite. Razmislite o tem, ali bodo na dogodku zanimivi ljudje, ki bi jih lahko kaj vprašali, ali bo dogodek sam po sebi vizualno privlačen, ali bi posneli raje ‘vlog’ obliko o tem, kaj se je na dogodku dogajalo. Lahko pa uporabite tudi kakšen trenutno viralen trend in na zabaven način prikažete srž vsebine dogodka. </a:t>
            </a:r>
            <a:endParaRPr sz="3000" dirty="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r>
              <a:rPr lang="sl" sz="3000" dirty="0">
                <a:solidFill>
                  <a:srgbClr val="757070"/>
                </a:solidFill>
                <a:latin typeface="Montserrat"/>
                <a:ea typeface="Montserrat"/>
                <a:cs typeface="Montserrat"/>
                <a:sym typeface="Montserrat"/>
              </a:rPr>
              <a:t>Priporočamo, da za slednje ustvarite kratek scenarij in dobro premislite, katere ključnike bi lahko uporabili za čim večjo vidnost vaše vsebine. Pozorni bodite tudi na rabo glasbe, ki je trenutno “popularna”, saj to zvišuje možnost ogledov videoposnetka. </a:t>
            </a:r>
            <a:endParaRPr sz="3000" dirty="0">
              <a:solidFill>
                <a:srgbClr val="757070"/>
              </a:solidFill>
              <a:latin typeface="Montserrat"/>
              <a:ea typeface="Montserrat"/>
              <a:cs typeface="Montserrat"/>
              <a:sym typeface="Montserrat"/>
            </a:endParaRPr>
          </a:p>
          <a:p>
            <a:pPr marL="457200" lvl="0" indent="0" algn="l" rtl="0">
              <a:lnSpc>
                <a:spcPct val="90000"/>
              </a:lnSpc>
              <a:spcBef>
                <a:spcPts val="2000"/>
              </a:spcBef>
              <a:spcAft>
                <a:spcPts val="0"/>
              </a:spcAft>
              <a:buSzPts val="4800"/>
              <a:buNone/>
            </a:pPr>
            <a:r>
              <a:rPr lang="sl" sz="3000" dirty="0">
                <a:solidFill>
                  <a:srgbClr val="757070"/>
                </a:solidFill>
                <a:latin typeface="Montserrat"/>
                <a:ea typeface="Montserrat"/>
                <a:cs typeface="Montserrat"/>
                <a:sym typeface="Montserrat"/>
              </a:rPr>
              <a:t>Po novem lahko na Tik Tok delite tudi fotogalerijo vašega dogodka. </a:t>
            </a:r>
            <a:endParaRPr sz="3000" dirty="0">
              <a:solidFill>
                <a:srgbClr val="757070"/>
              </a:solidFill>
              <a:latin typeface="Montserrat"/>
              <a:ea typeface="Montserrat"/>
              <a:cs typeface="Montserrat"/>
              <a:sym typeface="Montserrat"/>
            </a:endParaRPr>
          </a:p>
          <a:p>
            <a:pPr marL="0" lvl="0" indent="0" algn="l" rtl="0">
              <a:lnSpc>
                <a:spcPct val="90000"/>
              </a:lnSpc>
              <a:spcBef>
                <a:spcPts val="2000"/>
              </a:spcBef>
              <a:spcAft>
                <a:spcPts val="0"/>
              </a:spcAft>
              <a:buSzPts val="4800"/>
              <a:buNone/>
            </a:pPr>
            <a:endParaRPr sz="3000" dirty="0">
              <a:solidFill>
                <a:srgbClr val="757070"/>
              </a:solidFill>
              <a:latin typeface="Montserrat"/>
              <a:ea typeface="Montserrat"/>
              <a:cs typeface="Montserrat"/>
              <a:sym typeface="Montserrat"/>
            </a:endParaRPr>
          </a:p>
          <a:p>
            <a:pPr marL="0" lvl="0" indent="0" algn="l" rtl="0">
              <a:lnSpc>
                <a:spcPct val="90000"/>
              </a:lnSpc>
              <a:spcBef>
                <a:spcPts val="2000"/>
              </a:spcBef>
              <a:spcAft>
                <a:spcPts val="0"/>
              </a:spcAft>
              <a:buSzPts val="4800"/>
              <a:buNone/>
            </a:pPr>
            <a:endParaRPr sz="3000" dirty="0">
              <a:solidFill>
                <a:srgbClr val="757070"/>
              </a:solidFill>
              <a:latin typeface="Montserrat"/>
              <a:ea typeface="Montserrat"/>
              <a:cs typeface="Montserrat"/>
              <a:sym typeface="Montserrat"/>
            </a:endParaRPr>
          </a:p>
        </p:txBody>
      </p:sp>
      <p:pic>
        <p:nvPicPr>
          <p:cNvPr id="146" name="Google Shape;146;g284c3a997de_0_8"/>
          <p:cNvPicPr preferRelativeResize="0"/>
          <p:nvPr/>
        </p:nvPicPr>
        <p:blipFill>
          <a:blip r:embed="rId3">
            <a:alphaModFix/>
          </a:blip>
          <a:stretch>
            <a:fillRect/>
          </a:stretch>
        </p:blipFill>
        <p:spPr>
          <a:xfrm>
            <a:off x="1336325" y="1969850"/>
            <a:ext cx="8106075" cy="6236626"/>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828</Words>
  <Application>Microsoft Macintosh PowerPoint</Application>
  <PresentationFormat>Custom</PresentationFormat>
  <Paragraphs>48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Noto Sans Symbols</vt:lpstr>
      <vt:lpstr>Calibri</vt:lpstr>
      <vt:lpstr>Montserrat</vt:lpstr>
      <vt:lpstr>Verdana</vt:lpstr>
      <vt:lpstr>Tema di Office</vt:lpstr>
      <vt:lpstr>PowerPoint Presentation</vt:lpstr>
      <vt:lpstr>KAJ JE TREBA NAREDITI PRED DOGODKOM</vt:lpstr>
      <vt:lpstr>PowerPoint Presentation</vt:lpstr>
      <vt:lpstr>PowerPoint Presentation</vt:lpstr>
      <vt:lpstr>PowerPoint Presentation</vt:lpstr>
      <vt:lpstr>PowerPoint Presentation</vt:lpstr>
      <vt:lpstr>KAJ JE TREBA NAREDITI MED DOGODKOM</vt:lpstr>
      <vt:lpstr>PowerPoint Presentation</vt:lpstr>
      <vt:lpstr>PowerPoint Presentation</vt:lpstr>
      <vt:lpstr>KAJ JE TREBA NAREDITI PO DOGODKU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cp:lastModifiedBy>Office_02</cp:lastModifiedBy>
  <cp:revision>2</cp:revision>
  <dcterms:modified xsi:type="dcterms:W3CDTF">2024-01-18T08:31:13Z</dcterms:modified>
</cp:coreProperties>
</file>