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9" r:id="rId2"/>
    <p:sldId id="272" r:id="rId3"/>
    <p:sldId id="273" r:id="rId4"/>
    <p:sldId id="274" r:id="rId5"/>
    <p:sldId id="275" r:id="rId6"/>
    <p:sldId id="303" r:id="rId7"/>
    <p:sldId id="277" r:id="rId8"/>
    <p:sldId id="278" r:id="rId9"/>
    <p:sldId id="279" r:id="rId10"/>
    <p:sldId id="315" r:id="rId11"/>
    <p:sldId id="280" r:id="rId12"/>
    <p:sldId id="281" r:id="rId13"/>
    <p:sldId id="282" r:id="rId14"/>
    <p:sldId id="316" r:id="rId15"/>
    <p:sldId id="283" r:id="rId16"/>
    <p:sldId id="284" r:id="rId17"/>
    <p:sldId id="285" r:id="rId18"/>
    <p:sldId id="317" r:id="rId19"/>
    <p:sldId id="286" r:id="rId20"/>
    <p:sldId id="287" r:id="rId21"/>
    <p:sldId id="288" r:id="rId22"/>
    <p:sldId id="318" r:id="rId23"/>
    <p:sldId id="289" r:id="rId24"/>
    <p:sldId id="301" r:id="rId25"/>
    <p:sldId id="300" r:id="rId26"/>
    <p:sldId id="319" r:id="rId27"/>
    <p:sldId id="299" r:id="rId28"/>
    <p:sldId id="298" r:id="rId29"/>
    <p:sldId id="297" r:id="rId30"/>
    <p:sldId id="296" r:id="rId31"/>
    <p:sldId id="320" r:id="rId32"/>
    <p:sldId id="295" r:id="rId33"/>
    <p:sldId id="304" r:id="rId34"/>
    <p:sldId id="306" r:id="rId35"/>
    <p:sldId id="294" r:id="rId36"/>
    <p:sldId id="293" r:id="rId37"/>
    <p:sldId id="307" r:id="rId38"/>
    <p:sldId id="308" r:id="rId39"/>
    <p:sldId id="309" r:id="rId40"/>
    <p:sldId id="310" r:id="rId41"/>
    <p:sldId id="311" r:id="rId42"/>
    <p:sldId id="312" r:id="rId43"/>
    <p:sldId id="313" r:id="rId44"/>
    <p:sldId id="314" r:id="rId45"/>
    <p:sldId id="291" r:id="rId4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9ECF"/>
    <a:srgbClr val="007E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rednji slog 2 – poudarek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9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93109-B95A-4DD1-84A5-73270EF5E92F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2AA01-F26B-4570-9B7A-E303A52667D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827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E943078-951E-0384-7159-DE407009D4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1634BE7-760F-23EC-3F0F-D53A1D8BB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619A28E-884C-0455-EA9F-706DBE116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3A5BC18-8E95-7AF7-ED33-DAF0ED98F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556E0E2-5755-0933-5379-970C81CD9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705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32218C-C3C8-3D52-4AAB-1C4407520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130B291-55D1-E103-FE1C-21DB5DD8AE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54BAB3D-268E-8F94-4BBF-DCD0968C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509FE62-6DC5-27B1-EC4C-24422FFA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4E27DA-8E2C-2510-0C00-E8B2D70FC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5336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97A7C195-FC6A-E905-290B-7BB1BD19E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D898BDC-5332-8BB5-2A35-44E9B46A98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E1A7645-D6AA-7D59-147C-DD8B3D72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FE7278-2529-63DD-755C-DF13E23B5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910823C-84AC-FFC9-7FCD-4C7938AD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325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220FD0-AABA-8F44-6656-46B27B172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583FAF1-99FB-C3C6-50D3-9612E3DDB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A7B8DC1-F49B-793B-AA81-59CBBE48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2EBEF40-BD7D-A799-4327-50651110D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AD3373E1-934E-14B0-9E5E-6C1ED0141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622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951820-809C-D9A9-B984-84F4D7291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8BFC724-38D5-541A-DA46-F609163C8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93E4C53-3228-564B-7078-79AA013DB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BAB96E-6992-97C0-C0D6-22A4C5F2D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4E4872D-6612-3A5B-7E4D-67D00B1F1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041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B92DAA-5F61-B996-1094-EBED30216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77243C1-B7EE-14C8-BAC0-611644EB2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053F11D-AD7B-05E5-96A6-D7475C860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8234A03-8346-5A93-CE2D-510843C62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73C610E-CFB7-A3FB-047B-D3C47B37E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400EE14-DDF1-E506-15BB-A3BE80A3F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395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83D98A-9835-9152-A2DF-04BB9AF9E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4412C64-65B4-545E-7609-0849D2343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3F495C5-A8D7-EC77-27F2-59D3B8A8C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1B280877-F692-7DF6-036E-23ED884FC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03AC5FE-CD66-5FA6-8F3B-BCDCF40B7D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9100117-7592-423F-6E8B-D6FA1734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F1C5D410-FBD8-8E03-BB24-5613F953A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D650BC2-6226-73F3-2BAE-47A6F672E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292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C6C080-142D-7FD0-2891-8D474BED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F75221B1-9402-B637-4C95-E240F602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6613D924-DC71-D813-A8D8-96F1A7AF5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F8B2A52-1ED1-C9FD-ABE9-57AA25A2D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991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63B212E-6FF3-4BB3-1F44-4069433F1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2C064116-17B6-67EF-4EB7-B30A44B7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A3CABF2-97DE-5627-C6DE-80919BB0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861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5391B1A-DBF2-8A00-A93F-A7D1F68C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1D26C13-7F24-8BB0-6770-862ED4228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EEB83DA-8BA8-9220-3BB7-763FBD0D9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D43C1EC-3B6C-5AD4-5CFD-9FD8B3A61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BC8385A-9FB1-236B-B08F-14D742F85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9FF100B-5A99-9E41-6D3F-1808E5E5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847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22F03F-89CD-3D0F-6801-EEDE50E59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1767B636-F3B8-98AA-0F45-F8AB097097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CC1FBFF-CBB8-91CA-1C10-4BE1B813DD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7B1D042-2763-4B09-412D-DBD7000A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CCA7543-BDA0-D09F-4ED5-8C2D1546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ED816B3-1743-785D-AD45-727B1DCE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1491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657F8E85-F8E4-D8A0-2BD4-6FABF2B2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76C73A06-9B10-1A9C-E882-854471BEE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D2A9AC3-1BEB-BAF6-2FD6-6DE4713965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FF8AE-70B7-4CF9-9FBB-377FC63198E0}" type="datetimeFigureOut">
              <a:rPr lang="sl-SI" smtClean="0"/>
              <a:t>24. 06. 2024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7D6FC7F-6D5C-90B6-41C5-3B8361E11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578FD75-970C-E357-38A9-FA033ACC9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06E9C-73A8-4CDE-9C4A-140EA2A83D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123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mailto:espra.mkgp@gov.si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19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jeZBesedilom 6"/>
          <p:cNvSpPr txBox="1"/>
          <p:nvPr/>
        </p:nvSpPr>
        <p:spPr>
          <a:xfrm>
            <a:off x="0" y="213535"/>
            <a:ext cx="121920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000" b="1" dirty="0">
                <a:solidFill>
                  <a:schemeClr val="bg1"/>
                </a:solidFill>
                <a:latin typeface="Noticia Text" panose="02000503060000020004" pitchFamily="2" charset="-18"/>
              </a:rPr>
              <a:t>Program</a:t>
            </a:r>
            <a:r>
              <a:rPr lang="sl-SI" sz="3000" b="1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 pitchFamily="2" charset="-18"/>
              </a:rPr>
              <a:t>za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 pitchFamily="2" charset="-18"/>
              </a:rPr>
              <a:t>izvajanje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 pitchFamily="2" charset="-18"/>
              </a:rPr>
              <a:t>evropskega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 pitchFamily="2" charset="-18"/>
              </a:rPr>
              <a:t>sklada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 pitchFamily="2" charset="-18"/>
              </a:rPr>
              <a:t>za</a:t>
            </a:r>
            <a:r>
              <a:rPr lang="sl-SI" sz="3000" dirty="0">
                <a:solidFill>
                  <a:schemeClr val="bg1"/>
                </a:solidFill>
              </a:rPr>
              <a:t> </a:t>
            </a:r>
            <a:r>
              <a:rPr lang="sl-SI" sz="3000" b="1" dirty="0">
                <a:solidFill>
                  <a:schemeClr val="bg1"/>
                </a:solidFill>
                <a:latin typeface="Noticia Text" panose="02000503060000020004" pitchFamily="2" charset="-18"/>
              </a:rPr>
              <a:t>pomorstvo</a:t>
            </a:r>
            <a:endParaRPr lang="sl-SI" sz="3000" dirty="0">
              <a:solidFill>
                <a:schemeClr val="bg1"/>
              </a:solidFill>
            </a:endParaRPr>
          </a:p>
          <a:p>
            <a:pPr algn="ctr"/>
            <a:r>
              <a:rPr lang="sl-SI" sz="3000" b="1" dirty="0">
                <a:solidFill>
                  <a:schemeClr val="bg1"/>
                </a:solidFill>
                <a:latin typeface="Noticia Text" panose="02000503060000020004" pitchFamily="2" charset="-18"/>
              </a:rPr>
              <a:t>ribištvo in akvakulturo 2021-2027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0" y="6331475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>
                <a:solidFill>
                  <a:schemeClr val="bg1"/>
                </a:solidFill>
                <a:latin typeface="Montserrat" panose="00000500000000000000" pitchFamily="2" charset="-18"/>
              </a:rPr>
              <a:t>Hiša</a:t>
            </a:r>
            <a:r>
              <a:rPr lang="sl-SI" sz="2000" dirty="0">
                <a:solidFill>
                  <a:schemeClr val="bg1"/>
                </a:solidFill>
              </a:rPr>
              <a:t> </a:t>
            </a:r>
            <a:r>
              <a:rPr lang="sl-SI" sz="2000" dirty="0">
                <a:solidFill>
                  <a:schemeClr val="bg1"/>
                </a:solidFill>
                <a:latin typeface="Montserrat" panose="00000500000000000000" pitchFamily="2" charset="-18"/>
              </a:rPr>
              <a:t>Evrope</a:t>
            </a:r>
            <a:r>
              <a:rPr lang="sl-SI" sz="2000" dirty="0">
                <a:solidFill>
                  <a:schemeClr val="bg1"/>
                </a:solidFill>
              </a:rPr>
              <a:t> </a:t>
            </a:r>
            <a:r>
              <a:rPr lang="sl-SI" sz="2000" dirty="0">
                <a:solidFill>
                  <a:schemeClr val="bg1"/>
                </a:solidFill>
                <a:latin typeface="Montserrat" panose="00000500000000000000" pitchFamily="2" charset="-18"/>
              </a:rPr>
              <a:t>- 6. 5. 2024 - sektor</a:t>
            </a:r>
            <a:r>
              <a:rPr lang="sl-SI" sz="2000" dirty="0">
                <a:solidFill>
                  <a:schemeClr val="bg1"/>
                </a:solidFill>
              </a:rPr>
              <a:t> </a:t>
            </a:r>
            <a:r>
              <a:rPr lang="sl-SI" sz="2000" dirty="0">
                <a:solidFill>
                  <a:schemeClr val="bg1"/>
                </a:solidFill>
                <a:latin typeface="Montserrat" panose="00000500000000000000" pitchFamily="2" charset="-18"/>
              </a:rPr>
              <a:t>akvakulture</a:t>
            </a:r>
            <a:r>
              <a:rPr lang="sl-SI" sz="2000" dirty="0">
                <a:solidFill>
                  <a:schemeClr val="bg1"/>
                </a:solidFill>
              </a:rPr>
              <a:t> </a:t>
            </a:r>
            <a:r>
              <a:rPr lang="sl-SI" sz="2000" dirty="0">
                <a:solidFill>
                  <a:schemeClr val="bg1"/>
                </a:solidFill>
                <a:latin typeface="Montserrat" panose="00000500000000000000" pitchFamily="2" charset="-18"/>
              </a:rPr>
              <a:t>in</a:t>
            </a:r>
            <a:r>
              <a:rPr lang="sl-SI" sz="2000" dirty="0">
                <a:solidFill>
                  <a:schemeClr val="bg1"/>
                </a:solidFill>
              </a:rPr>
              <a:t> </a:t>
            </a:r>
            <a:r>
              <a:rPr lang="sl-SI" sz="2000" dirty="0">
                <a:solidFill>
                  <a:schemeClr val="bg1"/>
                </a:solidFill>
                <a:latin typeface="Montserrat" panose="00000500000000000000" pitchFamily="2" charset="-18"/>
              </a:rPr>
              <a:t>predelave</a:t>
            </a: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780" y="1978703"/>
            <a:ext cx="4426440" cy="37624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793768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5098" y="1181747"/>
            <a:ext cx="1070283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sl-SI" sz="2000" b="1" dirty="0">
                <a:latin typeface="Montserrat" panose="00000500000000000000" pitchFamily="2" charset="-18"/>
              </a:rPr>
              <a:t>Merila za ocenjevanje vlog:</a:t>
            </a:r>
          </a:p>
          <a:p>
            <a:pPr lvl="0" algn="just"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 err="1">
                <a:latin typeface="Montserrat" panose="00000500000000000000" pitchFamily="2" charset="-18"/>
              </a:rPr>
              <a:t>socio</a:t>
            </a:r>
            <a:r>
              <a:rPr lang="sl-SI" sz="2000" dirty="0">
                <a:latin typeface="Montserrat" panose="00000500000000000000" pitchFamily="2" charset="-18"/>
              </a:rPr>
              <a:t>-ekonomski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 err="1">
                <a:latin typeface="Montserrat" panose="00000500000000000000" pitchFamily="2" charset="-18"/>
              </a:rPr>
              <a:t>okoljksi</a:t>
            </a:r>
            <a:r>
              <a:rPr lang="sl-SI" sz="2000" dirty="0">
                <a:latin typeface="Montserrat" panose="00000500000000000000" pitchFamily="2" charset="-18"/>
              </a:rPr>
              <a:t>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tehnološki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veterinarsko higienski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varnostni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zeleni dogovor</a:t>
            </a:r>
          </a:p>
        </p:txBody>
      </p:sp>
    </p:spTree>
    <p:extLst>
      <p:ext uri="{BB962C8B-B14F-4D97-AF65-F5344CB8AC3E}">
        <p14:creationId xmlns:p14="http://schemas.microsoft.com/office/powerpoint/2010/main" val="1292724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57200" y="988069"/>
            <a:ext cx="10776857" cy="51501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B - NAMENSKA SREDSTVA MALE VREDNOSTI ZA OHRANJANJE AKVAKULTURE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200" dirty="0">
              <a:solidFill>
                <a:schemeClr val="accent2"/>
              </a:solidFill>
            </a:endParaRPr>
          </a:p>
          <a:p>
            <a:pPr marL="342900" lvl="0" indent="-34290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Predmet podpore: 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Operacije, katerih predmet so naložbe v opremo za izvajanje in posodobitev dejavnosti akvakulture.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Brez poslovnega načrta.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342900" lvl="0" indent="-34290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Upravičenci: 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Pravne ali fizične osebe, ki so gospodarske družbe, zadruge, zavodi, društva, samostojni podjetniki posamezniki in nosilci dopolnilne dejavnosti na kmetiji. 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Vloga -registrirano dejavnost gojenja vodnih organizmov v RS. </a:t>
            </a:r>
          </a:p>
        </p:txBody>
      </p:sp>
    </p:spTree>
    <p:extLst>
      <p:ext uri="{BB962C8B-B14F-4D97-AF65-F5344CB8AC3E}">
        <p14:creationId xmlns:p14="http://schemas.microsoft.com/office/powerpoint/2010/main" val="2171101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3731" y="1307917"/>
            <a:ext cx="1075726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Pogoji izvajanja:</a:t>
            </a:r>
          </a:p>
          <a:p>
            <a:pPr lvl="0" algn="just" defTabSz="457200">
              <a:spcBef>
                <a:spcPts val="1000"/>
              </a:spcBef>
              <a:buSzPct val="80000"/>
              <a:defRPr/>
            </a:pPr>
            <a:endParaRPr lang="sl-SI" sz="2000" b="1" dirty="0">
              <a:latin typeface="Montserrat" panose="00000500000000000000" pitchFamily="2" charset="-18"/>
            </a:endParaRP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vpis v CRA, podatki vlagatelja o staležu in proizvodnji najmanj od leta 2022;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vodna pravica za obrat akvakulture, status odobrenega obrata pri UVHVVR;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ohrani število delovnih mest, izraženih v EPDČ;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posegi s področja ohranjanja narave -  naravovarstveno mnenje;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diverzifikacija podjetja – razvoj dopolnilnih dejavnosti – komercialni ribniki, okoljske storitve, izobraževalne, predstavitvene dejavnosti akvakulture).</a:t>
            </a:r>
          </a:p>
        </p:txBody>
      </p:sp>
    </p:spTree>
    <p:extLst>
      <p:ext uri="{BB962C8B-B14F-4D97-AF65-F5344CB8AC3E}">
        <p14:creationId xmlns:p14="http://schemas.microsoft.com/office/powerpoint/2010/main" val="2776486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0263" y="1239238"/>
            <a:ext cx="107637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Stopnja financiranja: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342900" lvl="0" indent="-3429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javna podpora 60 % skupnih upravičenih odhodkov za operacijo, če operacijo izvaja mikro, malo in srednje veliko podjetje;</a:t>
            </a:r>
          </a:p>
          <a:p>
            <a:pPr marL="342900" lvl="0" indent="-3429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veliko podjetje 50 % skupnih upravičenih odhodkov za operacijo;</a:t>
            </a:r>
          </a:p>
          <a:p>
            <a:pPr marL="342900" lvl="0" indent="-3429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najvišji znesek javne podpore na upravičenca je 50.000 eur javnih sredstev;</a:t>
            </a:r>
          </a:p>
          <a:p>
            <a:pPr marL="342900" lvl="0" indent="-3429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upravičenec lahko na posamezno vlogo vloži največ štiri zahtevke za povračilo sredstev;</a:t>
            </a:r>
          </a:p>
          <a:p>
            <a:pPr marL="342900" lvl="0" indent="-3429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sredstva se zagotovijo iz sredstev Unije (70 %) in proračuna RS (30 %).</a:t>
            </a:r>
          </a:p>
          <a:p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1633101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505097" y="1169687"/>
            <a:ext cx="106679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sl-SI" sz="2000" b="1" dirty="0">
                <a:latin typeface="Montserrat" panose="00000500000000000000" pitchFamily="2" charset="-18"/>
              </a:rPr>
              <a:t>Merila za ocenjevanje vlog:</a:t>
            </a:r>
          </a:p>
          <a:p>
            <a:pPr lvl="0" algn="just"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 err="1">
                <a:latin typeface="Montserrat" panose="00000500000000000000" pitchFamily="2" charset="-18"/>
              </a:rPr>
              <a:t>socio</a:t>
            </a:r>
            <a:r>
              <a:rPr lang="sl-SI" sz="2000" dirty="0">
                <a:latin typeface="Montserrat" panose="00000500000000000000" pitchFamily="2" charset="-18"/>
              </a:rPr>
              <a:t>-ekonomski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okoljski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tehnološki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zeleni dogovor</a:t>
            </a:r>
          </a:p>
        </p:txBody>
      </p:sp>
    </p:spTree>
    <p:extLst>
      <p:ext uri="{BB962C8B-B14F-4D97-AF65-F5344CB8AC3E}">
        <p14:creationId xmlns:p14="http://schemas.microsoft.com/office/powerpoint/2010/main" val="971047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920931" y="976010"/>
            <a:ext cx="10208622" cy="5765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AKVAKULTURA, KI OHRANJA HABITATE</a:t>
            </a:r>
          </a:p>
          <a:p>
            <a:pPr algn="ctr"/>
            <a:endParaRPr lang="sl-SI" sz="2200" dirty="0">
              <a:solidFill>
                <a:srgbClr val="319ECF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Predmet podpore: 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nadomestilo za izpad prihodka zaradi izvajanja omejitev ali ukrepov na obratu akvakulture, ki izhajajo iz PUN 2000, v primeru:</a:t>
            </a:r>
          </a:p>
          <a:p>
            <a:pPr marL="742950" lvl="1" indent="-285750" algn="just">
              <a:buFont typeface="Symbol" panose="05050102010706020507" pitchFamily="18" charset="2"/>
              <a:buChar char=""/>
            </a:pPr>
            <a:r>
              <a:rPr lang="sl-SI" sz="2000" dirty="0">
                <a:latin typeface="Montserrat" panose="00000500000000000000" pitchFamily="2" charset="-18"/>
              </a:rPr>
              <a:t>omejitve zaradi posebnih pogojev vzreje (prepoved krmljenja ali gnojenja); </a:t>
            </a:r>
          </a:p>
          <a:p>
            <a:pPr marL="742950" lvl="1" indent="-285750" algn="just">
              <a:buFont typeface="Symbol" panose="05050102010706020507" pitchFamily="18" charset="2"/>
              <a:buChar char=""/>
            </a:pPr>
            <a:r>
              <a:rPr lang="sl-SI" sz="2000" dirty="0">
                <a:latin typeface="Montserrat" panose="00000500000000000000" pitchFamily="2" charset="-18"/>
              </a:rPr>
              <a:t>izgube prihodka po škodah ribojedih ptic iz narave na enoto vodne površine;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2. nadomestila v primeru kontaminacije mehkužcev zaradi širjenja planktona, ki proizvaja </a:t>
            </a:r>
            <a:r>
              <a:rPr lang="sl-SI" sz="2000" dirty="0" err="1">
                <a:latin typeface="Montserrat" panose="00000500000000000000" pitchFamily="2" charset="-18"/>
              </a:rPr>
              <a:t>biotoksine</a:t>
            </a:r>
            <a:r>
              <a:rPr lang="sl-SI" sz="2000" dirty="0">
                <a:latin typeface="Montserrat" panose="00000500000000000000" pitchFamily="2" charset="-18"/>
              </a:rPr>
              <a:t>, zaradi česar je podana začasna prepoved dajanja mehkužcev v promet.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marL="285750" lvl="0" indent="-28575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Upravičenci: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sl-SI" sz="2000" dirty="0">
                <a:latin typeface="Montserrat" panose="00000500000000000000" pitchFamily="2" charset="-18"/>
              </a:rPr>
              <a:t>pravne ali fizične osebe, ki so gospodarske družbe, zadruge, samostojni podjetniki posamezniki ali nosilci dopolnilne dejavnosti v RS in imajo ob oddaji vloge registrirano dejavnost gojenja vodnih organizmov.</a:t>
            </a:r>
          </a:p>
        </p:txBody>
      </p:sp>
    </p:spTree>
    <p:extLst>
      <p:ext uri="{BB962C8B-B14F-4D97-AF65-F5344CB8AC3E}">
        <p14:creationId xmlns:p14="http://schemas.microsoft.com/office/powerpoint/2010/main" val="438840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50669" y="639136"/>
            <a:ext cx="107833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Pogoji upravičenosti: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vlagatelj je upravičen do izplačila nadomestila za koledarsko leto, v katerem je vložil vlogo;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če so bila vlagatelju v letu iz prejšnjega odstavka tega člena za posamezne okoljske storitve že dodeljena sredstva Unije ali RS, do sredstev iz te aktivnosti ni upravičen;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obrat akvakulture je vpisan v CRA in ima gojitev prijavljeno pri UVHVVR;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iz CRA so razvidni podatki o staležu in proizvodnji akvakulture najmanj od leta 2022 oziroma od začetka proizvodnje, če se je ta začela po tem letu;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vlagatelj je imetnik vodne pravice za neposredno rabo vode za gojitev vodnih organizmov;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za operacije iz 2. točke je do nadomestila upravičen vlagatelj, ki je opravljal dejavnost gojenja mehkužcev in prometa z njimi na območju akvakulture oziroma gojitveni parceli, za katero je bila izdana prepoved prometa z mehkužci. Vlagatelj je to dejavnost na tej parceli opravljal najmanj dvanajst mesecev pred prepovedjo prometa z mehkužci.</a:t>
            </a:r>
          </a:p>
        </p:txBody>
      </p:sp>
    </p:spTree>
    <p:extLst>
      <p:ext uri="{BB962C8B-B14F-4D97-AF65-F5344CB8AC3E}">
        <p14:creationId xmlns:p14="http://schemas.microsoft.com/office/powerpoint/2010/main" val="1126466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463731" y="1278885"/>
            <a:ext cx="10776858" cy="3426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457200">
              <a:spcBef>
                <a:spcPts val="1000"/>
              </a:spcBef>
              <a:buSzPct val="80000"/>
              <a:buFont typeface="+mj-lt"/>
              <a:buAutoNum type="arabicPeriod" startAt="7"/>
              <a:defRPr/>
            </a:pPr>
            <a:r>
              <a:rPr lang="sl-SI" sz="2000" dirty="0">
                <a:latin typeface="Montserrat" panose="00000500000000000000" pitchFamily="2" charset="-18"/>
              </a:rPr>
              <a:t>vlagatelj s strani Zavoda Republike Slovenije za varstvo narave in za območje Natura tudi s strani Javnega zavoda Triglavski narodni park pridobi in predloži mnenje, ki vključuje seznam ukrepov, predvidenih v Programu upravljanja območij NATURA 2000, ki se zahtevajo na določenem obratu akvakulture.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285750" lvl="0" indent="-28575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Stopnja sofinanciranja:</a:t>
            </a:r>
          </a:p>
          <a:p>
            <a:endParaRPr lang="sl-SI" sz="2000" dirty="0">
              <a:latin typeface="Montserrat" panose="00000500000000000000" pitchFamily="2" charset="-18"/>
            </a:endParaRPr>
          </a:p>
          <a:p>
            <a:pPr marL="342900" indent="-342900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stopnja javne podpore je 100 % skupnih upravičenih odhodkov za operacijo;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sredstva se upravičencu izplačajo na podlagi odobrenega zahtevka za povračilo;</a:t>
            </a:r>
          </a:p>
          <a:p>
            <a:pPr marL="342900" indent="-342900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sredstva se zagotovijo iz sredstev Unije (70 %) in iz proračuna RS (30 %).</a:t>
            </a:r>
          </a:p>
        </p:txBody>
      </p:sp>
    </p:spTree>
    <p:extLst>
      <p:ext uri="{BB962C8B-B14F-4D97-AF65-F5344CB8AC3E}">
        <p14:creationId xmlns:p14="http://schemas.microsoft.com/office/powerpoint/2010/main" val="3429630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05097" y="1323090"/>
            <a:ext cx="1065929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endParaRPr lang="sl-SI" sz="2000" b="1" dirty="0">
              <a:latin typeface="Montserrat" panose="00000500000000000000" pitchFamily="2" charset="-18"/>
            </a:endParaRPr>
          </a:p>
          <a:p>
            <a:pPr lvl="0" algn="just">
              <a:defRPr/>
            </a:pPr>
            <a:r>
              <a:rPr lang="sl-SI" sz="2000" b="1" dirty="0">
                <a:latin typeface="Montserrat" panose="00000500000000000000" pitchFamily="2" charset="-18"/>
              </a:rPr>
              <a:t>Merila za ocenjevanje vlog:</a:t>
            </a:r>
          </a:p>
          <a:p>
            <a:pPr lvl="0" algn="just">
              <a:defRPr/>
            </a:pPr>
            <a:endParaRPr lang="sl-SI" sz="2000" b="1" dirty="0">
              <a:latin typeface="Montserrat" panose="00000500000000000000" pitchFamily="2" charset="-18"/>
            </a:endParaRPr>
          </a:p>
          <a:p>
            <a:pPr lvl="0" algn="just"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 err="1">
                <a:latin typeface="Montserrat" panose="00000500000000000000" pitchFamily="2" charset="-18"/>
              </a:rPr>
              <a:t>socio</a:t>
            </a:r>
            <a:r>
              <a:rPr lang="sl-SI" sz="2000" dirty="0">
                <a:latin typeface="Montserrat" panose="00000500000000000000" pitchFamily="2" charset="-18"/>
              </a:rPr>
              <a:t>-ekonomski vidik (količina proizvodnje)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naravovarstveni vidik  (gojitvena površina)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lvl="0" algn="just">
              <a:defRPr/>
            </a:pPr>
            <a:endParaRPr lang="sl-SI" sz="2000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522251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0263" y="1076410"/>
            <a:ext cx="1075073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INOVACIJE</a:t>
            </a:r>
            <a:r>
              <a:rPr lang="sl-SI" sz="22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V AKVAKULTURI</a:t>
            </a:r>
          </a:p>
          <a:p>
            <a:pPr algn="ctr"/>
            <a:endParaRPr lang="sl-SI" sz="3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Predmet podpore: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izvajanje raziskovalnih projektov za inovacije v akvakulturi, ki omogočajo: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a) inovacije za boljše izkoriščanje naravnih virov;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b) inovacije za uvajanje novih vrst in tehnologij vzreje in postopkov v proizvodnji.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Upravičenci: 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a) pravne ali fizične osebe, ki so gospodarske družbe ali samostojni podjetniki posamezniki in so ob oddaji vloge registrirani za dejavnost gojenja vodnih organizmov v Republiki Sloveniji in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b) pravne osebe, ki so gospodarske družbe, registrirane za inženirske, raziskovalne in svetovalne dejavnosti ali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c) raziskovalni javni zavodi.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algn="just"/>
            <a:r>
              <a:rPr lang="sl-SI" sz="2000" b="1" dirty="0">
                <a:latin typeface="Montserrat" panose="00000500000000000000" pitchFamily="2" charset="-18"/>
              </a:rPr>
              <a:t>Upravičenci morajo imeti podpisan sporazum. Upravičenec b) ali c) potrdi(ta) rezultat inovacije.</a:t>
            </a:r>
          </a:p>
        </p:txBody>
      </p:sp>
    </p:spTree>
    <p:extLst>
      <p:ext uri="{BB962C8B-B14F-4D97-AF65-F5344CB8AC3E}">
        <p14:creationId xmlns:p14="http://schemas.microsoft.com/office/powerpoint/2010/main" val="1041397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3731" y="1166843"/>
            <a:ext cx="1069194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O</a:t>
            </a:r>
            <a:r>
              <a:rPr lang="sl-SI" sz="30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PROGRAMU</a:t>
            </a:r>
          </a:p>
          <a:p>
            <a:pPr algn="ctr"/>
            <a:endParaRPr lang="sl-SI" sz="2200" dirty="0">
              <a:solidFill>
                <a:srgbClr val="319ECF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Sprejet (sklep EK) dne 1. 12. 2022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l-SI" sz="2000" dirty="0">
              <a:latin typeface="Montserrat" panose="00000500000000000000" pitchFamily="2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Pravni podlagi: Uredba 2021/10607EU in Uredba 2021/1139/EU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l-SI" sz="2000" dirty="0">
              <a:latin typeface="Montserrat" panose="00000500000000000000" pitchFamily="2" charset="-18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V vmesnem času: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Montserrat" panose="00000500000000000000" pitchFamily="2" charset="-18"/>
              </a:rPr>
              <a:t>Sistem upravljanja in nadzora,  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Montserrat" panose="00000500000000000000" pitchFamily="2" charset="-18"/>
              </a:rPr>
              <a:t>Sprejetje uredbe CLLD in javnega poziva za izbor LASR,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Montserrat" panose="00000500000000000000" pitchFamily="2" charset="-18"/>
              </a:rPr>
              <a:t>Sprejetje uredbe o  izvajanju aktivnosti P ESPRA z javnimi naročili</a:t>
            </a:r>
          </a:p>
          <a:p>
            <a:pPr marL="285750" indent="-285750" algn="just"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sl-SI" sz="2000" dirty="0">
              <a:latin typeface="Montserrat" panose="00000500000000000000" pitchFamily="2" charset="-18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Trenutno stanje: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Montserrat" panose="00000500000000000000" pitchFamily="2" charset="-18"/>
              </a:rPr>
              <a:t>Izbranih skupaj 19 operacij v skupni vrednosti 2.450.476,79 EUR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Montserrat" panose="00000500000000000000" pitchFamily="2" charset="-18"/>
              </a:rPr>
              <a:t>Izplačanih skupaj 145.516,71 EUR sredstev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sl-SI" sz="2000" dirty="0">
                <a:latin typeface="Montserrat" panose="00000500000000000000" pitchFamily="2" charset="-18"/>
              </a:rPr>
              <a:t>Uredba o izvajanju aktivnosti P ESPRA z javnimi razpisi v </a:t>
            </a:r>
            <a:r>
              <a:rPr lang="sl-SI" sz="2000" dirty="0" smtClean="0">
                <a:latin typeface="Montserrat" panose="00000500000000000000" pitchFamily="2" charset="-18"/>
              </a:rPr>
              <a:t>pripravi</a:t>
            </a:r>
            <a:endParaRPr lang="sl-SI" sz="2000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01045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0263" y="1372162"/>
            <a:ext cx="1075726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Pogoji izvajanja: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vlagatelj iz točke a) ima obrat akvakulture, ki mora biti vpisan v CRA;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obrat akvakulture, v katerem se izvaja inovacija, ima status odobrenega obrata pri UVHVVR;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iz CRA so razvidni podatki o staležu in proizvodnji najmanj od leta 2022 oziroma od začetka proizvodnje, če se je ta začela po tem letu;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vlagatelj iz točke a) je imetnik vodne pravice za obrat akvakulture, kjer se bo izvajala operacija, po predpisih, ki urejajo vode, razen kadar uporablja vodo iz deževnice;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če gre za inovacije pri vzreji novih vrst vodnih organizmov, vlagatelj predloži ustrezno dovoljenje za njihovo vzrejo.</a:t>
            </a:r>
          </a:p>
        </p:txBody>
      </p:sp>
    </p:spTree>
    <p:extLst>
      <p:ext uri="{BB962C8B-B14F-4D97-AF65-F5344CB8AC3E}">
        <p14:creationId xmlns:p14="http://schemas.microsoft.com/office/powerpoint/2010/main" val="34476190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6794" y="1313371"/>
            <a:ext cx="10757263" cy="5119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Stopnja sofinanciranja: 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 defTabSz="457200">
              <a:spcBef>
                <a:spcPts val="1000"/>
              </a:spcBef>
              <a:buSzPct val="80000"/>
              <a:buAutoNum type="arabi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stopnja javne podpore je 75 % skupnih upravičenih odhodkov za operacijo;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AutoNum type="arabi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delež 25 % skupnih neupravičenih odhodkov za operacijo se podrobneje določi v sporazumu med partnerjema/parterji operacije;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AutoNum type="arabi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najvišji znesek podpore je 100.000 eur na posamezno vlogo;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AutoNum type="arabi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do podpore so upravičene operacije, katerih vloge so popolne in vsebinsko ustrezne;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AutoNum type="arabi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upravičencu se sredstva izplačajo na podlagi odobrenega zahtevka za povračilo sredstev;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AutoNum type="arabi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upravičenec lahko na posamezno vlogo vloži največ štiri zahtevke za izplačilo sredstev;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AutoNum type="arabi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javna podpora se zagotovi iz sredstev Unije (70 %) in iz proračuna RS (30 %).</a:t>
            </a:r>
          </a:p>
        </p:txBody>
      </p:sp>
    </p:spTree>
    <p:extLst>
      <p:ext uri="{BB962C8B-B14F-4D97-AF65-F5344CB8AC3E}">
        <p14:creationId xmlns:p14="http://schemas.microsoft.com/office/powerpoint/2010/main" val="444265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avokotnik 2"/>
          <p:cNvSpPr/>
          <p:nvPr/>
        </p:nvSpPr>
        <p:spPr>
          <a:xfrm>
            <a:off x="478971" y="1159304"/>
            <a:ext cx="107202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sl-SI" sz="2000" b="1" dirty="0">
                <a:latin typeface="Montserrat" panose="00000500000000000000" pitchFamily="2" charset="-18"/>
              </a:rPr>
              <a:t>Merila za ocenjevanje vlog: </a:t>
            </a:r>
          </a:p>
          <a:p>
            <a:pPr lvl="0" algn="just"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tehnološki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okoljski vidik</a:t>
            </a:r>
          </a:p>
          <a:p>
            <a:pPr marL="457200" lvl="0" indent="-457200" algn="just">
              <a:buFont typeface="+mj-lt"/>
              <a:buAutoNum type="alphaLcParenR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zeleni dogovor</a:t>
            </a:r>
          </a:p>
        </p:txBody>
      </p:sp>
    </p:spTree>
    <p:extLst>
      <p:ext uri="{BB962C8B-B14F-4D97-AF65-F5344CB8AC3E}">
        <p14:creationId xmlns:p14="http://schemas.microsoft.com/office/powerpoint/2010/main" val="1084429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57201" y="956892"/>
            <a:ext cx="1077685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KONKURENČNA IN OKOLJU PRIJAZNA PREDELOVALNA INDUSTRIJA</a:t>
            </a:r>
            <a:endParaRPr lang="sl-SI" sz="3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marL="342900" lvl="0" indent="-34290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Predmet podpore: 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naložbe v izgradnjo novih obratov in povečanje ter posodobitev obstoječih obratov za predelavo ribiških proizvodov in proizvodov iz akvakulture,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naložbe, ki spodbujajo uporabo obnovljivih virov energije ter energije iz lastne proizvodnje, 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naložbe za izboljšanje kakovosti proizvodov, 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naložbe v trženje, digitalizacijo in robotizacijo. 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Upravičenci: 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pravne ali fizične osebe, ki so gospodarske družbe, zadruge, samostojni podjetniki posamezniki ali nosilci dopolnilne dejavnosti na kmetiji in imajo ob oddaji vloge v Republiki Sloveniji registrirano dejavnost predelave in konzerviranja rib, rakov in mehkužcev ter spadajo v kategorijo MSP.</a:t>
            </a:r>
          </a:p>
        </p:txBody>
      </p:sp>
    </p:spTree>
    <p:extLst>
      <p:ext uri="{BB962C8B-B14F-4D97-AF65-F5344CB8AC3E}">
        <p14:creationId xmlns:p14="http://schemas.microsoft.com/office/powerpoint/2010/main" val="17515414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0263" y="1253351"/>
            <a:ext cx="1075073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Pogoji izvajanja: 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1. vlagatelj ima pridobljeno pravnomočno uporabno dovoljenje ali pravnomočno gradbeno dovoljenje v primeru novogradenj; 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2. vlagatelj ima obrat predelave registriran pri UVHVVR, razen novogradenj, ki morajo biti registrirane pred zaključkom operacije; 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3. vlagatelj mora imeti za operacijo izdelan poslovni načrt, s katerim izkaže ekonomsko upravičenost naložbe. Ekonomska upravičenost se preverja z interno stopnjo donosnosti, ki mora biti pozitivna. Poslovni načrt mora biti izdelan za ekonomsko dobo naložbe;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4. če naložba posega v okolje, je treba v skladu s predpisi iz okolja vlogi priložiti okoljevarstveno soglasje ali sklep, da postopek presoje vplivov na okolje ni potreben. V primeru, da gre za poseg v okolje, za katerega je treba pridobiti sklep v predhodnem postopku po predpisih o varstvu okolja, se predloži navedeni sklep;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5. če se bodo predvidena dela oziroma posegi v naravo izvajali na območju, ki ima na podlagi predpisov ohranjanja narave poseben status, vlagatelj predloži naravovarstveno mnenje; </a:t>
            </a:r>
          </a:p>
        </p:txBody>
      </p:sp>
    </p:spTree>
    <p:extLst>
      <p:ext uri="{BB962C8B-B14F-4D97-AF65-F5344CB8AC3E}">
        <p14:creationId xmlns:p14="http://schemas.microsoft.com/office/powerpoint/2010/main" val="2487879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6793" y="1428141"/>
            <a:ext cx="1075726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sl-SI" sz="2000" dirty="0">
                <a:latin typeface="Montserrat" panose="00000500000000000000" pitchFamily="2" charset="-18"/>
              </a:rPr>
              <a:t>6. če vlagatelj kandidira za pridobitev sredstev za naložbe v novogradnjo ali obnovo nepremičnin (ne velja za zemljišča), ki niso v njegovi lasti, morata biti izpolnjena naslednja pogoja: </a:t>
            </a:r>
          </a:p>
          <a:p>
            <a:pPr marL="914400" lvl="1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vlagatelj ima overjeno pogodbo o najemu nepremičnine za obdobje najmanj deset let po datumu ob oddaji vloge in </a:t>
            </a:r>
          </a:p>
          <a:p>
            <a:pPr marL="914400" lvl="1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anose="00000500000000000000" pitchFamily="2" charset="-18"/>
              </a:rPr>
              <a:t>vlagatelj ima overjeno soglasje lastnika oziroma morebitnih solastnikov k naložbi za obdobje najmanj deset let po datumu ob oddaji vloge.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Stopnja financiranja:</a:t>
            </a:r>
          </a:p>
          <a:p>
            <a:pPr marL="800100" lvl="1" indent="-342900" algn="just" defTabSz="457200">
              <a:spcBef>
                <a:spcPts val="1000"/>
              </a:spcBef>
              <a:buSzPct val="80000"/>
              <a:buFontTx/>
              <a:buChar char="-"/>
              <a:defRPr/>
            </a:pPr>
            <a:r>
              <a:rPr lang="sl-SI" sz="2000" dirty="0">
                <a:latin typeface="Montserrat" panose="00000500000000000000" pitchFamily="2" charset="-18"/>
              </a:rPr>
              <a:t>stopnja javne podpore je 50 % skupnih upravičenih odhodkov za operacijo;</a:t>
            </a:r>
          </a:p>
          <a:p>
            <a:pPr marL="800100" lvl="1" indent="-342900" algn="just" defTabSz="457200">
              <a:spcBef>
                <a:spcPts val="1000"/>
              </a:spcBef>
              <a:buSzPct val="80000"/>
              <a:buFontTx/>
              <a:buChar char="-"/>
              <a:defRPr/>
            </a:pPr>
            <a:r>
              <a:rPr lang="sl-SI" sz="2000" dirty="0">
                <a:latin typeface="Montserrat" panose="00000500000000000000" pitchFamily="2" charset="-18"/>
              </a:rPr>
              <a:t>sredstva se zagotovijo iz sredstev Unije (70 %) in iz proračuna RS (30 %).</a:t>
            </a:r>
          </a:p>
        </p:txBody>
      </p:sp>
    </p:spTree>
    <p:extLst>
      <p:ext uri="{BB962C8B-B14F-4D97-AF65-F5344CB8AC3E}">
        <p14:creationId xmlns:p14="http://schemas.microsoft.com/office/powerpoint/2010/main" val="14562132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6793" y="1428141"/>
            <a:ext cx="1075726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anose="00000500000000000000" pitchFamily="2" charset="-18"/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76793" y="1201783"/>
            <a:ext cx="1075726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sz="2000" b="1" dirty="0">
              <a:latin typeface="Montserrat" pitchFamily="2" charset="-18"/>
            </a:endParaRPr>
          </a:p>
          <a:p>
            <a:r>
              <a:rPr lang="sl-SI" sz="2000" b="1" dirty="0">
                <a:latin typeface="Montserrat" pitchFamily="2" charset="-18"/>
              </a:rPr>
              <a:t>Merila za izbor operacij:</a:t>
            </a:r>
          </a:p>
          <a:p>
            <a:endParaRPr lang="sl-SI" sz="2000" dirty="0">
              <a:latin typeface="Montserrat" pitchFamily="2" charset="-18"/>
            </a:endParaRPr>
          </a:p>
          <a:p>
            <a:pPr marL="342900" indent="-342900">
              <a:buFont typeface="+mj-lt"/>
              <a:buAutoNum type="alphaLcParenR"/>
            </a:pPr>
            <a:r>
              <a:rPr lang="sl-SI" sz="2000" dirty="0" err="1">
                <a:latin typeface="Montserrat" pitchFamily="2" charset="-18"/>
              </a:rPr>
              <a:t>socio</a:t>
            </a:r>
            <a:r>
              <a:rPr lang="sl-SI" sz="2000" dirty="0">
                <a:latin typeface="Montserrat" pitchFamily="2" charset="-18"/>
              </a:rPr>
              <a:t>-ekonomski vidik</a:t>
            </a:r>
          </a:p>
          <a:p>
            <a:pPr marL="342900" indent="-342900">
              <a:buFont typeface="+mj-lt"/>
              <a:buAutoNum type="alphaLcParenR"/>
            </a:pPr>
            <a:r>
              <a:rPr lang="sl-SI" sz="2000" dirty="0">
                <a:latin typeface="Montserrat" pitchFamily="2" charset="-18"/>
              </a:rPr>
              <a:t>tehnološki vidik</a:t>
            </a:r>
          </a:p>
          <a:p>
            <a:pPr marL="342900" indent="-342900">
              <a:buFont typeface="+mj-lt"/>
              <a:buAutoNum type="alphaLcParenR"/>
            </a:pPr>
            <a:r>
              <a:rPr lang="sl-SI" sz="2000" dirty="0">
                <a:latin typeface="Montserrat" pitchFamily="2" charset="-18"/>
              </a:rPr>
              <a:t>okoljski vidik</a:t>
            </a:r>
          </a:p>
          <a:p>
            <a:pPr marL="342900" indent="-342900">
              <a:buFont typeface="+mj-lt"/>
              <a:buAutoNum type="alphaLcParenR"/>
            </a:pPr>
            <a:r>
              <a:rPr lang="sl-SI" sz="2000" dirty="0">
                <a:latin typeface="Montserrat" pitchFamily="2" charset="-18"/>
              </a:rPr>
              <a:t>izboljšanje pogojev dela in varnost delavcev</a:t>
            </a:r>
          </a:p>
        </p:txBody>
      </p:sp>
    </p:spTree>
    <p:extLst>
      <p:ext uri="{BB962C8B-B14F-4D97-AF65-F5344CB8AC3E}">
        <p14:creationId xmlns:p14="http://schemas.microsoft.com/office/powerpoint/2010/main" val="16888582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3732" y="1187984"/>
            <a:ext cx="10770326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INOVACIJE V PREDELAVI</a:t>
            </a:r>
          </a:p>
          <a:p>
            <a:pPr algn="just"/>
            <a:r>
              <a:rPr lang="sl-SI" sz="2000" b="1" dirty="0">
                <a:latin typeface="Montserrat" panose="00000500000000000000" pitchFamily="2" charset="-18"/>
              </a:rPr>
              <a:t>Predmet podpore: </a:t>
            </a:r>
          </a:p>
          <a:p>
            <a:pPr marL="342900" indent="-342900" algn="just">
              <a:buFontTx/>
              <a:buChar char="-"/>
            </a:pPr>
            <a:r>
              <a:rPr lang="sl-SI" sz="2000" dirty="0">
                <a:latin typeface="Montserrat" panose="00000500000000000000" pitchFamily="2" charset="-18"/>
              </a:rPr>
              <a:t>izvajanje inovacij v predelavi, ki omogočajo rešitve pri prodajnih težavah in iskanju novih modelov upravljanja ter </a:t>
            </a:r>
          </a:p>
          <a:p>
            <a:pPr marL="342900" indent="-342900" algn="just">
              <a:buFontTx/>
              <a:buChar char="-"/>
            </a:pPr>
            <a:r>
              <a:rPr lang="sl-SI" sz="2000" dirty="0">
                <a:latin typeface="Montserrat" panose="00000500000000000000" pitchFamily="2" charset="-18"/>
              </a:rPr>
              <a:t>inovacije v predelavi, ki omogočajo iskanje okoljskih rešitev.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algn="just"/>
            <a:r>
              <a:rPr lang="sl-SI" sz="2000" b="1" dirty="0">
                <a:latin typeface="Montserrat" panose="00000500000000000000" pitchFamily="2" charset="-18"/>
              </a:rPr>
              <a:t>Upravičenci: 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a) pravne ali fizične osebe, ki so gospodarske družbe in so mikro, malo ali srednje veliko podjetje, ali samostojni podjetniki posamezniki in so ob oddaji vloge registrirani za dejavnost predelave rib v RS in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b) pravne osebe, ki so gospodarske družbe, registrirane za inženirske, raziskovalne in svetovalne dejavnosti ali dejavnosti proizvodnje embalaže ali predelavo odpadkov ali proizvodnjo plastičnih izdelkov ali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c) raziskovalni javni zavodi.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algn="just"/>
            <a:r>
              <a:rPr lang="sl-SI" sz="2000" b="1" dirty="0">
                <a:latin typeface="Montserrat" panose="00000500000000000000" pitchFamily="2" charset="-18"/>
              </a:rPr>
              <a:t>Upravičenci a) in b) ali c) morajo imeti notarsko overjen sporazum o medsebojnem sodelovanju, v katerem določijo vlagatelja za vložitev vloge za pridobitev.</a:t>
            </a:r>
          </a:p>
        </p:txBody>
      </p:sp>
    </p:spTree>
    <p:extLst>
      <p:ext uri="{BB962C8B-B14F-4D97-AF65-F5344CB8AC3E}">
        <p14:creationId xmlns:p14="http://schemas.microsoft.com/office/powerpoint/2010/main" val="35237169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306286" y="1043732"/>
            <a:ext cx="9448800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sl-SI" sz="2000" b="1" dirty="0">
                <a:latin typeface="Montserrat" pitchFamily="2" charset="-18"/>
              </a:rPr>
              <a:t>Pogoji izvajanja: 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itchFamily="2" charset="-18"/>
              </a:rPr>
              <a:t>vlagatelj iz točke a) ima status odobrenega obrata pri Upravi Republike Slovenije za varno hrano, veterinarstvo in varstvo rastlin;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itchFamily="2" charset="-18"/>
              </a:rPr>
              <a:t>vlagatelj predloži podroben raziskovalni projekt za inovacije v predelavi, ki vsebuje: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naslov inovacije,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umestitev inovacije v enega od predmetov podpore,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podrobno opredelitev trenutnega stanja in opredelitev problema,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podrobno obrazložitev namena in cilje inovacije,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pričakovane rezultate,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projektno skupino in vodjo skupine, ki bo izvedla inovacijo,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izračun deleža odhodkov vsakega posameznega vlagatelja in  opredelitev finančnih tokov med partnerji inovacije.</a:t>
            </a:r>
          </a:p>
        </p:txBody>
      </p:sp>
    </p:spTree>
    <p:extLst>
      <p:ext uri="{BB962C8B-B14F-4D97-AF65-F5344CB8AC3E}">
        <p14:creationId xmlns:p14="http://schemas.microsoft.com/office/powerpoint/2010/main" val="27848357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140822" y="1403354"/>
            <a:ext cx="9379132" cy="5268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sl-SI" sz="2000" b="1" dirty="0">
                <a:latin typeface="Montserrat" pitchFamily="2" charset="-18"/>
              </a:rPr>
              <a:t>Pogoji izvajanja: 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b="1" dirty="0">
              <a:latin typeface="Montserrat" pitchFamily="2" charset="-18"/>
            </a:endParaRP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 startAt="3"/>
              <a:defRPr/>
            </a:pPr>
            <a:r>
              <a:rPr lang="sl-SI" sz="2000" dirty="0">
                <a:latin typeface="Montserrat" pitchFamily="2" charset="-18"/>
              </a:rPr>
              <a:t>vodja projekta je zaposlen pri enem od upravičencev v okviru inovacije;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 startAt="3"/>
              <a:defRPr/>
            </a:pPr>
            <a:r>
              <a:rPr lang="sl-SI" sz="2000" dirty="0">
                <a:latin typeface="Montserrat" pitchFamily="2" charset="-18"/>
              </a:rPr>
              <a:t>operacija je izvedena na območju Republike Slovenije;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 startAt="3"/>
              <a:defRPr/>
            </a:pPr>
            <a:r>
              <a:rPr lang="sl-SI" sz="2000" dirty="0">
                <a:latin typeface="Montserrat" pitchFamily="2" charset="-18"/>
              </a:rPr>
              <a:t>za izvedbo operacije so pridobljena vsa predpisana upravna dovoljenja;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 startAt="3"/>
              <a:defRPr/>
            </a:pPr>
            <a:r>
              <a:rPr lang="sl-SI" sz="2000" dirty="0">
                <a:latin typeface="Montserrat" pitchFamily="2" charset="-18"/>
              </a:rPr>
              <a:t>za izvedbo operacije morajo biti zagotovljen tudi delež zasebnih virov;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 startAt="3"/>
              <a:defRPr/>
            </a:pPr>
            <a:r>
              <a:rPr lang="sl-SI" sz="2000" dirty="0">
                <a:latin typeface="Montserrat" pitchFamily="2" charset="-18"/>
              </a:rPr>
              <a:t>operacijo lahko izvaja upravičenec, ki ne sme biti v postopku prenehanja, prisilne poravnave, stečaja, prepovedi delovanja, sodne likvidacije ali izbrisa iz registra in ki ima poravnane vse obveznosti do države.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dirty="0">
              <a:solidFill>
                <a:srgbClr val="5FCBEF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4065131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3731" y="1156062"/>
            <a:ext cx="1075726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PREDNOSTNE NALOGE</a:t>
            </a:r>
          </a:p>
          <a:p>
            <a:pPr algn="just"/>
            <a:endParaRPr lang="sl-SI" sz="2200" dirty="0">
              <a:solidFill>
                <a:srgbClr val="319ECF"/>
              </a:solidFill>
            </a:endParaRPr>
          </a:p>
          <a:p>
            <a:pPr marL="457200" indent="-457200">
              <a:buAutoNum type="arabicParenBoth"/>
            </a:pPr>
            <a:r>
              <a:rPr lang="sl-SI" sz="2000" dirty="0">
                <a:latin typeface="Montserrat" panose="00000500000000000000" pitchFamily="2" charset="-18"/>
              </a:rPr>
              <a:t>spodbujanje trajnostnega ribištva ter obnove in ohranjanja vodnih bioloških virov;</a:t>
            </a:r>
          </a:p>
          <a:p>
            <a:pPr marL="457200" indent="-457200">
              <a:buAutoNum type="arabicParenBoth"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indent="-457200">
              <a:buAutoNum type="arabicParenBoth"/>
            </a:pPr>
            <a:r>
              <a:rPr lang="sl-SI" sz="2000" b="1" dirty="0">
                <a:latin typeface="Montserrat" panose="00000500000000000000" pitchFamily="2" charset="-18"/>
              </a:rPr>
              <a:t>spodbujanje trajnostnih dejavnosti akvakulture ter predelave in trženja ribiških proizvodov in proizvodov iz akvakulture ter s tem prispevanje k prehranski varnosti v Uniji;</a:t>
            </a:r>
          </a:p>
          <a:p>
            <a:pPr marL="457200" indent="-457200">
              <a:buAutoNum type="arabicParenBoth"/>
            </a:pPr>
            <a:endParaRPr lang="sl-SI" sz="2000" b="1" dirty="0">
              <a:latin typeface="Montserrat" panose="00000500000000000000" pitchFamily="2" charset="-18"/>
            </a:endParaRPr>
          </a:p>
          <a:p>
            <a:pPr marL="457200" indent="-457200">
              <a:buAutoNum type="arabicParenBoth"/>
            </a:pPr>
            <a:r>
              <a:rPr lang="sl-SI" sz="2000" dirty="0">
                <a:latin typeface="Montserrat" panose="00000500000000000000" pitchFamily="2" charset="-18"/>
              </a:rPr>
              <a:t>omogočanje trajnostnega modrega gospodarstva v obalnih, otoških in celinskih regijah ter spodbujanje razvoja ribiških in akvakulturnih skupnosti;</a:t>
            </a:r>
          </a:p>
          <a:p>
            <a:pPr marL="457200" indent="-457200">
              <a:buAutoNum type="arabicParenBoth"/>
            </a:pPr>
            <a:endParaRPr lang="sl-SI" sz="2000" dirty="0">
              <a:latin typeface="Montserrat" panose="00000500000000000000" pitchFamily="2" charset="-18"/>
            </a:endParaRPr>
          </a:p>
          <a:p>
            <a:pPr marL="457200" indent="-457200">
              <a:buAutoNum type="arabicParenBoth"/>
            </a:pPr>
            <a:r>
              <a:rPr lang="sl-SI" sz="2000" dirty="0">
                <a:latin typeface="Montserrat" panose="00000500000000000000" pitchFamily="2" charset="-18"/>
              </a:rPr>
              <a:t>krepitev mednarodnega upravljanja oceanov ter omogočanje varnih, zaščitenih, čistih in trajnostno upravljanih morij in oceanov.</a:t>
            </a:r>
          </a:p>
        </p:txBody>
      </p:sp>
    </p:spTree>
    <p:extLst>
      <p:ext uri="{BB962C8B-B14F-4D97-AF65-F5344CB8AC3E}">
        <p14:creationId xmlns:p14="http://schemas.microsoft.com/office/powerpoint/2010/main" val="41080417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1140823" y="846242"/>
            <a:ext cx="9353006" cy="5606663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sl-SI" sz="2000" b="1" dirty="0">
                <a:latin typeface="Montserrat" pitchFamily="2" charset="-18"/>
              </a:rPr>
              <a:t>Stopnja financiranja: 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buFont typeface="+mj-lt"/>
              <a:buAutoNum type="arabicPeriod"/>
              <a:defRPr/>
            </a:pPr>
            <a:endParaRPr lang="sl-SI" sz="2000" dirty="0">
              <a:latin typeface="Montserrat" pitchFamily="2" charset="-18"/>
            </a:endParaRP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itchFamily="2" charset="-18"/>
              </a:rPr>
              <a:t>stopnja javne podpore je 75 % skupnih upravičenih odhodkov za operacijo;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itchFamily="2" charset="-18"/>
              </a:rPr>
              <a:t>delež 25 % skupnih neupravičenih odhodkov za operacijo se podrobneje določi v sporazumu oziroma pogodbi med partnerjema (partnerji) operacije;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itchFamily="2" charset="-18"/>
              </a:rPr>
              <a:t>do podpore so upravičene operacije, katerih vloge so popolne in vsebinsko ustrezne;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itchFamily="2" charset="-18"/>
              </a:rPr>
              <a:t>upravičencu se sredstva izplačajo na podlagi odobrenega zahtevka za povračilo sredstev;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itchFamily="2" charset="-18"/>
              </a:rPr>
              <a:t>upravičenec lahko na posamezno vlogo za podporo za operacijo inovacije v predelavi vloži največ štiri zahtevke za izplačilo sredstev; 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itchFamily="2" charset="-18"/>
              </a:rPr>
              <a:t>javna podpora se zagotovi iz sredstev Unije (70 %) in iz proračuna RS (30 %).</a:t>
            </a:r>
          </a:p>
        </p:txBody>
      </p:sp>
    </p:spTree>
    <p:extLst>
      <p:ext uri="{BB962C8B-B14F-4D97-AF65-F5344CB8AC3E}">
        <p14:creationId xmlns:p14="http://schemas.microsoft.com/office/powerpoint/2010/main" val="8895614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96389" y="1159750"/>
            <a:ext cx="10685417" cy="3016210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r>
              <a:rPr lang="sl-SI" sz="2000" b="1" dirty="0">
                <a:latin typeface="Montserrat" pitchFamily="2" charset="-18"/>
              </a:rPr>
              <a:t>Merila za izbor operacij: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b="1" dirty="0">
              <a:latin typeface="Montserrat" pitchFamily="2" charset="-18"/>
            </a:endParaRP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tehnološki vidik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okoljski vidik</a:t>
            </a: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r>
              <a:rPr lang="sl-SI" sz="2000" dirty="0">
                <a:latin typeface="Montserrat" pitchFamily="2" charset="-18"/>
              </a:rPr>
              <a:t>ekonomski vidik</a:t>
            </a:r>
          </a:p>
          <a:p>
            <a:pPr lvl="0" algn="just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itchFamily="2" charset="-18"/>
            </a:endParaRPr>
          </a:p>
          <a:p>
            <a:pPr marL="457200" lvl="0" indent="-457200" algn="just" defTabSz="457200">
              <a:spcBef>
                <a:spcPts val="1000"/>
              </a:spcBef>
              <a:buSzPct val="80000"/>
              <a:buFont typeface="+mj-lt"/>
              <a:buAutoNum type="alphaLcParenR"/>
              <a:defRPr/>
            </a:pPr>
            <a:endParaRPr lang="sl-SI" sz="2000" dirty="0">
              <a:latin typeface="Montserrat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28578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0263" y="1634923"/>
            <a:ext cx="1077250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b="1" dirty="0">
              <a:latin typeface="Montserrat" panose="00000500000000000000" pitchFamily="2" charset="-18"/>
            </a:endParaRPr>
          </a:p>
          <a:p>
            <a:pPr algn="ctr"/>
            <a:r>
              <a:rPr lang="sl-SI" sz="3000" b="1" dirty="0">
                <a:latin typeface="Noticia Text" panose="02000503060000020004" pitchFamily="2" charset="-18"/>
              </a:rPr>
              <a:t>AKVAKULTURA – JAVNA NAROČILA</a:t>
            </a:r>
          </a:p>
          <a:p>
            <a:endParaRPr lang="sl-SI" b="1" dirty="0">
              <a:latin typeface="Montserrat" panose="00000500000000000000" pitchFamily="2" charset="-18"/>
            </a:endParaRPr>
          </a:p>
          <a:p>
            <a:endParaRPr lang="sl-SI" dirty="0">
              <a:latin typeface="Montserrat" panose="00000500000000000000" pitchFamily="2" charset="-18"/>
            </a:endParaRPr>
          </a:p>
          <a:p>
            <a:pPr algn="ctr"/>
            <a:r>
              <a:rPr lang="sl-SI" sz="2000" u="sng" dirty="0">
                <a:solidFill>
                  <a:srgbClr val="319ECF"/>
                </a:solidFill>
                <a:latin typeface="Montserrat" panose="00000500000000000000" pitchFamily="2" charset="-18"/>
              </a:rPr>
              <a:t>BORUT KOSI</a:t>
            </a:r>
            <a:r>
              <a:rPr lang="sl-SI" sz="2000" dirty="0">
                <a:solidFill>
                  <a:srgbClr val="319ECF"/>
                </a:solidFill>
                <a:latin typeface="Montserrat" panose="00000500000000000000" pitchFamily="2" charset="-18"/>
              </a:rPr>
              <a:t>, SEKTOR ZA RIBIŠTVO, MKGP</a:t>
            </a:r>
          </a:p>
          <a:p>
            <a:pPr algn="ctr"/>
            <a:endParaRPr lang="sl-SI" sz="2000" dirty="0">
              <a:latin typeface="Montserrat" panose="00000500000000000000" pitchFamily="2" charset="-18"/>
            </a:endParaRPr>
          </a:p>
          <a:p>
            <a:pPr algn="ctr"/>
            <a:r>
              <a:rPr lang="sl-SI" sz="2000" dirty="0">
                <a:latin typeface="Montserrat" panose="00000500000000000000" pitchFamily="2" charset="-18"/>
              </a:rPr>
              <a:t>e-pošta: borut.kosi51@gov.si</a:t>
            </a:r>
          </a:p>
          <a:p>
            <a:endParaRPr lang="sl-SI" dirty="0">
              <a:latin typeface="Montserrat" panose="00000500000000000000" pitchFamily="2" charset="-18"/>
            </a:endParaRPr>
          </a:p>
          <a:p>
            <a:pPr algn="just"/>
            <a:endParaRPr lang="sl-SI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7789677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značba mesta vsebine 2"/>
          <p:cNvSpPr>
            <a:spLocks noGrp="1"/>
          </p:cNvSpPr>
          <p:nvPr>
            <p:ph idx="1"/>
          </p:nvPr>
        </p:nvSpPr>
        <p:spPr>
          <a:xfrm>
            <a:off x="470264" y="1146356"/>
            <a:ext cx="10763794" cy="393074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pl-PL" sz="3200" b="1" dirty="0">
                <a:solidFill>
                  <a:srgbClr val="319ECF"/>
                </a:solidFill>
                <a:latin typeface="Noticia Text" panose="02000503060000020004" pitchFamily="2" charset="-18"/>
              </a:rPr>
              <a:t>AKVAKULTURA, KI TEMELJI NA ZNANJU, IN RAZISKAVE</a:t>
            </a:r>
            <a:r>
              <a:rPr lang="sl-SI" sz="3200" b="1" dirty="0">
                <a:solidFill>
                  <a:srgbClr val="319ECF"/>
                </a:solidFill>
                <a:latin typeface="Noticia Text" panose="02000503060000020004" pitchFamily="2" charset="-18"/>
              </a:rPr>
              <a:t/>
            </a:r>
            <a:br>
              <a:rPr lang="sl-SI" sz="3200" b="1" dirty="0">
                <a:solidFill>
                  <a:srgbClr val="319ECF"/>
                </a:solidFill>
                <a:latin typeface="Noticia Text" panose="02000503060000020004" pitchFamily="2" charset="-18"/>
              </a:rPr>
            </a:br>
            <a:endParaRPr lang="sl-SI" sz="32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marL="0" indent="0" algn="ctr">
              <a:buNone/>
            </a:pPr>
            <a:r>
              <a:rPr lang="sl-SI" sz="2000" b="1" dirty="0">
                <a:latin typeface="Montserrat" pitchFamily="2" charset="-18"/>
              </a:rPr>
              <a:t>Operacije, ki so horizontalna podpora sektorju akvakulture:</a:t>
            </a:r>
          </a:p>
          <a:p>
            <a:pPr marL="457200" indent="-457200">
              <a:buFont typeface="+mj-lt"/>
              <a:buAutoNum type="arabicPeriod"/>
            </a:pPr>
            <a:endParaRPr lang="sl-SI" sz="2000" dirty="0">
              <a:latin typeface="Montserrat" pitchFamily="2" charset="-18"/>
            </a:endParaRPr>
          </a:p>
          <a:p>
            <a:pPr marL="457200" indent="-457200">
              <a:buFont typeface="+mj-lt"/>
              <a:buAutoNum type="alphaLcParenR"/>
            </a:pPr>
            <a:r>
              <a:rPr lang="sl-SI" sz="2000" dirty="0">
                <a:latin typeface="Montserrat" pitchFamily="2" charset="-18"/>
              </a:rPr>
              <a:t>študija možnosti za prehod na ekološko vzrejo (hladnovodna akvakultura)</a:t>
            </a:r>
          </a:p>
          <a:p>
            <a:pPr marL="0" indent="0">
              <a:buNone/>
            </a:pPr>
            <a:endParaRPr lang="sl-SI" sz="2000" dirty="0">
              <a:latin typeface="Montserrat" pitchFamily="2" charset="-18"/>
            </a:endParaRPr>
          </a:p>
          <a:p>
            <a:pPr marL="457200" indent="-457200">
              <a:buFont typeface="+mj-lt"/>
              <a:buAutoNum type="alphaLcParenR"/>
            </a:pPr>
            <a:r>
              <a:rPr lang="sl-SI" sz="2000" dirty="0">
                <a:latin typeface="Montserrat" pitchFamily="2" charset="-18"/>
              </a:rPr>
              <a:t>študija o izkoriščenosti trenutnih školjčišč (ukrep PPP),</a:t>
            </a:r>
          </a:p>
          <a:p>
            <a:pPr marL="0" indent="0">
              <a:buNone/>
            </a:pPr>
            <a:endParaRPr lang="sl-SI" sz="2000" dirty="0">
              <a:latin typeface="Montserrat" pitchFamily="2" charset="-18"/>
            </a:endParaRPr>
          </a:p>
          <a:p>
            <a:pPr marL="457200" indent="-457200">
              <a:buFont typeface="+mj-lt"/>
              <a:buAutoNum type="alphaLcParenR"/>
            </a:pPr>
            <a:r>
              <a:rPr lang="sl-SI" sz="2000" dirty="0">
                <a:latin typeface="Montserrat" pitchFamily="2" charset="-18"/>
              </a:rPr>
              <a:t>študija o hranilni vrednosti školjk (prostovoljne označbe iz Uredbe 1379/2013/EU, dodana vrednost pri trženju, podpora promociji),</a:t>
            </a:r>
          </a:p>
          <a:p>
            <a:pPr marL="0" indent="0">
              <a:buNone/>
            </a:pPr>
            <a:endParaRPr lang="sl-SI" sz="2000" dirty="0">
              <a:latin typeface="Montserrat" pitchFamily="2" charset="-18"/>
            </a:endParaRPr>
          </a:p>
          <a:p>
            <a:pPr marL="457200" indent="-457200">
              <a:buFont typeface="+mj-lt"/>
              <a:buAutoNum type="alphaLcParenR"/>
            </a:pPr>
            <a:r>
              <a:rPr lang="sl-SI" sz="2000" dirty="0">
                <a:latin typeface="Montserrat" pitchFamily="2" charset="-18"/>
              </a:rPr>
              <a:t>spremljanje stanja morskega okolja (nova območja akvakulture - PPP)</a:t>
            </a:r>
          </a:p>
        </p:txBody>
      </p:sp>
    </p:spTree>
    <p:extLst>
      <p:ext uri="{BB962C8B-B14F-4D97-AF65-F5344CB8AC3E}">
        <p14:creationId xmlns:p14="http://schemas.microsoft.com/office/powerpoint/2010/main" val="35714358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69900" y="1146175"/>
            <a:ext cx="10764838" cy="327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b="1" dirty="0">
              <a:latin typeface="Montserrat" panose="00000500000000000000" pitchFamily="2" charset="-18"/>
            </a:endParaRPr>
          </a:p>
          <a:p>
            <a:pPr marL="0" indent="0" algn="ctr">
              <a:buNone/>
            </a:pPr>
            <a:r>
              <a:rPr lang="sl-SI" sz="3000" b="1" dirty="0">
                <a:latin typeface="Noticia Text" panose="02000503060000020004" pitchFamily="2" charset="-18"/>
              </a:rPr>
              <a:t>AKVAKULTURA – JAVNA NAROČILA</a:t>
            </a:r>
          </a:p>
          <a:p>
            <a:pPr marL="0" indent="0">
              <a:buNone/>
            </a:pPr>
            <a:endParaRPr lang="sl-SI" dirty="0">
              <a:latin typeface="Montserrat" panose="00000500000000000000" pitchFamily="2" charset="-18"/>
            </a:endParaRPr>
          </a:p>
          <a:p>
            <a:pPr marL="0" indent="0" algn="ctr">
              <a:buNone/>
            </a:pPr>
            <a:r>
              <a:rPr lang="sl-SI" sz="2000" u="sng" dirty="0">
                <a:solidFill>
                  <a:srgbClr val="319ECF"/>
                </a:solidFill>
                <a:latin typeface="Montserrat" panose="00000500000000000000" pitchFamily="2" charset="-18"/>
              </a:rPr>
              <a:t>JURE UŠENIČNIK-SCHIFFERSTEIN</a:t>
            </a:r>
            <a:r>
              <a:rPr lang="sl-SI" sz="2000" dirty="0">
                <a:solidFill>
                  <a:srgbClr val="319ECF"/>
                </a:solidFill>
                <a:latin typeface="Montserrat" panose="00000500000000000000" pitchFamily="2" charset="-18"/>
              </a:rPr>
              <a:t>, SEKTOR ZA RIBIŠTVO, MKGP</a:t>
            </a:r>
          </a:p>
          <a:p>
            <a:pPr algn="ctr"/>
            <a:endParaRPr lang="sl-SI" sz="2000" dirty="0">
              <a:latin typeface="Montserrat" panose="00000500000000000000" pitchFamily="2" charset="-18"/>
            </a:endParaRPr>
          </a:p>
          <a:p>
            <a:pPr marL="0" indent="0" algn="ctr">
              <a:buNone/>
            </a:pPr>
            <a:r>
              <a:rPr lang="sl-SI" sz="2000" dirty="0">
                <a:latin typeface="Montserrat" panose="00000500000000000000" pitchFamily="2" charset="-18"/>
              </a:rPr>
              <a:t>e-pošta: </a:t>
            </a:r>
            <a:r>
              <a:rPr lang="sl-SI" sz="2000" u="sng" dirty="0">
                <a:latin typeface="Montserrat" panose="00000500000000000000" pitchFamily="2" charset="-18"/>
              </a:rPr>
              <a:t>jure.usenicnik-schifferstein@gov.si</a:t>
            </a:r>
            <a:endParaRPr lang="sl-SI" sz="2000" dirty="0">
              <a:latin typeface="Montserrat" panose="00000500000000000000" pitchFamily="2" charset="-18"/>
            </a:endParaRPr>
          </a:p>
          <a:p>
            <a:pPr algn="just"/>
            <a:endParaRPr lang="sl-SI" dirty="0">
              <a:latin typeface="Montserrat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42530138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83475" y="1143562"/>
            <a:ext cx="1054607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2800" b="1" dirty="0">
                <a:solidFill>
                  <a:srgbClr val="319ECF"/>
                </a:solidFill>
                <a:latin typeface="Noticia Text" panose="02000503060000020004" pitchFamily="2" charset="-18"/>
              </a:rPr>
              <a:t>AKVAKULTURA, KI TEMELJI NA ZNANJU, IN RAZISKAVE</a:t>
            </a:r>
            <a:r>
              <a:rPr lang="sl-SI" sz="2800" dirty="0">
                <a:solidFill>
                  <a:srgbClr val="319ECF"/>
                </a:solidFill>
                <a:latin typeface="Noticia Text" panose="02000503060000020004" pitchFamily="2" charset="-18"/>
              </a:rPr>
              <a:t/>
            </a:r>
            <a:br>
              <a:rPr lang="sl-SI" sz="2800" dirty="0">
                <a:solidFill>
                  <a:srgbClr val="319ECF"/>
                </a:solidFill>
                <a:latin typeface="Noticia Text" panose="02000503060000020004" pitchFamily="2" charset="-18"/>
              </a:rPr>
            </a:br>
            <a:endParaRPr lang="sl-SI" sz="2800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r>
              <a:rPr lang="sl-SI" sz="2000" b="1" dirty="0">
                <a:latin typeface="Montserrat" panose="00000500000000000000" pitchFamily="2" charset="-18"/>
              </a:rPr>
              <a:t>Operacije, ki so horizontalna podpora sektorju akvakulture:</a:t>
            </a:r>
          </a:p>
          <a:p>
            <a:pPr algn="just"/>
            <a:endParaRPr lang="sl-SI" dirty="0">
              <a:solidFill>
                <a:srgbClr val="007EAA"/>
              </a:solidFill>
              <a:latin typeface="Montserrat" panose="00000500000000000000" pitchFamily="2" charset="-18"/>
            </a:endParaRPr>
          </a:p>
          <a:p>
            <a:pPr algn="just"/>
            <a:endParaRPr lang="sl-SI" dirty="0">
              <a:solidFill>
                <a:srgbClr val="007EAA"/>
              </a:solidFill>
              <a:latin typeface="Montserrat" panose="00000500000000000000" pitchFamily="2" charset="-18"/>
            </a:endParaRPr>
          </a:p>
          <a:p>
            <a:pPr algn="just"/>
            <a:endParaRPr lang="sl-SI" dirty="0">
              <a:solidFill>
                <a:srgbClr val="007EAA"/>
              </a:solidFill>
              <a:latin typeface="Montserrat" panose="00000500000000000000" pitchFamily="2" charset="-18"/>
            </a:endParaRPr>
          </a:p>
          <a:p>
            <a:pPr marL="514350" indent="-514350">
              <a:buFont typeface="+mj-lt"/>
              <a:buAutoNum type="alphaLcParenR" startAt="5"/>
            </a:pPr>
            <a:r>
              <a:rPr lang="sl-SI" sz="2000" dirty="0">
                <a:latin typeface="Montserrat" panose="00000500000000000000" pitchFamily="2" charset="-18"/>
              </a:rPr>
              <a:t>usposabljanje za izboljšanje spretnosti in človeškega kapitala</a:t>
            </a:r>
          </a:p>
          <a:p>
            <a:endParaRPr lang="sl-SI" sz="2000" dirty="0">
              <a:latin typeface="Montserrat" panose="00000500000000000000" pitchFamily="2" charset="-18"/>
            </a:endParaRPr>
          </a:p>
          <a:p>
            <a:pPr marL="514350" indent="-514350">
              <a:buFont typeface="+mj-lt"/>
              <a:buAutoNum type="alphaLcParenR" startAt="5"/>
            </a:pPr>
            <a:r>
              <a:rPr lang="sl-SI" sz="2000" dirty="0">
                <a:latin typeface="Montserrat" panose="00000500000000000000" pitchFamily="2" charset="-18"/>
              </a:rPr>
              <a:t>krepitev zmogljivosti (organizacija obiskov - ogled dobrih praks drugod)</a:t>
            </a:r>
          </a:p>
          <a:p>
            <a:endParaRPr lang="sl-SI" sz="2000" dirty="0">
              <a:latin typeface="Montserrat" panose="00000500000000000000" pitchFamily="2" charset="-18"/>
            </a:endParaRPr>
          </a:p>
          <a:p>
            <a:pPr marL="514350" indent="-514350">
              <a:buFont typeface="+mj-lt"/>
              <a:buAutoNum type="alphaLcParenR" startAt="5"/>
            </a:pPr>
            <a:r>
              <a:rPr lang="sl-SI" sz="2000" dirty="0">
                <a:latin typeface="Montserrat" panose="00000500000000000000" pitchFamily="2" charset="-18"/>
              </a:rPr>
              <a:t>izmenjava znanja (e-novice)</a:t>
            </a:r>
          </a:p>
        </p:txBody>
      </p:sp>
    </p:spTree>
    <p:extLst>
      <p:ext uri="{BB962C8B-B14F-4D97-AF65-F5344CB8AC3E}">
        <p14:creationId xmlns:p14="http://schemas.microsoft.com/office/powerpoint/2010/main" val="2968029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61554" y="1163190"/>
            <a:ext cx="1076379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319ECF"/>
                </a:solidFill>
                <a:latin typeface="Noticia Text" panose="02000503060000020004" pitchFamily="2" charset="-18"/>
              </a:rPr>
              <a:t>AKVAKULTURA, KI TEMELJI NA ZNANJU, IN RAZISKAVE</a:t>
            </a:r>
          </a:p>
          <a:p>
            <a:pPr algn="just"/>
            <a:endParaRPr lang="sl-SI" sz="2000" dirty="0">
              <a:solidFill>
                <a:srgbClr val="007EAA"/>
              </a:solidFill>
              <a:latin typeface="Montserrat" panose="00000500000000000000" pitchFamily="2" charset="-18"/>
            </a:endParaRPr>
          </a:p>
          <a:p>
            <a:pPr algn="just"/>
            <a:endParaRPr lang="sl-SI" sz="2000" dirty="0">
              <a:solidFill>
                <a:srgbClr val="007EAA"/>
              </a:solidFill>
              <a:latin typeface="Montserrat" panose="00000500000000000000" pitchFamily="2" charset="-18"/>
            </a:endParaRPr>
          </a:p>
          <a:p>
            <a:pPr algn="just"/>
            <a:r>
              <a:rPr lang="sl-SI" sz="2000" b="1" dirty="0">
                <a:latin typeface="Montserrat" panose="00000500000000000000" pitchFamily="2" charset="-18"/>
              </a:rPr>
              <a:t>Upravičenci: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Izvajalci usposabljanj: domače in tuje strokovne institucije (tudi posamezniki), raziskovalci, IT sektor, uredniki, ustvarjalci vsebin)</a:t>
            </a:r>
          </a:p>
          <a:p>
            <a:pPr marL="457200" indent="-457200">
              <a:buFont typeface="+mj-lt"/>
              <a:buAutoNum type="arabicPeriod"/>
            </a:pPr>
            <a:endParaRPr lang="sl-SI" sz="2000" dirty="0">
              <a:latin typeface="Montserrat" panose="00000500000000000000" pitchFamily="2" charset="-18"/>
            </a:endParaRPr>
          </a:p>
          <a:p>
            <a:r>
              <a:rPr lang="sl-SI" sz="2000" dirty="0">
                <a:latin typeface="Montserrat" panose="00000500000000000000" pitchFamily="2" charset="-18"/>
              </a:rPr>
              <a:t>Ciljna skupina: zaposleni, samozaposleni, poslovni subjekti v sektorju AQ + deležniki</a:t>
            </a:r>
          </a:p>
          <a:p>
            <a:pPr marL="0" indent="0">
              <a:buNone/>
            </a:pPr>
            <a:r>
              <a:rPr lang="sl-SI" sz="2000" dirty="0">
                <a:latin typeface="Montserrat" panose="00000500000000000000" pitchFamily="2" charset="-18"/>
              </a:rPr>
              <a:t>	</a:t>
            </a:r>
          </a:p>
          <a:p>
            <a:pPr marL="0" indent="0" algn="just">
              <a:buNone/>
            </a:pPr>
            <a:r>
              <a:rPr lang="sl-SI" sz="2000" dirty="0">
                <a:latin typeface="Montserrat" panose="00000500000000000000" pitchFamily="2" charset="-18"/>
              </a:rPr>
              <a:t>Pomembno: izkazan interes z obstoječo ali načrtovano aktivno proizvodnjo ali predelavo v sladkovodni AQ in marikulturi, tudi školjkarji in rejci drugih 	vodnih organizmov (raki in alge).</a:t>
            </a:r>
          </a:p>
        </p:txBody>
      </p:sp>
    </p:spTree>
    <p:extLst>
      <p:ext uri="{BB962C8B-B14F-4D97-AF65-F5344CB8AC3E}">
        <p14:creationId xmlns:p14="http://schemas.microsoft.com/office/powerpoint/2010/main" val="14851578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557348" y="1102230"/>
            <a:ext cx="10668001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>
                <a:solidFill>
                  <a:srgbClr val="007EAA"/>
                </a:solidFill>
                <a:latin typeface="Noticia Text" panose="02000503060000020004" pitchFamily="2" charset="-18"/>
              </a:rPr>
              <a:t>AKVAKULTURA, KI TEMELJI NA ZNANJU, IN RAZISKAVE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007EAA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dirty="0">
              <a:solidFill>
                <a:srgbClr val="007EAA"/>
              </a:solidFill>
              <a:latin typeface="Montserrat" panose="00000500000000000000" pitchFamily="2" charset="-18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007EAA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Pogoji izvajanja: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914400" marR="0" lvl="0" indent="-9144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Na podlagi javnega naročila</a:t>
            </a:r>
          </a:p>
          <a:p>
            <a:pPr marL="914400" marR="0" lvl="0" indent="-9144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914400" marR="0" lvl="0" indent="-9144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Izvajanje najpozneje do 30. novembra 2029, ki je zadnji rok za predložitev popolne dokumentacije, ki mora biti podrobneje opredeljena v javnih naročilih.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914400" marR="0" lvl="0" indent="-9144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Operacije se </a:t>
            </a:r>
            <a:r>
              <a:rPr kumimoji="0" lang="sl-SI" sz="20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ne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 izvajajo v okviru drugih evropskih investicijskih in strukturnih skladov ali instrumentov financiranja Evropske unije ali nacionalnih instrumentov financiranja.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Stopnja sofinanciranja: 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100 %</a:t>
            </a:r>
          </a:p>
        </p:txBody>
      </p:sp>
    </p:spTree>
    <p:extLst>
      <p:ext uri="{BB962C8B-B14F-4D97-AF65-F5344CB8AC3E}">
        <p14:creationId xmlns:p14="http://schemas.microsoft.com/office/powerpoint/2010/main" val="20614454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78971" y="1171900"/>
            <a:ext cx="1071154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2800" b="1" dirty="0">
                <a:solidFill>
                  <a:srgbClr val="007EAA"/>
                </a:solidFill>
                <a:latin typeface="Noticia Text" panose="02000503060000020004" pitchFamily="2" charset="-18"/>
              </a:rPr>
              <a:t>AKVAKULTURA, KI TEMELJI NA ZNANJU, IN RAZISKAVE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dirty="0">
              <a:solidFill>
                <a:prstClr val="black"/>
              </a:solidFill>
              <a:latin typeface="Montserrat" panose="00000500000000000000" pitchFamily="2" charset="-18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Program usposabljanj za izboljšanje spretnosti in človeškega kapitala, krepitev zmogljivosti ter izmenjava znanja na aktivnosti akvakultura, ki temelji na znanju, in raziskave, 2. PNU v okviru ESPRA 2021-2027 (✅ že pripravljen)!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Program je pripravljen za 3 operacije: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Usposabljanje za izboljšanje spretnosti in človeškega kapitala (usposabljanje v sektorju)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Krepitev zmogljivosti (organizacija obiskov - ogled praks drugod)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sl-SI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sl-SI" sz="20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Izmenjava znanja (e-novice)</a:t>
            </a:r>
          </a:p>
        </p:txBody>
      </p:sp>
    </p:spTree>
    <p:extLst>
      <p:ext uri="{BB962C8B-B14F-4D97-AF65-F5344CB8AC3E}">
        <p14:creationId xmlns:p14="http://schemas.microsoft.com/office/powerpoint/2010/main" val="38634680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87680" y="1163191"/>
            <a:ext cx="107028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7EAA"/>
                </a:solidFill>
                <a:effectLst/>
                <a:uLnTx/>
                <a:uFillTx/>
                <a:latin typeface="Noticia Text" panose="02000503060000020004" pitchFamily="2" charset="-18"/>
              </a:rPr>
              <a:t>Usposabljanje za izboljšanje spretnosti in človeškega kapitala 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7EAA"/>
                </a:solidFill>
                <a:effectLst/>
                <a:uLnTx/>
                <a:uFillTx/>
                <a:latin typeface="Noticia Text" panose="02000503060000020004" pitchFamily="2" charset="-18"/>
              </a:rPr>
              <a:t>(usposabljanje v sektorju)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Zakaj? 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Za doseganje novih znanj in višjo raven usposobljenosti ciljnih skupin.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Kako? 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Tri usposabljanja (izvajajo zunanji strokovnjaki) do konca izvajanja ESPRA.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Ciljne skupine? 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Rejci in predelovalci, svetovalna služba v akvakulturi, univerze, inštituti, zavodi …</a:t>
            </a:r>
          </a:p>
        </p:txBody>
      </p:sp>
    </p:spTree>
    <p:extLst>
      <p:ext uri="{BB962C8B-B14F-4D97-AF65-F5344CB8AC3E}">
        <p14:creationId xmlns:p14="http://schemas.microsoft.com/office/powerpoint/2010/main" val="262461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3732" y="1049983"/>
            <a:ext cx="1075726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AKTIVNOSTI 2. PREDNOSTNE NALOGE</a:t>
            </a:r>
          </a:p>
          <a:p>
            <a:endParaRPr lang="sl-SI" sz="2200" dirty="0">
              <a:solidFill>
                <a:srgbClr val="319ECF"/>
              </a:solidFill>
            </a:endParaRPr>
          </a:p>
          <a:p>
            <a:r>
              <a:rPr lang="sl-SI" sz="2000" b="1" dirty="0">
                <a:latin typeface="Montserrat" panose="00000500000000000000" pitchFamily="2" charset="-18"/>
              </a:rPr>
              <a:t>Specifični cilij 2.1 – akvakultura: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Konkurenčna in trajnostna akvakultura (JR)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Akvakultura, ki ohranja habitate (JR)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Akvakultura, ki temelji na znanju, in raziskave (JN)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Inovacije v akvakulturi (JR)</a:t>
            </a:r>
          </a:p>
          <a:p>
            <a:endParaRPr lang="sl-SI" sz="2000" dirty="0">
              <a:latin typeface="Montserrat" panose="00000500000000000000" pitchFamily="2" charset="-18"/>
            </a:endParaRPr>
          </a:p>
          <a:p>
            <a:r>
              <a:rPr lang="sl-SI" sz="2000" b="1" dirty="0">
                <a:latin typeface="Montserrat" panose="00000500000000000000" pitchFamily="2" charset="-18"/>
              </a:rPr>
              <a:t>Specifični cilij 2.2 – predelava in trženje: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Konkurenčna in okolju prijazna predelovalna industrija (JR)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Promocija rib, akvakulture, lokalnih sektorjev in proizvodov (JN)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l-SI" sz="2000" dirty="0">
                <a:latin typeface="Montserrat" panose="00000500000000000000" pitchFamily="2" charset="-18"/>
              </a:rPr>
              <a:t>Inovacije v predelavi (JR)</a:t>
            </a:r>
          </a:p>
        </p:txBody>
      </p:sp>
    </p:spTree>
    <p:extLst>
      <p:ext uri="{BB962C8B-B14F-4D97-AF65-F5344CB8AC3E}">
        <p14:creationId xmlns:p14="http://schemas.microsoft.com/office/powerpoint/2010/main" val="13626821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52846" y="1171899"/>
            <a:ext cx="1074637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l-SI" sz="2000" b="1" dirty="0">
                <a:solidFill>
                  <a:srgbClr val="007EAA"/>
                </a:solidFill>
                <a:latin typeface="Noticia Text" panose="02000503060000020004" pitchFamily="2" charset="-18"/>
              </a:rPr>
              <a:t>1</a:t>
            </a: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7EAA"/>
                </a:solidFill>
                <a:effectLst/>
                <a:uLnTx/>
                <a:uFillTx/>
                <a:latin typeface="Noticia Text" panose="02000503060000020004" pitchFamily="2" charset="-18"/>
              </a:rPr>
              <a:t>. Usposabljanje za izboljšanje spretnosti in človeškega kapitala (usposabljanje v sektorju)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l-S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Kaj?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Splošne vsebine (!)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Posebne vsebine (!)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Poudarek: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 Inovativni pristopi in nove tehnologije v AQ, nove prakse v ekološki vzreji, vzpostavitev sheme kakovosti, boljše povezovanje sektorja (tudi povezovanje z deležniki izven sektorja), spodbujanje digitalne zmogljivosti in spretnosti deležnikov ...</a:t>
            </a:r>
          </a:p>
        </p:txBody>
      </p:sp>
    </p:spTree>
    <p:extLst>
      <p:ext uri="{BB962C8B-B14F-4D97-AF65-F5344CB8AC3E}">
        <p14:creationId xmlns:p14="http://schemas.microsoft.com/office/powerpoint/2010/main" val="4966104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557619" y="1250276"/>
            <a:ext cx="106241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7EAA"/>
                </a:solidFill>
                <a:effectLst/>
                <a:uLnTx/>
                <a:uFillTx/>
                <a:latin typeface="Noticia Text" panose="02000503060000020004" pitchFamily="2" charset="-18"/>
              </a:rPr>
              <a:t>Krepitev zmogljivosti (organizacija obiskov - ogled praks drugod)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Zakaj?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Zagotovitev in krepitev sodelovanje med deležniki in drugimi.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Za pridobivanje novega uporabnega znanja upravičencev v AQ.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Kako?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dirty="0">
              <a:solidFill>
                <a:prstClr val="black"/>
              </a:solidFill>
              <a:latin typeface="Montserrat" panose="00000500000000000000" pitchFamily="2" charset="-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Organizirani strokovno vodeni ogled ribogojnice ali predelovalnega obrata v Sloveniji ali tujini (izvaja zunanji izvajalec).</a:t>
            </a:r>
          </a:p>
        </p:txBody>
      </p:sp>
    </p:spTree>
    <p:extLst>
      <p:ext uri="{BB962C8B-B14F-4D97-AF65-F5344CB8AC3E}">
        <p14:creationId xmlns:p14="http://schemas.microsoft.com/office/powerpoint/2010/main" val="16120044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513806" y="1206735"/>
            <a:ext cx="1069412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7EAA"/>
                </a:solidFill>
                <a:effectLst/>
                <a:uLnTx/>
                <a:uFillTx/>
                <a:latin typeface="Noticia Text" panose="02000503060000020004" pitchFamily="2" charset="-18"/>
              </a:rPr>
              <a:t>Krepitev zmogljivosti (organizacija obiskov - ogled praks drugod)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Kdo?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b="1" dirty="0">
              <a:solidFill>
                <a:prstClr val="black"/>
              </a:solidFill>
              <a:latin typeface="Montserrat" panose="00000500000000000000" pitchFamily="2" charset="-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Ciljna skupina (zainteresirani subjekti) v sektorju akvakulture.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Namen?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b="1" dirty="0">
              <a:solidFill>
                <a:prstClr val="black"/>
              </a:solidFill>
              <a:latin typeface="Montserrat" panose="00000500000000000000" pitchFamily="2" charset="-1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pridobiti nova znanja in veščine,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boljša organiziranosti sektorja,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izboljšan izhodiščni položaj subjektov v sektorju za večjo</a:t>
            </a:r>
            <a:r>
              <a:rPr kumimoji="0" lang="sl-SI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 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konkurenčnost v RS</a:t>
            </a:r>
            <a:r>
              <a:rPr kumimoji="0" lang="sl-SI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 in</a:t>
            </a: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 tujini.</a:t>
            </a:r>
          </a:p>
        </p:txBody>
      </p:sp>
    </p:spTree>
    <p:extLst>
      <p:ext uri="{BB962C8B-B14F-4D97-AF65-F5344CB8AC3E}">
        <p14:creationId xmlns:p14="http://schemas.microsoft.com/office/powerpoint/2010/main" val="5366101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96389" y="1154482"/>
            <a:ext cx="106680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7EAA"/>
                </a:solidFill>
                <a:effectLst/>
                <a:uLnTx/>
                <a:uFillTx/>
                <a:latin typeface="Noticia Text" panose="02000503060000020004" pitchFamily="2" charset="-18"/>
              </a:rPr>
              <a:t>Izmenjava znanja (e-novice)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V obliki e-novic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Kaj: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l-SI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- novosti (prakse, metodologije),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- postopki za pridobivanje dovoljenj,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- obveščanje o smernicah Svetovalnega sveta za akvakulturo,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- publikacije EUMOFA,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- dogodki, povezani z akvakulturo v EU in RS …</a:t>
            </a:r>
          </a:p>
        </p:txBody>
      </p:sp>
    </p:spTree>
    <p:extLst>
      <p:ext uri="{BB962C8B-B14F-4D97-AF65-F5344CB8AC3E}">
        <p14:creationId xmlns:p14="http://schemas.microsoft.com/office/powerpoint/2010/main" val="16020875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>
            <a:extLst>
              <a:ext uri="{FF2B5EF4-FFF2-40B4-BE49-F238E27FC236}">
                <a16:creationId xmlns:a16="http://schemas.microsoft.com/office/drawing/2014/main" id="{0850073D-BFB2-41A7-BFBD-FC29D4FC3725}"/>
              </a:ext>
            </a:extLst>
          </p:cNvPr>
          <p:cNvSpPr txBox="1"/>
          <p:nvPr/>
        </p:nvSpPr>
        <p:spPr>
          <a:xfrm>
            <a:off x="470262" y="1198025"/>
            <a:ext cx="1076352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srgbClr val="007EAA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Izmenjava znanja (e-novice)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Časovnica: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b="1" dirty="0">
              <a:solidFill>
                <a:prstClr val="black"/>
              </a:solidFill>
              <a:latin typeface="Montserrat" panose="00000500000000000000" pitchFamily="2" charset="-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4x letno do konca izvajanja ESPRA.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Namen?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l-SI" sz="2000" b="1" dirty="0">
              <a:solidFill>
                <a:prstClr val="black"/>
              </a:solidFill>
              <a:latin typeface="Montserrat" panose="00000500000000000000" pitchFamily="2" charset="-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Sistem za prenos informacij od sektorja do odločevalcev in obratno ter prenos med posamezniki v sektorju.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anose="00000500000000000000" pitchFamily="2" charset="-18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anose="00000500000000000000" pitchFamily="2" charset="-18"/>
                <a:ea typeface="+mn-ea"/>
                <a:cs typeface="+mn-cs"/>
              </a:rPr>
              <a:t>Treba je krepiti zavedanje, da je za razvoj potrebno vlagati sredstva v znanje na vseh področjih delovanja.</a:t>
            </a:r>
          </a:p>
        </p:txBody>
      </p:sp>
    </p:spTree>
    <p:extLst>
      <p:ext uri="{BB962C8B-B14F-4D97-AF65-F5344CB8AC3E}">
        <p14:creationId xmlns:p14="http://schemas.microsoft.com/office/powerpoint/2010/main" val="149351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6794" y="2828836"/>
            <a:ext cx="10770326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VPRAŠANJA?</a:t>
            </a:r>
          </a:p>
          <a:p>
            <a:pPr algn="ctr"/>
            <a:endParaRPr lang="sl-SI" sz="3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3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3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endParaRPr lang="sl-SI" sz="3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r>
              <a:rPr lang="sl-SI" sz="1500" dirty="0">
                <a:latin typeface="Montserrat" panose="00000500000000000000" pitchFamily="2" charset="-18"/>
                <a:hlinkClick r:id="rId3"/>
              </a:rPr>
              <a:t>espra.mkgp@gov.si</a:t>
            </a:r>
            <a:endParaRPr lang="sl-SI" sz="1500" dirty="0">
              <a:latin typeface="Montserrat" panose="00000500000000000000" pitchFamily="2" charset="-18"/>
            </a:endParaRPr>
          </a:p>
          <a:p>
            <a:pPr algn="ctr"/>
            <a:endParaRPr lang="sl-SI" i="1" dirty="0">
              <a:solidFill>
                <a:schemeClr val="accent1"/>
              </a:solidFill>
            </a:endParaRPr>
          </a:p>
          <a:p>
            <a:pPr algn="ctr"/>
            <a:r>
              <a:rPr lang="sl-SI" sz="2000" dirty="0">
                <a:latin typeface="Montserrat" panose="00000500000000000000" pitchFamily="2" charset="-18"/>
              </a:rPr>
              <a:t>Hvala za pozornost!</a:t>
            </a:r>
          </a:p>
        </p:txBody>
      </p:sp>
    </p:spTree>
    <p:extLst>
      <p:ext uri="{BB962C8B-B14F-4D97-AF65-F5344CB8AC3E}">
        <p14:creationId xmlns:p14="http://schemas.microsoft.com/office/powerpoint/2010/main" val="187458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3731" y="1260565"/>
            <a:ext cx="1077685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FINANČNA VREDNOST</a:t>
            </a: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723537"/>
              </p:ext>
            </p:extLst>
          </p:nvPr>
        </p:nvGraphicFramePr>
        <p:xfrm>
          <a:off x="463731" y="2383972"/>
          <a:ext cx="10776858" cy="24427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44692">
                  <a:extLst>
                    <a:ext uri="{9D8B030D-6E8A-4147-A177-3AD203B41FA5}">
                      <a16:colId xmlns:a16="http://schemas.microsoft.com/office/drawing/2014/main" val="3845270461"/>
                    </a:ext>
                  </a:extLst>
                </a:gridCol>
                <a:gridCol w="2632166">
                  <a:extLst>
                    <a:ext uri="{9D8B030D-6E8A-4147-A177-3AD203B41FA5}">
                      <a16:colId xmlns:a16="http://schemas.microsoft.com/office/drawing/2014/main" val="2750048380"/>
                    </a:ext>
                  </a:extLst>
                </a:gridCol>
              </a:tblGrid>
              <a:tr h="461554"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AKTIVNOSTI – SPECIFIČNI CILJ 2.1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SREDSTVA (EUR)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797852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2000" kern="1200" noProof="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Konkurenčna in trajnostna akvakultura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3.075.000,00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57419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kern="1200" noProof="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Akvakultura, ki ohranja habitate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340.000,00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983641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kern="1200" noProof="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Akvakultura, ki temelji na znanju, in raziskave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630.000,00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80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kern="1200" noProof="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Inovacije v akvakulturi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300.000,00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133070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SKUPAJ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4.345.000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529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5806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3731" y="1260565"/>
            <a:ext cx="10776858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FINANČNA VREDNOST</a:t>
            </a: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  <a:p>
            <a:pPr algn="ctr"/>
            <a:endParaRPr lang="sl-SI" sz="2500" b="1" dirty="0">
              <a:solidFill>
                <a:srgbClr val="319ECF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072783"/>
              </p:ext>
            </p:extLst>
          </p:nvPr>
        </p:nvGraphicFramePr>
        <p:xfrm>
          <a:off x="463731" y="2364377"/>
          <a:ext cx="10776858" cy="204651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57307">
                  <a:extLst>
                    <a:ext uri="{9D8B030D-6E8A-4147-A177-3AD203B41FA5}">
                      <a16:colId xmlns:a16="http://schemas.microsoft.com/office/drawing/2014/main" val="3845270461"/>
                    </a:ext>
                  </a:extLst>
                </a:gridCol>
                <a:gridCol w="2719551">
                  <a:extLst>
                    <a:ext uri="{9D8B030D-6E8A-4147-A177-3AD203B41FA5}">
                      <a16:colId xmlns:a16="http://schemas.microsoft.com/office/drawing/2014/main" val="2750048380"/>
                    </a:ext>
                  </a:extLst>
                </a:gridCol>
              </a:tblGrid>
              <a:tr h="461554"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AKTIVNOSTI – SPECIFIČNI CILJ 2.2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SREDSTVA (EUR)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797852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sl-SI" sz="2000" kern="1200" noProof="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Konkurenčna in okolju prijazna predelovalna industrija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kern="120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3.850.000,00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557419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kern="1200" noProof="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Promocija rib, akvakulture, lokalnih sektorjev in proizvodov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2.009.192,00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983641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kern="1200" noProof="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Inovacije v predelavi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200.000,00</a:t>
                      </a:r>
                    </a:p>
                  </a:txBody>
                  <a:tcPr marL="7620" marR="7620" marT="762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80"/>
                  </a:ext>
                </a:extLst>
              </a:tr>
              <a:tr h="343827"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SKUPAJ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l-SI" sz="2000" kern="1200" dirty="0">
                          <a:solidFill>
                            <a:schemeClr val="tx1"/>
                          </a:solidFill>
                          <a:latin typeface="Montserrat" panose="00000500000000000000" pitchFamily="2" charset="-18"/>
                          <a:ea typeface="+mn-ea"/>
                          <a:cs typeface="+mn-cs"/>
                        </a:rPr>
                        <a:t>6.059.192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5298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727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1763486" y="2579915"/>
            <a:ext cx="86476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b="1" dirty="0">
                <a:latin typeface="Montserrat" panose="00000500000000000000" pitchFamily="2" charset="-18"/>
              </a:rPr>
              <a:t>AKVAKULTURA – JAVNI RAZPISI</a:t>
            </a:r>
          </a:p>
          <a:p>
            <a:pPr algn="ctr"/>
            <a:endParaRPr lang="sl-SI" sz="2000" dirty="0">
              <a:latin typeface="Montserrat" panose="00000500000000000000" pitchFamily="2" charset="-18"/>
            </a:endParaRPr>
          </a:p>
          <a:p>
            <a:pPr algn="ctr"/>
            <a:r>
              <a:rPr lang="sl-SI" sz="2000" dirty="0">
                <a:latin typeface="Montserrat" panose="00000500000000000000" pitchFamily="2" charset="-18"/>
              </a:rPr>
              <a:t>BORUT KOSI, SEKTOR ZA RIBIŠTVO, MKGP</a:t>
            </a:r>
          </a:p>
          <a:p>
            <a:pPr algn="ctr"/>
            <a:endParaRPr lang="sl-SI" sz="2000" dirty="0">
              <a:latin typeface="Montserrat" panose="00000500000000000000" pitchFamily="2" charset="-18"/>
            </a:endParaRPr>
          </a:p>
          <a:p>
            <a:pPr algn="ctr"/>
            <a:r>
              <a:rPr lang="sl-SI" sz="2000" dirty="0">
                <a:latin typeface="Montserrat" panose="00000500000000000000" pitchFamily="2" charset="-18"/>
              </a:rPr>
              <a:t>e-pošta: borut.kosi51@gov.si</a:t>
            </a:r>
          </a:p>
        </p:txBody>
      </p:sp>
    </p:spTree>
    <p:extLst>
      <p:ext uri="{BB962C8B-B14F-4D97-AF65-F5344CB8AC3E}">
        <p14:creationId xmlns:p14="http://schemas.microsoft.com/office/powerpoint/2010/main" val="4226488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70263" y="1183851"/>
            <a:ext cx="1076379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A  -  </a:t>
            </a:r>
            <a:r>
              <a:rPr lang="sv-SE" sz="3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KONKURENČNA IN TRAJNOSTNA AKVAKULTURA </a:t>
            </a:r>
            <a:endParaRPr lang="sl-SI" sz="3000" b="1" dirty="0">
              <a:solidFill>
                <a:srgbClr val="319ECF"/>
              </a:solidFill>
              <a:latin typeface="Noticia Text" panose="02000503060000020004" pitchFamily="2" charset="-18"/>
            </a:endParaRPr>
          </a:p>
          <a:p>
            <a:pPr algn="ctr"/>
            <a:r>
              <a:rPr lang="sl-SI" sz="2000" b="1" dirty="0">
                <a:solidFill>
                  <a:srgbClr val="319ECF"/>
                </a:solidFill>
                <a:latin typeface="Noticia Text" panose="02000503060000020004" pitchFamily="2" charset="-18"/>
              </a:rPr>
              <a:t>(VEČJE NALOŽBE)</a:t>
            </a:r>
          </a:p>
          <a:p>
            <a:pPr algn="just"/>
            <a:endParaRPr lang="sl-SI" sz="2200" dirty="0">
              <a:solidFill>
                <a:srgbClr val="319ECF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Upravičenci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Pravne ali fizične osebe, ki so gospodarske družbe, zadruge, društva, zavodi in samostojni podjetniki posamezniki ali nosilci dopolnilne dejavnosti na kmetiji </a:t>
            </a:r>
          </a:p>
          <a:p>
            <a:pPr algn="just"/>
            <a:r>
              <a:rPr lang="sl-SI" sz="2000" dirty="0">
                <a:latin typeface="Montserrat" panose="00000500000000000000" pitchFamily="2" charset="-18"/>
              </a:rPr>
              <a:t>Vloga - Registrirano dejavnost gojenja vodnih organizmov v RS.</a:t>
            </a:r>
          </a:p>
          <a:p>
            <a:pPr algn="just"/>
            <a:endParaRPr lang="sl-SI" sz="2000" dirty="0">
              <a:latin typeface="Montserrat" panose="00000500000000000000" pitchFamily="2" charset="-18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l-SI" sz="2000" b="1" dirty="0">
                <a:latin typeface="Montserrat" panose="00000500000000000000" pitchFamily="2" charset="-18"/>
              </a:rPr>
              <a:t>Pogoji izvajanja</a:t>
            </a:r>
          </a:p>
          <a:p>
            <a:pPr marL="457200" indent="-457200" algn="just"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vpis v CRA,  iz CRA so podatki vlagatelja o staležu in proizvodnji akvakulture najmanj od leta 2022;</a:t>
            </a:r>
          </a:p>
          <a:p>
            <a:pPr marL="457200" indent="-457200" algn="just"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vodna pravica za obrat akvakulture, status odobrenega obrata pri UVHVVR, razen novogradenj;</a:t>
            </a:r>
          </a:p>
          <a:p>
            <a:pPr marL="457200" indent="-457200" algn="just">
              <a:buAutoNum type="arabicPeriod"/>
            </a:pPr>
            <a:r>
              <a:rPr lang="sl-SI" sz="2000" dirty="0">
                <a:latin typeface="Montserrat" panose="00000500000000000000" pitchFamily="2" charset="-18"/>
              </a:rPr>
              <a:t>pravnomočno uporabno dovoljenje ali pravnomočno gradbeno dovoljenje v primeru novogradenj.</a:t>
            </a:r>
          </a:p>
          <a:p>
            <a:pPr algn="just"/>
            <a:endParaRPr lang="sl-SI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738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463731" y="1473634"/>
            <a:ext cx="10763795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Pogoji izvajanja:</a:t>
            </a:r>
          </a:p>
          <a:p>
            <a:pPr marL="457200" lvl="0" indent="-457200" defTabSz="457200">
              <a:spcBef>
                <a:spcPts val="1000"/>
              </a:spcBef>
              <a:buSzPct val="80000"/>
              <a:buFont typeface="Wingdings 3" charset="2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poslovni načrt - ekonomska upravičenost - interna stopnja donosnosti;</a:t>
            </a:r>
          </a:p>
          <a:p>
            <a:pPr marL="457200" lvl="0" indent="-457200" defTabSz="457200">
              <a:spcBef>
                <a:spcPts val="1000"/>
              </a:spcBef>
              <a:buSzPct val="80000"/>
              <a:buFont typeface="Wingdings 3" charset="2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ohrani število delovnih mest, izraženih v EPDČ;</a:t>
            </a:r>
          </a:p>
          <a:p>
            <a:pPr marL="457200" lvl="0" indent="-457200" defTabSz="457200">
              <a:spcBef>
                <a:spcPts val="1000"/>
              </a:spcBef>
              <a:buSzPct val="80000"/>
              <a:buFont typeface="Wingdings 3" charset="2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poseg v okolje -  obvezna presoja vplivov na okolje – vlagatelj - okoljevarstveno soglasje.</a:t>
            </a:r>
          </a:p>
          <a:p>
            <a:pPr lvl="0" defTabSz="457200">
              <a:spcBef>
                <a:spcPts val="1000"/>
              </a:spcBef>
              <a:buClr>
                <a:srgbClr val="5FCBEF"/>
              </a:buClr>
              <a:buSzPct val="80000"/>
              <a:defRPr/>
            </a:pPr>
            <a:endParaRPr lang="sl-SI" sz="2000" dirty="0">
              <a:latin typeface="Montserrat" panose="00000500000000000000" pitchFamily="2" charset="-18"/>
            </a:endParaRPr>
          </a:p>
          <a:p>
            <a:pPr marL="342900" lvl="0" indent="-342900" defTabSz="457200">
              <a:spcBef>
                <a:spcPts val="1000"/>
              </a:spcBef>
              <a:buSzPct val="80000"/>
              <a:buFont typeface="Wingdings" panose="05000000000000000000" pitchFamily="2" charset="2"/>
              <a:buChar char="Ø"/>
              <a:defRPr/>
            </a:pPr>
            <a:r>
              <a:rPr lang="sl-SI" sz="2000" b="1" dirty="0">
                <a:latin typeface="Montserrat" panose="00000500000000000000" pitchFamily="2" charset="-18"/>
              </a:rPr>
              <a:t>Stopnja financiranja:</a:t>
            </a:r>
          </a:p>
          <a:p>
            <a:pPr marL="457200" lvl="0" indent="-457200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stopnja javne podpore je 50 % skupnih upravičenih odhodkov za operacijo;</a:t>
            </a:r>
          </a:p>
          <a:p>
            <a:pPr marL="457200" lvl="0" indent="-457200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stopnja javne podpore 60 % - mikro, malo in srednje veliko podjetje;</a:t>
            </a:r>
          </a:p>
          <a:p>
            <a:pPr marL="457200" lvl="0" indent="-457200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do podpore upravičene operacije, če so vloge popolne in vsebinsko ustrezne;</a:t>
            </a:r>
          </a:p>
          <a:p>
            <a:pPr marL="457200" lvl="0" indent="-457200" defTabSz="457200">
              <a:spcBef>
                <a:spcPts val="1000"/>
              </a:spcBef>
              <a:buSzPct val="80000"/>
              <a:buFont typeface="+mj-lt"/>
              <a:buAutoNum type="arabicPeriod"/>
              <a:defRPr/>
            </a:pPr>
            <a:r>
              <a:rPr lang="sl-SI" sz="2000" dirty="0">
                <a:latin typeface="Montserrat" panose="00000500000000000000" pitchFamily="2" charset="-18"/>
              </a:rPr>
              <a:t>sredstva se zagotovijo iz sredstev Unije (70 %) in proračuna RS (30 %).</a:t>
            </a:r>
          </a:p>
        </p:txBody>
      </p:sp>
    </p:spTree>
    <p:extLst>
      <p:ext uri="{BB962C8B-B14F-4D97-AF65-F5344CB8AC3E}">
        <p14:creationId xmlns:p14="http://schemas.microsoft.com/office/powerpoint/2010/main" val="2194599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2871</Words>
  <Application>Microsoft Office PowerPoint</Application>
  <PresentationFormat>Širokozaslonsko</PresentationFormat>
  <Paragraphs>422</Paragraphs>
  <Slides>45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9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45</vt:i4>
      </vt:variant>
    </vt:vector>
  </HeadingPairs>
  <TitlesOfParts>
    <vt:vector size="55" baseType="lpstr">
      <vt:lpstr>Arial</vt:lpstr>
      <vt:lpstr>Calibri</vt:lpstr>
      <vt:lpstr>Calibri Light</vt:lpstr>
      <vt:lpstr>Montserrat</vt:lpstr>
      <vt:lpstr>Noticia Text</vt:lpstr>
      <vt:lpstr>Symbol</vt:lpstr>
      <vt:lpstr>Trebuchet MS</vt:lpstr>
      <vt:lpstr>Wingdings</vt:lpstr>
      <vt:lpstr>Wingdings 3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natalija.stanic@art-design.si</dc:creator>
  <cp:lastModifiedBy>Neža Sautet</cp:lastModifiedBy>
  <cp:revision>67</cp:revision>
  <dcterms:created xsi:type="dcterms:W3CDTF">2023-05-23T08:37:57Z</dcterms:created>
  <dcterms:modified xsi:type="dcterms:W3CDTF">2024-06-24T08:29:23Z</dcterms:modified>
</cp:coreProperties>
</file>