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9" r:id="rId2"/>
    <p:sldId id="321" r:id="rId3"/>
    <p:sldId id="272" r:id="rId4"/>
    <p:sldId id="273" r:id="rId5"/>
    <p:sldId id="274" r:id="rId6"/>
    <p:sldId id="322" r:id="rId7"/>
    <p:sldId id="303" r:id="rId8"/>
    <p:sldId id="275" r:id="rId9"/>
    <p:sldId id="323" r:id="rId10"/>
    <p:sldId id="277" r:id="rId11"/>
    <p:sldId id="278" r:id="rId12"/>
    <p:sldId id="279" r:id="rId13"/>
    <p:sldId id="324" r:id="rId14"/>
    <p:sldId id="315" r:id="rId15"/>
    <p:sldId id="325" r:id="rId16"/>
    <p:sldId id="280" r:id="rId17"/>
    <p:sldId id="281" r:id="rId18"/>
    <p:sldId id="328" r:id="rId19"/>
    <p:sldId id="327" r:id="rId20"/>
    <p:sldId id="326" r:id="rId21"/>
    <p:sldId id="316" r:id="rId22"/>
    <p:sldId id="283" r:id="rId23"/>
    <p:sldId id="329" r:id="rId24"/>
    <p:sldId id="286" r:id="rId25"/>
    <p:sldId id="287" r:id="rId26"/>
    <p:sldId id="288" r:id="rId27"/>
    <p:sldId id="318" r:id="rId28"/>
    <p:sldId id="330" r:id="rId29"/>
    <p:sldId id="289" r:id="rId30"/>
    <p:sldId id="301" r:id="rId31"/>
    <p:sldId id="300" r:id="rId32"/>
    <p:sldId id="331" r:id="rId33"/>
    <p:sldId id="319" r:id="rId34"/>
    <p:sldId id="332" r:id="rId35"/>
    <p:sldId id="333" r:id="rId36"/>
    <p:sldId id="338" r:id="rId37"/>
    <p:sldId id="334" r:id="rId38"/>
    <p:sldId id="335" r:id="rId39"/>
    <p:sldId id="336" r:id="rId40"/>
    <p:sldId id="337" r:id="rId41"/>
    <p:sldId id="339" r:id="rId42"/>
    <p:sldId id="340" r:id="rId43"/>
    <p:sldId id="341" r:id="rId44"/>
    <p:sldId id="342" r:id="rId45"/>
    <p:sldId id="343" r:id="rId46"/>
    <p:sldId id="344" r:id="rId47"/>
    <p:sldId id="345" r:id="rId48"/>
    <p:sldId id="291" r:id="rId49"/>
  </p:sldIdLst>
  <p:sldSz cx="12192000" cy="6858000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AA"/>
    <a:srgbClr val="1DC7E3"/>
    <a:srgbClr val="319E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93" autoAdjust="0"/>
    <p:restoredTop sz="94660"/>
  </p:normalViewPr>
  <p:slideViewPr>
    <p:cSldViewPr snapToGrid="0">
      <p:cViewPr varScale="1">
        <p:scale>
          <a:sx n="88" d="100"/>
          <a:sy n="88" d="100"/>
        </p:scale>
        <p:origin x="7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D9322-A262-4F7F-A5CF-A50912AB995B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DCEBD-7F96-4325-B422-0F0D55422A9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0800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93109-B95A-4DD1-84A5-73270EF5E92F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2AA01-F26B-4570-9B7A-E303A52667D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827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943078-951E-0384-7159-DE407009D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1634BE7-760F-23EC-3F0F-D53A1D8BB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619A28E-884C-0455-EA9F-706DBE116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3A5BC18-8E95-7AF7-ED33-DAF0ED98F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556E0E2-5755-0933-5379-970C81CD9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05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32218C-C3C8-3D52-4AAB-1C4407520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130B291-55D1-E103-FE1C-21DB5DD8A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54BAB3D-268E-8F94-4BBF-DCD0968C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09FE62-6DC5-27B1-EC4C-24422FFA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4E27DA-8E2C-2510-0C00-E8B2D70FC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533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97A7C195-FC6A-E905-290B-7BB1BD19E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D898BDC-5332-8BB5-2A35-44E9B46A9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1A7645-D6AA-7D59-147C-DD8B3D72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FE7278-2529-63DD-755C-DF13E23B5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10823C-84AC-FFC9-7FCD-4C7938AD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325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220FD0-AABA-8F44-6656-46B27B17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83FAF1-99FB-C3C6-50D3-9612E3DDB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A7B8DC1-F49B-793B-AA81-59CBBE48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2EBEF40-BD7D-A799-4327-50651110D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D3373E1-934E-14B0-9E5E-6C1ED0141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622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951820-809C-D9A9-B984-84F4D7291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8BFC724-38D5-541A-DA46-F609163C8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93E4C53-3228-564B-7078-79AA013DB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BAB96E-6992-97C0-C0D6-22A4C5F2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E4872D-6612-3A5B-7E4D-67D00B1F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041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B92DAA-5F61-B996-1094-EBED30216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77243C1-B7EE-14C8-BAC0-611644EB2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053F11D-AD7B-05E5-96A6-D7475C860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8234A03-8346-5A93-CE2D-510843C62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73C610E-CFB7-A3FB-047B-D3C47B37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00EE14-DDF1-E506-15BB-A3BE80A3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395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83D98A-9835-9152-A2DF-04BB9AF9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412C64-65B4-545E-7609-0849D2343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3F495C5-A8D7-EC77-27F2-59D3B8A8C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1B280877-F692-7DF6-036E-23ED884FC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03AC5FE-CD66-5FA6-8F3B-BCDCF40B7D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9100117-7592-423F-6E8B-D6FA1734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1C5D410-FBD8-8E03-BB24-5613F953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D650BC2-6226-73F3-2BAE-47A6F672E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292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C6C080-142D-7FD0-2891-8D474BED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75221B1-9402-B637-4C95-E240F602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613D924-DC71-D813-A8D8-96F1A7AF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F8B2A52-1ED1-C9FD-ABE9-57AA25A2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991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63B212E-6FF3-4BB3-1F44-4069433F1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C064116-17B6-67EF-4EB7-B30A44B7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A3CABF2-97DE-5627-C6DE-80919BB0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861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391B1A-DBF2-8A00-A93F-A7D1F68C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1D26C13-7F24-8BB0-6770-862ED4228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EEB83DA-8BA8-9220-3BB7-763FBD0D9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D43C1EC-3B6C-5AD4-5CFD-9FD8B3A61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BC8385A-9FB1-236B-B08F-14D742F8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FF100B-5A99-9E41-6D3F-1808E5E5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847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22F03F-89CD-3D0F-6801-EEDE50E59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1767B636-F3B8-98AA-0F45-F8AB09709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CC1FBFF-CBB8-91CA-1C10-4BE1B813D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7B1D042-2763-4B09-412D-DBD7000A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CCA7543-BDA0-D09F-4ED5-8C2D1546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ED816B3-1743-785D-AD45-727B1DCE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49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57F8E85-F8E4-D8A0-2BD4-6FABF2B2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6C73A06-9B10-1A9C-E882-854471BEE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D2A9AC3-1BEB-BAF6-2FD6-6DE471396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F8AE-70B7-4CF9-9FBB-377FC63198E0}" type="datetimeFigureOut">
              <a:rPr lang="sl-SI" smtClean="0"/>
              <a:t>13. 05. 2024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7D6FC7F-6D5C-90B6-41C5-3B8361E11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578FD75-970C-E357-38A9-FA033ACC9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23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espra.mkgp@gov.si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9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jeZBesedilom 6"/>
          <p:cNvSpPr txBox="1"/>
          <p:nvPr/>
        </p:nvSpPr>
        <p:spPr>
          <a:xfrm>
            <a:off x="0" y="213535"/>
            <a:ext cx="121920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Program</a:t>
            </a:r>
            <a:r>
              <a:rPr lang="sl-SI" sz="3000" b="1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za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izvajanje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evropskega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sklada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za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pomorstvo</a:t>
            </a:r>
            <a:endParaRPr lang="sl-SI" sz="3000" dirty="0">
              <a:solidFill>
                <a:schemeClr val="bg1"/>
              </a:solidFill>
            </a:endParaRPr>
          </a:p>
          <a:p>
            <a:pPr algn="ctr"/>
            <a:r>
              <a:rPr lang="sl-SI" sz="3000" b="1" dirty="0">
                <a:solidFill>
                  <a:schemeClr val="bg1"/>
                </a:solidFill>
                <a:latin typeface="Noticia Text" panose="02000503060000020004"/>
              </a:rPr>
              <a:t>ribištvo in akvakulturo 2021-2027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0" y="6331475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  <a:latin typeface="Noticia Text" panose="02000503060000020004"/>
              </a:rPr>
              <a:t>Morska biološka postaja - 13. </a:t>
            </a:r>
            <a:r>
              <a:rPr lang="sl-SI" sz="2000" dirty="0">
                <a:solidFill>
                  <a:schemeClr val="bg1"/>
                </a:solidFill>
                <a:latin typeface="Noticia Text" panose="02000503060000020004"/>
              </a:rPr>
              <a:t>5. 2024 - sektor</a:t>
            </a:r>
            <a:r>
              <a:rPr lang="sl-SI" sz="2000" dirty="0">
                <a:solidFill>
                  <a:schemeClr val="bg1"/>
                </a:solidFill>
              </a:rPr>
              <a:t> </a:t>
            </a:r>
            <a:r>
              <a:rPr lang="sl-SI" sz="2000" dirty="0" smtClean="0">
                <a:solidFill>
                  <a:schemeClr val="bg1"/>
                </a:solidFill>
                <a:latin typeface="Noticia Text" panose="02000503060000020004"/>
              </a:rPr>
              <a:t>gospodarskega ribolova</a:t>
            </a:r>
            <a:endParaRPr lang="sl-SI" sz="2000" dirty="0">
              <a:solidFill>
                <a:schemeClr val="bg1"/>
              </a:solidFill>
              <a:latin typeface="Noticia Text" panose="02000503060000020004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948" y="1643565"/>
            <a:ext cx="5605348" cy="373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7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8351" y="1124681"/>
            <a:ext cx="1068987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sz="2000" b="1" dirty="0" smtClean="0">
              <a:latin typeface="Noticia Text" panose="02000503060000020004"/>
            </a:endParaRPr>
          </a:p>
          <a:p>
            <a:pPr algn="ctr"/>
            <a:r>
              <a:rPr lang="sl-SI" sz="2000" b="1" dirty="0" smtClean="0">
                <a:solidFill>
                  <a:srgbClr val="319ECF"/>
                </a:solidFill>
                <a:latin typeface="Noticia Text" panose="02000503060000020004"/>
              </a:rPr>
              <a:t>KONKURENČNA IN ENERGETSKO BOLJ UČINKOVITA FLOTA</a:t>
            </a:r>
          </a:p>
          <a:p>
            <a:pPr algn="ctr"/>
            <a:endParaRPr lang="sl-SI" sz="2000" b="1" dirty="0">
              <a:latin typeface="Noticia Text" panose="02000503060000020004"/>
            </a:endParaRPr>
          </a:p>
          <a:p>
            <a:pPr algn="ctr"/>
            <a:endParaRPr lang="sl-SI" sz="2000" b="1" dirty="0">
              <a:latin typeface="Noticia Text" panose="02000503060000020004"/>
            </a:endParaRPr>
          </a:p>
          <a:p>
            <a:pPr algn="ctr"/>
            <a:endParaRPr lang="sl-SI" sz="2000" b="1" dirty="0">
              <a:latin typeface="Noticia Text" panose="02000503060000020004"/>
            </a:endParaRPr>
          </a:p>
          <a:p>
            <a:pPr algn="ctr"/>
            <a:endParaRPr lang="sl-SI" sz="2000" b="1" dirty="0">
              <a:latin typeface="Noticia Text" panose="02000503060000020004"/>
            </a:endParaRPr>
          </a:p>
          <a:p>
            <a:pPr algn="ctr"/>
            <a:endParaRPr lang="sl-SI" sz="2000" b="1" dirty="0">
              <a:latin typeface="Noticia Text" panose="02000503060000020004"/>
            </a:endParaRPr>
          </a:p>
          <a:p>
            <a:pPr algn="ctr"/>
            <a:r>
              <a:rPr lang="sl-SI" sz="2000" dirty="0" smtClean="0">
                <a:latin typeface="Noticia Text" panose="02000503060000020004"/>
              </a:rPr>
              <a:t>SIMONA DOLINŠEK, SEKTOR </a:t>
            </a:r>
            <a:r>
              <a:rPr lang="sl-SI" sz="2000" dirty="0">
                <a:latin typeface="Noticia Text" panose="02000503060000020004"/>
              </a:rPr>
              <a:t>ZA RIBIŠTVO, MKGP</a:t>
            </a:r>
          </a:p>
          <a:p>
            <a:pPr algn="ctr"/>
            <a:endParaRPr lang="sl-SI" sz="2000" dirty="0">
              <a:latin typeface="Noticia Text" panose="02000503060000020004"/>
            </a:endParaRPr>
          </a:p>
          <a:p>
            <a:pPr algn="ctr"/>
            <a:r>
              <a:rPr lang="sl-SI" sz="2000" dirty="0">
                <a:latin typeface="Noticia Text" panose="02000503060000020004"/>
              </a:rPr>
              <a:t>e-pošta: </a:t>
            </a:r>
            <a:r>
              <a:rPr lang="sl-SI" sz="2000" dirty="0" smtClean="0">
                <a:latin typeface="Noticia Text" panose="02000503060000020004"/>
              </a:rPr>
              <a:t>simona.dolinsek@gov.si</a:t>
            </a:r>
            <a:endParaRPr lang="sl-SI" sz="2000" dirty="0">
              <a:latin typeface="Noticia Text" panose="0200050306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422648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0263" y="1183851"/>
            <a:ext cx="10763794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2600" b="1" dirty="0">
                <a:solidFill>
                  <a:srgbClr val="319ECF"/>
                </a:solidFill>
                <a:latin typeface="Noticia Text" panose="02000503060000020004" pitchFamily="2" charset="-18"/>
              </a:rPr>
              <a:t>KONKURENČNA IN ENERGETSKO BOLJ UČINKOVITA FLOTA</a:t>
            </a:r>
          </a:p>
          <a:p>
            <a:pPr algn="just"/>
            <a:endParaRPr lang="sl-SI" sz="2000" dirty="0" smtClean="0">
              <a:solidFill>
                <a:schemeClr val="accent1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2000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Upravičenci:</a:t>
            </a:r>
            <a:endParaRPr lang="sl-SI" sz="20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pravne </a:t>
            </a:r>
            <a:r>
              <a:rPr lang="sl-SI" sz="1900" dirty="0" smtClean="0">
                <a:latin typeface="Noticia Text" panose="02000503060000020004" pitchFamily="2" charset="-18"/>
              </a:rPr>
              <a:t>osebe,</a:t>
            </a:r>
            <a:endParaRPr lang="sl-SI" sz="1900" dirty="0">
              <a:latin typeface="Noticia Text" panose="02000503060000020004" pitchFamily="2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samostojni podjetniki </a:t>
            </a:r>
            <a:r>
              <a:rPr lang="sl-SI" sz="1900" dirty="0" smtClean="0">
                <a:latin typeface="Noticia Text" panose="02000503060000020004" pitchFamily="2" charset="-18"/>
              </a:rPr>
              <a:t>posamezniki,</a:t>
            </a:r>
            <a:endParaRPr lang="sl-SI" sz="1900" dirty="0">
              <a:latin typeface="Noticia Text" panose="02000503060000020004" pitchFamily="2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ribiči-fizične </a:t>
            </a:r>
            <a:r>
              <a:rPr lang="sl-SI" sz="1900" dirty="0" smtClean="0">
                <a:latin typeface="Noticia Text" panose="02000503060000020004" pitchFamily="2" charset="-18"/>
              </a:rPr>
              <a:t>osebe, ki so v </a:t>
            </a:r>
            <a:r>
              <a:rPr lang="sl-SI" sz="1900" dirty="0">
                <a:latin typeface="Noticia Text" panose="02000503060000020004" pitchFamily="2" charset="-18"/>
              </a:rPr>
              <a:t>skladu z zakonom, ki ureja morsko ribištvo, </a:t>
            </a:r>
            <a:r>
              <a:rPr lang="sl-SI" sz="1900" b="1" dirty="0" smtClean="0">
                <a:latin typeface="Noticia Text" panose="02000503060000020004" pitchFamily="2" charset="-18"/>
              </a:rPr>
              <a:t>lastniki</a:t>
            </a:r>
            <a:r>
              <a:rPr lang="sl-SI" sz="1900" b="1" dirty="0">
                <a:latin typeface="Noticia Text" panose="02000503060000020004" pitchFamily="2" charset="-18"/>
              </a:rPr>
              <a:t>, solastniki ali uporabniki ribiških plovil z veljavnim dovoljenjem za gospodarski ribolov</a:t>
            </a:r>
            <a:r>
              <a:rPr lang="sl-SI" sz="1900" dirty="0">
                <a:latin typeface="Noticia Text" panose="02000503060000020004" pitchFamily="2" charset="-18"/>
              </a:rPr>
              <a:t>, izdanim v Republiki Sloveniji</a:t>
            </a:r>
            <a:r>
              <a:rPr lang="sl-SI" sz="1900" dirty="0" smtClean="0">
                <a:latin typeface="Noticia Text" panose="02000503060000020004" pitchFamily="2" charset="-18"/>
              </a:rPr>
              <a:t>.</a:t>
            </a:r>
          </a:p>
          <a:p>
            <a:pPr algn="just"/>
            <a:endParaRPr lang="sl-SI" sz="1900" dirty="0" smtClean="0">
              <a:solidFill>
                <a:schemeClr val="accent1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1900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Predmet </a:t>
            </a:r>
            <a:r>
              <a:rPr lang="sl-SI" sz="1900" dirty="0">
                <a:solidFill>
                  <a:srgbClr val="319ECF"/>
                </a:solidFill>
                <a:latin typeface="Noticia Text" panose="02000503060000020004" pitchFamily="2" charset="-18"/>
              </a:rPr>
              <a:t>podpore: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naložbe v izboljšanje delovnih pogojev (proizvodna oprema na krovu, naložbe na krovu za izboljšanje navigacije in nadzora motorja, naložbe v ribolovno orodje, ki vsebuje Poliamid 6, naložbe v varnostno opremo in naložbe v izboljšanje delovnih pogojev)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naložbe v selektivnost ribolovnega orodja (nakup in preizkušanje selektivnega ribolovnega orodja s ciljem selektivnosti ulova glede velikosti in vrst rib)</a:t>
            </a:r>
          </a:p>
          <a:p>
            <a:pPr algn="just"/>
            <a:endParaRPr lang="sl-SI" sz="1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73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763860" y="1129596"/>
            <a:ext cx="1043196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2000" dirty="0">
                <a:solidFill>
                  <a:srgbClr val="319ECF"/>
                </a:solidFill>
                <a:latin typeface="Noticia Text" panose="02000503060000020004" pitchFamily="2" charset="-18"/>
              </a:rPr>
              <a:t>Pogoji </a:t>
            </a:r>
            <a:r>
              <a:rPr lang="sl-SI" sz="2000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izvajanja: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ribiško </a:t>
            </a:r>
            <a:r>
              <a:rPr lang="sl-SI" sz="2000" dirty="0">
                <a:latin typeface="Noticia Text" panose="02000503060000020004" pitchFamily="2" charset="-18"/>
              </a:rPr>
              <a:t>plovilo je registrirano za dejavnost morskega gospodarskega ribolova, ima veljavno dovoljenje za gospodarski ribolov in je vpisano v evidenco ribiških plovil,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vlagatelj je lastnik, solastnik ali uporabnik ribiškega plovila, na katerem se bo izvajala naložba,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za ribiško plovilo je oddanih vsaj 60 ladijskih dnevnikov v zadnjih dveh koledarskih letih pred oddajo vloge, kar izkazuje aktivnost plovila,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vlagatelj </a:t>
            </a:r>
            <a:r>
              <a:rPr lang="sl-SI" sz="2000" dirty="0">
                <a:latin typeface="Noticia Text" panose="02000503060000020004" pitchFamily="2" charset="-18"/>
              </a:rPr>
              <a:t>bo ostal lastnik, najemnik ali uporabnik aktivnega ribiškega plovila še najmanj pet let po zadnjem izplačilu sredstev,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za predvideno naložbo vlagatelj predloži preprost načrt obnove plovila, s katerim se prijavlja, v katerem navede popis del in opreme ter stroškovno opredelitev cen ponudbe,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vlagatelj ni storil hude kršitve v okviru SRP ali goljufije v okviru Evropskega sklada za pomorstvo in ribištvo</a:t>
            </a:r>
            <a:endParaRPr lang="sl-SI" sz="2000" dirty="0">
              <a:solidFill>
                <a:schemeClr val="accent1"/>
              </a:solidFill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9459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01805" y="1136292"/>
            <a:ext cx="1071074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319ECF"/>
                </a:solidFill>
                <a:latin typeface="Noticia Text" panose="02000503060000020004" pitchFamily="2" charset="-18"/>
              </a:rPr>
              <a:t>Stopnja sofinanciranja: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50 % skupnih upravičenih odhodkov za operacijo, ki jo zagotovita EU in Republika Slovenija, preostalih 50 % skupnih upravičenih odhodkov za operacijo zagotovi upravičenec (prvi odstavek 41. člena </a:t>
            </a:r>
            <a:r>
              <a:rPr lang="sl-SI" sz="2000" dirty="0" smtClean="0">
                <a:latin typeface="Noticia Text" panose="02000503060000020004" pitchFamily="2" charset="-18"/>
              </a:rPr>
              <a:t>Uredbe 2021/1139/EU</a:t>
            </a:r>
            <a:r>
              <a:rPr lang="sl-SI" sz="2000" dirty="0">
                <a:latin typeface="Noticia Text" panose="02000503060000020004" pitchFamily="2" charset="-18"/>
              </a:rPr>
              <a:t>)</a:t>
            </a: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r>
              <a:rPr lang="sl-SI" sz="2000" dirty="0" smtClean="0">
                <a:latin typeface="Noticia Text" panose="02000503060000020004" pitchFamily="2" charset="-18"/>
              </a:rPr>
              <a:t>Lahko </a:t>
            </a:r>
            <a:r>
              <a:rPr lang="sl-SI" sz="2000" dirty="0">
                <a:latin typeface="Noticia Text" panose="02000503060000020004" pitchFamily="2" charset="-18"/>
              </a:rPr>
              <a:t>se uporabijo dodatne odstotne točke intenzivnosti javne pomoči za posebne vrste operacij (Priloga III Uredbe 2021/1139/EU</a:t>
            </a:r>
            <a:r>
              <a:rPr lang="sl-SI" sz="2000" dirty="0" smtClean="0">
                <a:latin typeface="Noticia Text" panose="02000503060000020004" pitchFamily="2" charset="-18"/>
              </a:rPr>
              <a:t>):</a:t>
            </a: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75 </a:t>
            </a:r>
            <a:r>
              <a:rPr lang="sl-SI" sz="2000" dirty="0">
                <a:latin typeface="Noticia Text" panose="02000503060000020004" pitchFamily="2" charset="-18"/>
              </a:rPr>
              <a:t>% za operacije za izboljšanje zdravja, varnosti in delovnih pogojev na ribiških plovilih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100 % za operacije, ki izboljšujejo selektivnost ribolovnega orodja glede velikosti ali vrste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100 % za operacije, povezane z malim priobalnim ribolovom</a:t>
            </a:r>
          </a:p>
        </p:txBody>
      </p:sp>
    </p:spTree>
    <p:extLst>
      <p:ext uri="{BB962C8B-B14F-4D97-AF65-F5344CB8AC3E}">
        <p14:creationId xmlns:p14="http://schemas.microsoft.com/office/powerpoint/2010/main" val="182275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5098" y="1181747"/>
            <a:ext cx="107028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sl-SI" sz="2000" dirty="0">
                <a:solidFill>
                  <a:srgbClr val="319ECF"/>
                </a:solidFill>
                <a:latin typeface="Noticia Text" panose="02000503060000020004" pitchFamily="2" charset="-18"/>
              </a:rPr>
              <a:t>Merila za ocenjevanje vlog</a:t>
            </a:r>
            <a:r>
              <a:rPr lang="sl-SI" sz="2000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 pitchFamily="2" charset="-18"/>
              </a:rPr>
              <a:t>Varnostni vidik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 pitchFamily="2" charset="-18"/>
              </a:rPr>
              <a:t>Ekonomski vidik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 pitchFamily="2" charset="-18"/>
              </a:rPr>
              <a:t>Prispevek k trajnosti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29272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8351" y="1124681"/>
            <a:ext cx="106898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PRISTANIŠČA, KI ZGOTAVLJAJO USTREZNE DELOVNE IN TRAJNOSTNE POGOJE ZA RIBIČE</a:t>
            </a: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latin typeface="Noticia Text" panose="02000503060000020004" pitchFamily="2" charset="-18"/>
              </a:rPr>
              <a:t>DR. POLONA BUNIČ, SEKTOR </a:t>
            </a:r>
            <a:r>
              <a:rPr lang="sl-SI" sz="2000" dirty="0">
                <a:latin typeface="Noticia Text" panose="02000503060000020004" pitchFamily="2" charset="-18"/>
              </a:rPr>
              <a:t>ZA RIBIŠTVO, MKGP</a:t>
            </a: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>
                <a:latin typeface="Noticia Text" panose="02000503060000020004" pitchFamily="2" charset="-18"/>
              </a:rPr>
              <a:t>e-pošta: </a:t>
            </a:r>
            <a:r>
              <a:rPr lang="sl-SI" sz="2000" dirty="0" smtClean="0">
                <a:latin typeface="Noticia Text" panose="02000503060000020004" pitchFamily="2" charset="-18"/>
              </a:rPr>
              <a:t>polona.bunic@gov.si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70130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1805" y="1139624"/>
            <a:ext cx="10671717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1900" dirty="0">
                <a:solidFill>
                  <a:srgbClr val="319ECF"/>
                </a:solidFill>
                <a:latin typeface="Noticia Text" panose="02000503060000020004" pitchFamily="2" charset="-18"/>
              </a:rPr>
              <a:t>Upravičenci: </a:t>
            </a:r>
            <a:endParaRPr lang="sl-SI" sz="1900" dirty="0" smtClean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1900" dirty="0" smtClean="0">
                <a:latin typeface="Noticia Text" panose="02000503060000020004" pitchFamily="2" charset="-18"/>
              </a:rPr>
              <a:t>občine </a:t>
            </a:r>
            <a:r>
              <a:rPr lang="sl-SI" sz="1900" dirty="0">
                <a:latin typeface="Noticia Text" panose="02000503060000020004" pitchFamily="2" charset="-18"/>
              </a:rPr>
              <a:t>v Republiki Sloveniji, v katerih so ribiška </a:t>
            </a:r>
            <a:r>
              <a:rPr lang="sl-SI" sz="1900" dirty="0" smtClean="0">
                <a:latin typeface="Noticia Text" panose="02000503060000020004" pitchFamily="2" charset="-18"/>
              </a:rPr>
              <a:t>pristanišča</a:t>
            </a:r>
            <a:endParaRPr lang="sl-SI" sz="1900" dirty="0">
              <a:latin typeface="Noticia Text" panose="02000503060000020004" pitchFamily="2" charset="-18"/>
            </a:endParaRPr>
          </a:p>
          <a:p>
            <a:pPr algn="just"/>
            <a:endParaRPr lang="sl-SI" sz="1900" dirty="0">
              <a:solidFill>
                <a:srgbClr val="0070C0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1900" dirty="0">
                <a:solidFill>
                  <a:srgbClr val="319ECF"/>
                </a:solidFill>
                <a:latin typeface="Noticia Text" panose="02000503060000020004" pitchFamily="2" charset="-18"/>
              </a:rPr>
              <a:t>Predmet podpore so naložbe: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ki izboljšujejo varnostne in delovne pogoje v ribiškem pristanišču;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za povečanje kakovosti, nadzora in sledljivosti iztovorjenih ribiških proizvodov v ribiškem pristanišču, vključno z izboljšanjem higienskih pogojev;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za ureditev sidranja in privezovanja ribiških plovil ter za prispevanje k splošni varnosti v ribiškem pristanišču;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za prispevanje k varovanju okolja v ribiškem pristanišču, vključno z ureditvijo kapacitet oziroma zabojnikov za shranjevanje odpadlega ribolovnega orodja in ravnanje z odpadki vključno z morskimi odpadki ter za povečanje energetske učinkovitosti; ter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za olajšanje ravnanja z neželenim ulovom v ribiškem pristanišču.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1900" dirty="0">
                <a:latin typeface="Noticia Text" panose="02000503060000020004" pitchFamily="2" charset="-18"/>
              </a:rPr>
              <a:t>(V tem okviru tudi: nakup nepozidanega zemljišča ali pozidanega zemljišča na območju ribiškega pristanišča, ki je namenjeno dejavnosti ribištva, v višini do vključno 10 % vseh upravičenih izdatkov pri zadevni operaciji – pri čemer mora biti operacija izvedena na tem zemljišču</a:t>
            </a:r>
            <a:r>
              <a:rPr lang="sl-SI" sz="1900" dirty="0" smtClean="0">
                <a:latin typeface="Noticia Text" panose="02000503060000020004" pitchFamily="2" charset="-18"/>
              </a:rPr>
              <a:t>.)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l-SI" sz="1900" dirty="0">
              <a:latin typeface="Noticia Text" panose="02000503060000020004" pitchFamily="2" charset="-18"/>
            </a:endParaRPr>
          </a:p>
          <a:p>
            <a:pPr algn="just"/>
            <a:r>
              <a:rPr lang="sl-SI" sz="1900" b="1" dirty="0" smtClean="0">
                <a:latin typeface="Noticia Text" panose="02000503060000020004" pitchFamily="2" charset="-18"/>
              </a:rPr>
              <a:t>Izgradnja novih pristanišč ni upravičen strošek (13. člen Uredbe 2021/1139/EU)</a:t>
            </a:r>
            <a:endParaRPr lang="sl-SI" sz="1900" b="1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711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12956" y="1141405"/>
            <a:ext cx="1065499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Pogoj za pridobitev podpore tudi: </a:t>
            </a:r>
            <a:endParaRPr lang="sl-SI" sz="20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r>
              <a:rPr lang="sl-SI" sz="2000" dirty="0" smtClean="0">
                <a:latin typeface="Noticia Text" panose="02000503060000020004" pitchFamily="2" charset="-18"/>
              </a:rPr>
              <a:t>naložbe </a:t>
            </a:r>
            <a:r>
              <a:rPr lang="sl-SI" sz="2000" dirty="0">
                <a:latin typeface="Noticia Text" panose="02000503060000020004" pitchFamily="2" charset="-18"/>
              </a:rPr>
              <a:t>v ravnanje z odpadki, vključno z morskimi odpadki, morajo biti skladne z določili akta o varovanju okolja oziroma akta, ki ureja pomorstvo in, kjer je to relevantno, Direktive (EU) 2019/883 Evropskega parlamenta in Sveta z dne 17. aprila 2019 o pristaniških sprejemnih zmogljivostih za oddajo odpadkov z ladij.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Obvezna priloga k vlogi na JR tudi: </a:t>
            </a:r>
            <a:endParaRPr lang="sl-SI" sz="20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r>
              <a:rPr lang="sl-SI" sz="2000" dirty="0" smtClean="0">
                <a:latin typeface="Noticia Text" panose="02000503060000020004" pitchFamily="2" charset="-18"/>
              </a:rPr>
              <a:t>zapisnik </a:t>
            </a:r>
            <a:r>
              <a:rPr lang="sl-SI" sz="2000" dirty="0">
                <a:latin typeface="Noticia Text" panose="02000503060000020004" pitchFamily="2" charset="-18"/>
              </a:rPr>
              <a:t>in izjava vlagatelja o izvedenem sestanku glede projekta obnove ribiškega pristanišča ali mesta iztovora z lastniki, solastniki oziroma uporabniki ribiških plovil ter plovil v marikulturi.</a:t>
            </a:r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77648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12956" y="1141405"/>
            <a:ext cx="1065499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Med </a:t>
            </a:r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obveznostmi upravičenca od datuma končnega izplačila tudi: </a:t>
            </a:r>
            <a:endParaRPr lang="sl-SI" sz="20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r>
              <a:rPr lang="sl-SI" sz="2000" dirty="0" smtClean="0">
                <a:latin typeface="Noticia Text" panose="02000503060000020004" pitchFamily="2" charset="-18"/>
              </a:rPr>
              <a:t>upravičenec </a:t>
            </a:r>
            <a:r>
              <a:rPr lang="sl-SI" sz="2000" dirty="0">
                <a:latin typeface="Noticia Text" panose="02000503060000020004" pitchFamily="2" charset="-18"/>
              </a:rPr>
              <a:t>mora deset let od datuma končnega izplačila ohraniti vsaj 60 odstotkov števila privezov ribiških plovil oziroma plovil za marikulturo glede na podatek o številu privezov ribiških plovil oziroma plovil za marikulturo, ki ga je podal v vlogi za odobritev sredstev, s katero se je prijavil na javni razpis. 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Stopnja sofinanciranja: </a:t>
            </a:r>
            <a:endParaRPr lang="sl-SI" sz="20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r>
              <a:rPr lang="sl-SI" sz="2000" dirty="0" smtClean="0">
                <a:latin typeface="Noticia Text" panose="02000503060000020004" pitchFamily="2" charset="-18"/>
              </a:rPr>
              <a:t>100 </a:t>
            </a:r>
            <a:r>
              <a:rPr lang="sl-SI" sz="2000" dirty="0">
                <a:latin typeface="Noticia Text" panose="02000503060000020004" pitchFamily="2" charset="-18"/>
              </a:rPr>
              <a:t>%, sredstva EU v višini 70 odstotkov, slovenska udeležba v višini 30 odstotkov, pri čemer proračun RS prispeva 20 odstotkov in posamezni upravičenec 10 odstotkov sredstev; najnižji znesek podpore je 5.000 eurov na posamezno vlogo. </a:t>
            </a:r>
          </a:p>
        </p:txBody>
      </p:sp>
    </p:spTree>
    <p:extLst>
      <p:ext uri="{BB962C8B-B14F-4D97-AF65-F5344CB8AC3E}">
        <p14:creationId xmlns:p14="http://schemas.microsoft.com/office/powerpoint/2010/main" val="189066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5098" y="1181747"/>
            <a:ext cx="107028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sl-SI" sz="2000" dirty="0">
                <a:solidFill>
                  <a:srgbClr val="319ECF"/>
                </a:solidFill>
                <a:latin typeface="Noticia Text" panose="02000503060000020004" pitchFamily="2" charset="-18"/>
              </a:rPr>
              <a:t>Merila za ocenjevanje vlog</a:t>
            </a:r>
            <a:r>
              <a:rPr lang="sl-SI" sz="2000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 pitchFamily="2" charset="-18"/>
              </a:rPr>
              <a:t>Vidik uporabe ribiškega pristanišča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>
                <a:latin typeface="Noticia Text" panose="02000503060000020004" pitchFamily="2" charset="-18"/>
              </a:rPr>
              <a:t>Naložbe v izboljšanje zdravstvenih, varnostnih in delovnih pogojev za ribiče, ribogojce oziroma školjkarje v </a:t>
            </a:r>
            <a:r>
              <a:rPr lang="sl-SI" sz="2000" dirty="0" smtClean="0">
                <a:latin typeface="Noticia Text" panose="02000503060000020004" pitchFamily="2" charset="-18"/>
              </a:rPr>
              <a:t>ribiškem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 pitchFamily="2" charset="-18"/>
              </a:rPr>
              <a:t>Naložbe </a:t>
            </a:r>
            <a:r>
              <a:rPr lang="sl-SI" sz="2000" dirty="0">
                <a:latin typeface="Noticia Text" panose="02000503060000020004" pitchFamily="2" charset="-18"/>
              </a:rPr>
              <a:t>za povečanje kakovosti, nadzora in sledljivosti iztovorjenih ribiških proizvodov v ribiškem pristanišču oziroma mestu iztovora, vključno z izboljšanjem higienskih </a:t>
            </a:r>
            <a:r>
              <a:rPr lang="sl-SI" sz="2000" dirty="0" smtClean="0">
                <a:latin typeface="Noticia Text" panose="02000503060000020004" pitchFamily="2" charset="-18"/>
              </a:rPr>
              <a:t>pogojev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 pitchFamily="2" charset="-18"/>
              </a:rPr>
              <a:t>Naložbe </a:t>
            </a:r>
            <a:r>
              <a:rPr lang="sl-SI" sz="2000" dirty="0">
                <a:latin typeface="Noticia Text" panose="02000503060000020004" pitchFamily="2" charset="-18"/>
              </a:rPr>
              <a:t>za sidranje in privezovanje ribiških plovil ter prispevanje k splošni varnosti v ribiškem </a:t>
            </a:r>
            <a:r>
              <a:rPr lang="sl-SI" sz="2000" dirty="0" smtClean="0">
                <a:latin typeface="Noticia Text" panose="02000503060000020004" pitchFamily="2" charset="-18"/>
              </a:rPr>
              <a:t>pristanišču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>
                <a:latin typeface="Noticia Text" panose="02000503060000020004" pitchFamily="2" charset="-18"/>
              </a:rPr>
              <a:t>Prispevek k varstvu okolja, varstvu narave ter varstvu morja pred </a:t>
            </a:r>
            <a:r>
              <a:rPr lang="sl-SI" sz="2000" dirty="0" smtClean="0">
                <a:latin typeface="Noticia Text" panose="02000503060000020004" pitchFamily="2" charset="-18"/>
              </a:rPr>
              <a:t>onesnaženjem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>
                <a:latin typeface="Noticia Text" panose="02000503060000020004" pitchFamily="2" charset="-18"/>
              </a:rPr>
              <a:t>Naložbe za izvajanje obveznosti iztovora neželenega </a:t>
            </a:r>
            <a:r>
              <a:rPr lang="sl-SI" sz="2000" dirty="0" smtClean="0">
                <a:latin typeface="Noticia Text" panose="02000503060000020004" pitchFamily="2" charset="-18"/>
              </a:rPr>
              <a:t>ulova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>
                <a:latin typeface="Noticia Text" panose="02000503060000020004" pitchFamily="2" charset="-18"/>
              </a:rPr>
              <a:t>Prispevek k ciljem Zelenega dogovora </a:t>
            </a:r>
            <a:endParaRPr lang="sl-SI" sz="2000" dirty="0" smtClean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11430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35853" y="1155692"/>
            <a:ext cx="106919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000" b="1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O</a:t>
            </a:r>
            <a:r>
              <a:rPr lang="sl-SI" sz="2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icia Text" panose="02000503060000020004" pitchFamily="2" charset="-18"/>
              </a:rPr>
              <a:t> </a:t>
            </a:r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PROGRAMU</a:t>
            </a:r>
          </a:p>
          <a:p>
            <a:pPr algn="ctr"/>
            <a:endParaRPr lang="sl-SI" sz="2000" dirty="0" smtClean="0">
              <a:latin typeface="Noticia Text" panose="02000503060000020004" pitchFamily="2" charset="-18"/>
            </a:endParaRP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endParaRPr lang="sl-SI" sz="2000" dirty="0" smtClean="0">
              <a:latin typeface="Noticia Text" panose="02000503060000020004" pitchFamily="2" charset="-18"/>
            </a:endParaRP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mag. Neža Sautet, Sektor za ribištvo</a:t>
            </a:r>
          </a:p>
          <a:p>
            <a:pPr algn="ctr"/>
            <a:endParaRPr lang="sl-SI" sz="2000" dirty="0">
              <a:solidFill>
                <a:srgbClr val="319ECF"/>
              </a:solidFill>
            </a:endParaRPr>
          </a:p>
          <a:p>
            <a:pPr algn="ctr"/>
            <a:endParaRPr lang="sl-SI" sz="2000" dirty="0" smtClean="0">
              <a:solidFill>
                <a:srgbClr val="319ECF"/>
              </a:solidFill>
            </a:endParaRPr>
          </a:p>
          <a:p>
            <a:pPr algn="ctr"/>
            <a:endParaRPr lang="sl-SI" sz="2000" dirty="0">
              <a:solidFill>
                <a:srgbClr val="319EC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29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8351" y="1124681"/>
            <a:ext cx="106898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SPODBUJANJE OHRANJANJA KAKOVOSTI PROIZVODOV ZNOTRAJ KRATKIH VERIH ZA RIBIŠKE PROIZVODE</a:t>
            </a: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latin typeface="Noticia Text" panose="02000503060000020004" pitchFamily="2" charset="-18"/>
              </a:rPr>
              <a:t>SIMONA DOLINŠEK, SEKTOR </a:t>
            </a:r>
            <a:r>
              <a:rPr lang="sl-SI" sz="2000" dirty="0">
                <a:latin typeface="Noticia Text" panose="02000503060000020004" pitchFamily="2" charset="-18"/>
              </a:rPr>
              <a:t>ZA RIBIŠTVO, MKGP</a:t>
            </a: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>
                <a:latin typeface="Noticia Text" panose="02000503060000020004" pitchFamily="2" charset="-18"/>
              </a:rPr>
              <a:t>e-pošta: </a:t>
            </a:r>
            <a:r>
              <a:rPr lang="sl-SI" sz="2000" dirty="0" smtClean="0">
                <a:latin typeface="Noticia Text" panose="02000503060000020004" pitchFamily="2" charset="-18"/>
              </a:rPr>
              <a:t>simona.dolinsek@gov.si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0030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90654" y="1108646"/>
            <a:ext cx="10766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Upravičenci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pravne </a:t>
            </a:r>
            <a:r>
              <a:rPr lang="sl-SI" sz="2000" dirty="0" smtClean="0">
                <a:latin typeface="Noticia Text" panose="02000503060000020004" pitchFamily="2" charset="-18"/>
              </a:rPr>
              <a:t>osebe,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samostojni podjetniki posamezniki,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ribiči-fizične osebe, ki so v skladu </a:t>
            </a:r>
            <a:r>
              <a:rPr lang="sl-SI" sz="2000" dirty="0">
                <a:latin typeface="Noticia Text" panose="02000503060000020004" pitchFamily="2" charset="-18"/>
              </a:rPr>
              <a:t>z zakonom, ki ureja morsko ribištvo, </a:t>
            </a:r>
            <a:r>
              <a:rPr lang="sl-SI" sz="2000" b="1" dirty="0" smtClean="0">
                <a:latin typeface="Noticia Text" panose="02000503060000020004" pitchFamily="2" charset="-18"/>
              </a:rPr>
              <a:t>lastniki</a:t>
            </a:r>
            <a:r>
              <a:rPr lang="sl-SI" sz="2000" b="1" dirty="0">
                <a:latin typeface="Noticia Text" panose="02000503060000020004" pitchFamily="2" charset="-18"/>
              </a:rPr>
              <a:t>, solastniki ali uporabniki ribiških plovil z veljavnim dovoljenjem za gospodarski ribolov</a:t>
            </a:r>
            <a:r>
              <a:rPr lang="sl-SI" sz="2000" dirty="0">
                <a:latin typeface="Noticia Text" panose="02000503060000020004" pitchFamily="2" charset="-18"/>
              </a:rPr>
              <a:t>, izdanim v Republiki Sloveniji</a:t>
            </a:r>
            <a:r>
              <a:rPr lang="sl-SI" sz="2000" dirty="0" smtClean="0">
                <a:latin typeface="Noticia Text" panose="02000503060000020004" pitchFamily="2" charset="-18"/>
              </a:rPr>
              <a:t>.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Predmet podpore: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naložbe in aktivnosti, ki so povezane z neposrednim trženjem lastnega ulova in nakupom transportnih sredstev, ki se bodo uporabljala za distribucijo ulova in ribiških </a:t>
            </a:r>
            <a:r>
              <a:rPr lang="sl-SI" sz="2000" dirty="0" smtClean="0">
                <a:latin typeface="Noticia Text" panose="02000503060000020004" pitchFamily="2" charset="-18"/>
              </a:rPr>
              <a:t>proizvodov,</a:t>
            </a:r>
            <a:endParaRPr lang="sl-SI" sz="2000" dirty="0">
              <a:latin typeface="Noticia Text" panose="02000503060000020004" pitchFamily="2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naložbe in aktivnosti, ki se izvajajo na ribiških plovilih z namenom prilagoditve in/ali posodobitve plovila z namenom ohranjanja kakovosti proizvoda, vključno z nabavo opreme in storitev za ohranjanje lastnega ulova</a:t>
            </a:r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97104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1806" y="1135633"/>
            <a:ext cx="106605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Stopnja sofinanciranja:</a:t>
            </a:r>
          </a:p>
          <a:p>
            <a:r>
              <a:rPr lang="sl-SI" sz="2000" dirty="0">
                <a:latin typeface="Noticia Text" panose="02000503060000020004" pitchFamily="2" charset="-18"/>
              </a:rPr>
              <a:t>50 % skupnih upravičenih odhodkov za operacijo, ki jo zagotovita EU in Republika Slovenija, preostalih 50 % skupnih upravičenih odhodkov za operacijo zagotovi upravičenec (prvi odstavek 41. člena Uredbe 2021/1139/EU, ne glede na izjeme iz Priloge III</a:t>
            </a:r>
            <a:r>
              <a:rPr lang="sl-SI" sz="2000" dirty="0" smtClean="0">
                <a:latin typeface="Noticia Text" panose="02000503060000020004" pitchFamily="2" charset="-18"/>
              </a:rPr>
              <a:t>)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r>
              <a:rPr lang="sl-SI" sz="20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Merila za ocenjevanje vlog: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Ekonomski vidik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Povezovanje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Prispevek k Zelenemu dogovoru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884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8351" y="1124681"/>
            <a:ext cx="106898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BLAŽITEV PODNEBNIH SPREMEMB IN KREPITEV EKONOMSKE TRAJNOSTI SEKTORJA</a:t>
            </a:r>
          </a:p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latin typeface="Noticia Text" panose="02000503060000020004" pitchFamily="2" charset="-18"/>
              </a:rPr>
              <a:t>NIVES OTONIČAR, SEKTOR </a:t>
            </a:r>
            <a:r>
              <a:rPr lang="sl-SI" sz="2000" dirty="0">
                <a:latin typeface="Noticia Text" panose="02000503060000020004" pitchFamily="2" charset="-18"/>
              </a:rPr>
              <a:t>ZA RIBIŠTVO, MKGP</a:t>
            </a: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>
                <a:latin typeface="Noticia Text" panose="02000503060000020004" pitchFamily="2" charset="-18"/>
              </a:rPr>
              <a:t>e-pošta: </a:t>
            </a:r>
            <a:r>
              <a:rPr lang="sl-SI" sz="2000" dirty="0" smtClean="0">
                <a:latin typeface="Noticia Text" panose="02000503060000020004" pitchFamily="2" charset="-18"/>
              </a:rPr>
              <a:t>nives.otonicar@gov.si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0899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5839" y="1109864"/>
            <a:ext cx="1075073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BLAŽITEV PODNEBNIH SPREMEMB IN KREPITEV EKONOMSKE TRAJNOSTI SEKTORJA</a:t>
            </a:r>
          </a:p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Upravičenci: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a) pravne osebe, samostojni podjetniki posamezniki in ribiči-fizične osebe, v skladu z zakonom, ki ureja morsko ribištvo, ki so lastniki, solastniki ali uporabniki ribiških plovil z veljavnim dovoljenjem za gospodarski ribolov, izdanim v Republiki Sloveniji.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b) javnih raziskovalni inštituti, zavodi.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Navedeni upravičenci morajo imeti podpisan sporazum o medsebojnem sodelovanju.</a:t>
            </a:r>
          </a:p>
          <a:p>
            <a:pPr algn="just"/>
            <a:endParaRPr lang="sl-SI" sz="2000" dirty="0" smtClean="0">
              <a:latin typeface="Noticia Text" panose="02000503060000020004" pitchFamily="2" charset="-18"/>
            </a:endParaRPr>
          </a:p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Predmet podpore: </a:t>
            </a:r>
            <a:endParaRPr lang="sl-SI" sz="2000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2000" dirty="0" smtClean="0">
                <a:latin typeface="Noticia Text" panose="02000503060000020004" pitchFamily="2" charset="-18"/>
              </a:rPr>
              <a:t>izvajanje </a:t>
            </a:r>
            <a:r>
              <a:rPr lang="sl-SI" sz="2000" dirty="0">
                <a:latin typeface="Noticia Text" panose="02000503060000020004" pitchFamily="2" charset="-18"/>
              </a:rPr>
              <a:t>inovacij v gospodarskem ribolovu, ki so namenjene iskanju dolgoročnih gospodarskih rešitev zaradi pojavnosti meduz v slovenskem morju.</a:t>
            </a:r>
          </a:p>
          <a:p>
            <a:pPr algn="just"/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04139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490655" y="1163509"/>
            <a:ext cx="1069401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Upravičeni stroški:</a:t>
            </a:r>
          </a:p>
          <a:p>
            <a:r>
              <a:rPr lang="sl-SI" sz="2000" dirty="0">
                <a:latin typeface="Noticia Text" panose="02000503060000020004" pitchFamily="2" charset="-18"/>
              </a:rPr>
              <a:t>za upravičence iz točke a):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stroški </a:t>
            </a:r>
            <a:r>
              <a:rPr lang="sl-SI" sz="2000" dirty="0">
                <a:latin typeface="Noticia Text" panose="02000503060000020004" pitchFamily="2" charset="-18"/>
              </a:rPr>
              <a:t>uničenega ribolovnega orodja,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stroški </a:t>
            </a:r>
            <a:r>
              <a:rPr lang="sl-SI" sz="2000" dirty="0">
                <a:latin typeface="Noticia Text" panose="02000503060000020004" pitchFamily="2" charset="-18"/>
              </a:rPr>
              <a:t>goriva, porabljenega za izvajanje inovacije iz 39. člena te uredbe,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drugi </a:t>
            </a:r>
            <a:r>
              <a:rPr lang="sl-SI" sz="2000" dirty="0">
                <a:latin typeface="Noticia Text" panose="02000503060000020004" pitchFamily="2" charset="-18"/>
              </a:rPr>
              <a:t>materialni stroški</a:t>
            </a:r>
            <a:r>
              <a:rPr lang="sl-SI" sz="2000" dirty="0" smtClean="0">
                <a:latin typeface="Noticia Text" panose="02000503060000020004" pitchFamily="2" charset="-18"/>
              </a:rPr>
              <a:t>.</a:t>
            </a:r>
          </a:p>
          <a:p>
            <a:pPr marL="285750" indent="-285750">
              <a:buFontTx/>
              <a:buChar char="-"/>
            </a:pPr>
            <a:endParaRPr lang="sl-SI" sz="2000" dirty="0">
              <a:latin typeface="Noticia Text" panose="02000503060000020004" pitchFamily="2" charset="-18"/>
            </a:endParaRPr>
          </a:p>
          <a:p>
            <a:r>
              <a:rPr lang="sl-SI" sz="2000" dirty="0">
                <a:latin typeface="Noticia Text" panose="02000503060000020004" pitchFamily="2" charset="-18"/>
              </a:rPr>
              <a:t>za upravičence iz točke b):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stroški </a:t>
            </a:r>
            <a:r>
              <a:rPr lang="sl-SI" sz="2000" dirty="0">
                <a:latin typeface="Noticia Text" panose="02000503060000020004" pitchFamily="2" charset="-18"/>
              </a:rPr>
              <a:t>laboratorijske opreme,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stroški </a:t>
            </a:r>
            <a:r>
              <a:rPr lang="sl-SI" sz="2000" dirty="0">
                <a:latin typeface="Noticia Text" panose="02000503060000020004" pitchFamily="2" charset="-18"/>
              </a:rPr>
              <a:t>za laboratorijske kemikalije,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stroški </a:t>
            </a:r>
            <a:r>
              <a:rPr lang="sl-SI" sz="2000" dirty="0">
                <a:latin typeface="Noticia Text" panose="02000503060000020004" pitchFamily="2" charset="-18"/>
              </a:rPr>
              <a:t>terenskega dela,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stroški </a:t>
            </a:r>
            <a:r>
              <a:rPr lang="sl-SI" sz="2000" dirty="0">
                <a:latin typeface="Noticia Text" panose="02000503060000020004" pitchFamily="2" charset="-18"/>
              </a:rPr>
              <a:t>kabinetnega dela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stroški </a:t>
            </a:r>
            <a:r>
              <a:rPr lang="sl-SI" sz="2000" dirty="0">
                <a:latin typeface="Noticia Text" panose="02000503060000020004" pitchFamily="2" charset="-18"/>
              </a:rPr>
              <a:t>za zabojnike, namenjene zbiranju in  sušenju meduz.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4476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7380" y="1113759"/>
            <a:ext cx="10694019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Pogoji: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Do </a:t>
            </a:r>
            <a:r>
              <a:rPr lang="sl-SI" sz="2000" dirty="0">
                <a:latin typeface="Noticia Text" panose="02000503060000020004" pitchFamily="2" charset="-18"/>
              </a:rPr>
              <a:t>podpore je upravičen vlagatelj iz točke b), ki je določen v sporazumu.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Vlagatelj </a:t>
            </a:r>
            <a:r>
              <a:rPr lang="sl-SI" sz="2000" dirty="0">
                <a:latin typeface="Noticia Text" panose="02000503060000020004" pitchFamily="2" charset="-18"/>
              </a:rPr>
              <a:t>izplača sredstva ostalim upravičencem v rokih in na način, določen v sporazumu.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Vlagatelj </a:t>
            </a:r>
            <a:r>
              <a:rPr lang="sl-SI" sz="2000" dirty="0">
                <a:latin typeface="Noticia Text" panose="02000503060000020004" pitchFamily="2" charset="-18"/>
              </a:rPr>
              <a:t>v vlogi navede inovativnost postopka oziroma proizvoda, h kateremu prispeva izvajanje inovacije in se zaveže, da bo ob zaključku izvedbe inovacije potrdil končni rezultat kazalnika, tj. omogočena inovacija.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Sofinanciranje:</a:t>
            </a:r>
          </a:p>
          <a:p>
            <a:r>
              <a:rPr lang="sl-SI" sz="2000" dirty="0">
                <a:latin typeface="Noticia Text" panose="02000503060000020004" pitchFamily="2" charset="-18"/>
              </a:rPr>
              <a:t>Sredstva, namenjena za izvajanje te aktivnosti, se zagotovijo iz sredstev EU v višini 70 odstotkov, slovenska udeležba je v višini 30 odstotkov. </a:t>
            </a: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r>
              <a:rPr lang="sl-SI" sz="2000" dirty="0" smtClean="0">
                <a:latin typeface="Noticia Text" panose="02000503060000020004" pitchFamily="2" charset="-18"/>
              </a:rPr>
              <a:t>Stopnja </a:t>
            </a:r>
            <a:r>
              <a:rPr lang="sl-SI" sz="2000" dirty="0">
                <a:latin typeface="Noticia Text" panose="02000503060000020004" pitchFamily="2" charset="-18"/>
              </a:rPr>
              <a:t>javne podpore je 75 odstotkov skupnih upravičenih odhodkov za operacijo. Zasebni vir v višini 25 odstotkov skupnih upravičenih odhodkov za operacijo zagotovi upravičenec iz točke b).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4426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478971" y="1159304"/>
            <a:ext cx="107202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sl-SI" sz="2000" dirty="0">
                <a:solidFill>
                  <a:srgbClr val="007EAA"/>
                </a:solidFill>
                <a:latin typeface="Noticia Text" panose="02000503060000020004"/>
              </a:rPr>
              <a:t>Merila za ocenjevanje vlog</a:t>
            </a:r>
            <a:r>
              <a:rPr lang="sl-SI" sz="2000" dirty="0" smtClean="0">
                <a:solidFill>
                  <a:srgbClr val="007EAA"/>
                </a:solidFill>
                <a:latin typeface="Noticia Text" panose="02000503060000020004"/>
              </a:rPr>
              <a:t>:</a:t>
            </a:r>
          </a:p>
          <a:p>
            <a:pPr lvl="0" algn="just">
              <a:defRPr/>
            </a:pPr>
            <a:endParaRPr lang="sl-SI" sz="2000" dirty="0" smtClean="0">
              <a:solidFill>
                <a:srgbClr val="007EAA"/>
              </a:solidFill>
              <a:latin typeface="Noticia Text" panose="02000503060000020004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/>
              </a:rPr>
              <a:t>Ekonomski vidik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/>
              </a:rPr>
              <a:t>Inovativnosti vidik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/>
              </a:rPr>
              <a:t>Družbeni vidik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sl-SI" sz="2000" dirty="0" smtClean="0">
                <a:latin typeface="Noticia Text" panose="02000503060000020004"/>
              </a:rPr>
              <a:t>Prispevek k ciljem Zelenega dogovora</a:t>
            </a:r>
            <a:endParaRPr lang="sl-SI" sz="2000" dirty="0">
              <a:latin typeface="Noticia Text" panose="02000503060000020004"/>
            </a:endParaRPr>
          </a:p>
          <a:p>
            <a:pPr lvl="0" algn="just">
              <a:defRPr/>
            </a:pPr>
            <a:endParaRPr lang="sl-SI" sz="2000" dirty="0">
              <a:latin typeface="Noticia Text" panose="02000503060000020004"/>
            </a:endParaRPr>
          </a:p>
          <a:p>
            <a:pPr lvl="0" algn="just">
              <a:defRPr/>
            </a:pPr>
            <a:endParaRPr lang="sl-SI" sz="2000" dirty="0">
              <a:latin typeface="Noticia Text" panose="0200050306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108442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8351" y="1124681"/>
            <a:ext cx="106898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ZAMENJAVA ALI POSODOBITEV GLAVNEGA ALI POMOŽNEGA MOTORJA</a:t>
            </a:r>
          </a:p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latin typeface="Noticia Text" panose="02000503060000020004" pitchFamily="2" charset="-18"/>
              </a:rPr>
              <a:t>SIMONA.DOLINŠEK, SEKTOR </a:t>
            </a:r>
            <a:r>
              <a:rPr lang="sl-SI" sz="2000" dirty="0">
                <a:latin typeface="Noticia Text" panose="02000503060000020004" pitchFamily="2" charset="-18"/>
              </a:rPr>
              <a:t>ZA RIBIŠTVO, MKGP</a:t>
            </a: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>
                <a:latin typeface="Noticia Text" panose="02000503060000020004" pitchFamily="2" charset="-18"/>
              </a:rPr>
              <a:t>e-pošta: </a:t>
            </a:r>
            <a:r>
              <a:rPr lang="sl-SI" sz="2000" dirty="0" smtClean="0">
                <a:latin typeface="Noticia Text" panose="02000503060000020004" pitchFamily="2" charset="-18"/>
              </a:rPr>
              <a:t>simona.dolinsek@gov.si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3187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57201" y="956892"/>
            <a:ext cx="10776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ZAMENJAVA ALI POSODOBITEV GLAVNEGA ALI POMOŽNEGA </a:t>
            </a:r>
            <a:r>
              <a:rPr lang="sv-SE" sz="2000" b="1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MOTORJA</a:t>
            </a:r>
            <a:endParaRPr lang="sl-SI" sz="2000" b="1" dirty="0" smtClean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2000" dirty="0">
                <a:solidFill>
                  <a:srgbClr val="319ECF"/>
                </a:solidFill>
                <a:latin typeface="Noticia Text" panose="02000503060000020004" pitchFamily="2" charset="-18"/>
              </a:rPr>
              <a:t>Upravičenci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pravne </a:t>
            </a:r>
            <a:r>
              <a:rPr lang="sl-SI" sz="2000" dirty="0" smtClean="0">
                <a:latin typeface="Noticia Text" panose="02000503060000020004" pitchFamily="2" charset="-18"/>
              </a:rPr>
              <a:t>osebe,</a:t>
            </a:r>
            <a:endParaRPr lang="sl-SI" sz="2000" dirty="0">
              <a:latin typeface="Noticia Text" panose="02000503060000020004" pitchFamily="2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samostojni podjetniki </a:t>
            </a:r>
            <a:r>
              <a:rPr lang="sl-SI" sz="2000" dirty="0" smtClean="0">
                <a:latin typeface="Noticia Text" panose="02000503060000020004" pitchFamily="2" charset="-18"/>
              </a:rPr>
              <a:t>posamezniki,</a:t>
            </a:r>
            <a:endParaRPr lang="sl-SI" sz="2000" dirty="0">
              <a:latin typeface="Noticia Text" panose="02000503060000020004" pitchFamily="2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ribiči-fizične </a:t>
            </a:r>
            <a:r>
              <a:rPr lang="sl-SI" sz="2000" dirty="0" smtClean="0">
                <a:latin typeface="Noticia Text" panose="02000503060000020004" pitchFamily="2" charset="-18"/>
              </a:rPr>
              <a:t>osebe, ki so v skladu </a:t>
            </a:r>
            <a:r>
              <a:rPr lang="sl-SI" sz="2000" dirty="0">
                <a:latin typeface="Noticia Text" panose="02000503060000020004" pitchFamily="2" charset="-18"/>
              </a:rPr>
              <a:t>z zakonom, ki ureja morsko ribištvo, </a:t>
            </a:r>
            <a:r>
              <a:rPr lang="sl-SI" sz="2000" b="1" dirty="0" smtClean="0">
                <a:latin typeface="Noticia Text" panose="02000503060000020004" pitchFamily="2" charset="-18"/>
              </a:rPr>
              <a:t>lastniki</a:t>
            </a:r>
            <a:r>
              <a:rPr lang="sl-SI" sz="2000" b="1" dirty="0">
                <a:latin typeface="Noticia Text" panose="02000503060000020004" pitchFamily="2" charset="-18"/>
              </a:rPr>
              <a:t>, solastniki ali uporabniki ribiških plovil z veljavnim dovoljenjem za gospodarski ribolov</a:t>
            </a:r>
            <a:r>
              <a:rPr lang="sl-SI" sz="2000" dirty="0">
                <a:latin typeface="Noticia Text" panose="02000503060000020004" pitchFamily="2" charset="-18"/>
              </a:rPr>
              <a:t>, izdanim v Republiki Sloveniji</a:t>
            </a:r>
            <a:r>
              <a:rPr lang="sl-SI" sz="2000" dirty="0" smtClean="0">
                <a:latin typeface="Noticia Text" panose="02000503060000020004" pitchFamily="2" charset="-18"/>
              </a:rPr>
              <a:t>.</a:t>
            </a:r>
          </a:p>
          <a:p>
            <a:pPr algn="just"/>
            <a:endParaRPr lang="sl-SI" sz="2000" dirty="0">
              <a:latin typeface="Noticia Text" panose="02000503060000020004" pitchFamily="2" charset="-18"/>
            </a:endParaRPr>
          </a:p>
          <a:p>
            <a:pPr algn="just"/>
            <a:r>
              <a:rPr lang="sl-SI" sz="20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Predmet podpore:</a:t>
            </a:r>
          </a:p>
          <a:p>
            <a:pPr algn="just"/>
            <a:r>
              <a:rPr lang="sl-SI" sz="2000" dirty="0" smtClean="0">
                <a:latin typeface="Noticia Text" panose="02000503060000020004" pitchFamily="2" charset="-18"/>
              </a:rPr>
              <a:t>Nakup (in namestitev) glavnega ali pomožnega ribolovnega orodja</a:t>
            </a:r>
            <a:endParaRPr lang="sl-SI" sz="2000" dirty="0">
              <a:latin typeface="Noticia Text" panose="02000503060000020004" pitchFamily="2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l-SI" sz="2000" dirty="0" smtClean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75154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35853" y="1155692"/>
            <a:ext cx="1069194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/>
              </a:rPr>
              <a:t>O</a:t>
            </a:r>
            <a:r>
              <a:rPr lang="sl-SI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3000" b="1" dirty="0">
                <a:solidFill>
                  <a:srgbClr val="319ECF"/>
                </a:solidFill>
                <a:latin typeface="Noticia Text" panose="02000503060000020004"/>
              </a:rPr>
              <a:t>PROGRAMU</a:t>
            </a:r>
          </a:p>
          <a:p>
            <a:pPr algn="ctr"/>
            <a:endParaRPr lang="sl-SI" sz="2200" dirty="0">
              <a:solidFill>
                <a:srgbClr val="319ECF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/>
              </a:rPr>
              <a:t>Sprejet (sklep EK) dne 1. 12. 2022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l-SI" sz="2000" dirty="0">
              <a:latin typeface="Noticia Text" panose="02000503060000020004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/>
              </a:rPr>
              <a:t>Pravni podlagi: Uredba </a:t>
            </a:r>
            <a:r>
              <a:rPr lang="sl-SI" sz="2000" dirty="0" smtClean="0">
                <a:latin typeface="Noticia Text" panose="02000503060000020004"/>
              </a:rPr>
              <a:t>2021/1060/EU </a:t>
            </a:r>
            <a:r>
              <a:rPr lang="sl-SI" sz="2000" dirty="0">
                <a:latin typeface="Noticia Text" panose="02000503060000020004"/>
              </a:rPr>
              <a:t>in Uredba 2021/1139/EU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l-SI" sz="2000" dirty="0">
              <a:latin typeface="Noticia Text" panose="02000503060000020004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/>
              </a:rPr>
              <a:t>V vmesnem času: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Noticia Text" panose="02000503060000020004"/>
              </a:rPr>
              <a:t>Sistem upravljanja in nadzora, 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Noticia Text" panose="02000503060000020004"/>
              </a:rPr>
              <a:t>Sprejetje uredbe CLLD in javnega poziva za izbor LASR,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Noticia Text" panose="02000503060000020004"/>
              </a:rPr>
              <a:t>Sprejetje uredbe o  izvajanju aktivnosti P ESPRA z javnimi naročili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sl-SI" sz="2000" dirty="0">
              <a:latin typeface="Noticia Text" panose="02000503060000020004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/>
              </a:rPr>
              <a:t>Trenutno stanje: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Noticia Text" panose="02000503060000020004"/>
              </a:rPr>
              <a:t>Izbranih skupaj 19 operacij v skupni vrednosti 2.450.476,79 EUR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Noticia Text" panose="02000503060000020004"/>
              </a:rPr>
              <a:t>Izplačanih skupaj 145.516,71 EUR sredstev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Noticia Text" panose="02000503060000020004"/>
              </a:rPr>
              <a:t>Uredba o izvajanju aktivnosti P ESPRA z javnimi razpisi v </a:t>
            </a:r>
            <a:r>
              <a:rPr lang="sl-SI" sz="2000" dirty="0" smtClean="0">
                <a:latin typeface="Noticia Text" panose="02000503060000020004"/>
              </a:rPr>
              <a:t>pripravi</a:t>
            </a:r>
            <a:endParaRPr lang="sl-SI" sz="2000" dirty="0">
              <a:latin typeface="Noticia Text" panose="0200050306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110104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7380" y="1137182"/>
            <a:ext cx="106884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Pogoji </a:t>
            </a:r>
            <a:r>
              <a:rPr lang="sl-SI" sz="20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izvajanja:</a:t>
            </a:r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ribiško plovilo je registrirano za dejavnost morskega gospodarskega ribolova, ima veljavno dovoljenje za gospodarski ribolov in je vpisano v evidenco ribiških plovil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vlagatelj je lastnik, solastnik ali uporabnik ribiškega plovila, na katerem se bo izvajala naložba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za ribiško plovilo je oddanih vsaj 60 ladijskih dnevnikov v zadnjih dveh koledarskih letih pred oddajo vloge, kar izkazuje aktivnost plovila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vlagatelj bo ostal lastnik, najemnik ali uporabnik aktivnega ribiškega plovila še najmanj pet let po zadnjem izplačilu sredstev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vlagatelj vlogi predloži dokazilo o tehnični zmogljivosti operacije, njeno donosnost in finančno izvedljivost </a:t>
            </a:r>
            <a:r>
              <a:rPr lang="sl-SI" sz="2000" dirty="0" smtClean="0">
                <a:latin typeface="Noticia Text" panose="02000503060000020004" pitchFamily="2" charset="-18"/>
              </a:rPr>
              <a:t>operacije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vlagatelj vlogi predloži dokazilo o tehnični zmogljivosti operacije, njeno donosnost in finančno izvedljivost </a:t>
            </a:r>
            <a:r>
              <a:rPr lang="sl-SI" sz="2000" dirty="0" smtClean="0">
                <a:latin typeface="Noticia Text" panose="02000503060000020004" pitchFamily="2" charset="-18"/>
              </a:rPr>
              <a:t>operacije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8787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7381" y="1109521"/>
            <a:ext cx="10666142" cy="4734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hangingPunct="0"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Pogoji izvajanja:</a:t>
            </a:r>
          </a:p>
          <a:p>
            <a:pPr marL="285750" lvl="0" indent="-28575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vlagatelj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ni storil hude kršitve v okviru SRP ali goljufije v okviru Evropskega sklada za pomorstvo in 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ribištvo</a:t>
            </a:r>
            <a:endParaRPr lang="sl-SI" sz="2000" dirty="0" smtClean="0">
              <a:solidFill>
                <a:srgbClr val="5FCBEF"/>
              </a:solidFill>
              <a:latin typeface="Noticia Text" panose="02000503060000020004" pitchFamily="2" charset="-18"/>
            </a:endParaRPr>
          </a:p>
          <a:p>
            <a:pPr marL="285750" lvl="0" indent="-28575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ribiško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plovilo, na katerem se bo izvedla naložba, je bilo registrirano v registru flote Unije vsaj pet koledarskih let pred letom vložitve vloge za 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podporo</a:t>
            </a:r>
          </a:p>
          <a:p>
            <a:pPr marL="285750" lvl="0" indent="-28575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ribiško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plovilo pripada segmentu flote, za katerega je iz najnovejšega poročila o ribolovni zmogljivosti iz člena 22(2) Uredbe 1380/2013/EU razvidno ravnovesje z ribolovnimi možnostmi, ki so na voljo temu 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segmentu</a:t>
            </a:r>
          </a:p>
          <a:p>
            <a:pPr marL="285750" lvl="0" indent="-28575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pri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plovilih za mali priobalni ribolov moč novega ali posodobljenega motorja v kW ni večja kot pri starem 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motorju</a:t>
            </a:r>
          </a:p>
          <a:p>
            <a:pPr marL="285750" lvl="0" indent="-28575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pri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drugih plovilih, katerih skupna dolžina je največ 24 metrov, moč novega ali posodobljenega motorja v kW ni večja kot pri starem motorju, njegov izpust CO</a:t>
            </a:r>
            <a:r>
              <a:rPr lang="sl-SI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2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 pa je vsaj za 20 odstotkov manjši kot pri starem 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Noticia Text" panose="02000503060000020004" pitchFamily="2" charset="-18"/>
              </a:rPr>
              <a:t>motorju</a:t>
            </a:r>
            <a:endParaRPr lang="sl-SI" sz="2000" dirty="0">
              <a:solidFill>
                <a:prstClr val="black">
                  <a:lumMod val="75000"/>
                  <a:lumOff val="25000"/>
                </a:prstClr>
              </a:solidFill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4562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7381" y="1109521"/>
            <a:ext cx="1066614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hangingPunct="0"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Pogoji izvajanja</a:t>
            </a:r>
            <a:r>
              <a:rPr lang="sl-SI" sz="2000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:</a:t>
            </a:r>
          </a:p>
          <a:p>
            <a:pPr marL="342900" lvl="0" indent="-34290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za nove motorje ribiških plovil šteje, da uporabljajo energetsko učinkovite tehnologije (vodik, </a:t>
            </a:r>
            <a:r>
              <a:rPr lang="sl-SI" sz="2000" dirty="0" err="1">
                <a:latin typeface="Noticia Text" panose="02000503060000020004" pitchFamily="2" charset="-18"/>
              </a:rPr>
              <a:t>amoniak</a:t>
            </a:r>
            <a:r>
              <a:rPr lang="sl-SI" sz="2000" dirty="0">
                <a:latin typeface="Noticia Text" panose="02000503060000020004" pitchFamily="2" charset="-18"/>
              </a:rPr>
              <a:t>, notranje izgorevanje, gorivne celice, električno energijo, kombinacijo električne energije in izgorevanja (hibrid), hibrid na gorivne </a:t>
            </a:r>
            <a:r>
              <a:rPr lang="sl-SI" sz="2000" dirty="0" smtClean="0">
                <a:latin typeface="Noticia Text" panose="02000503060000020004" pitchFamily="2" charset="-18"/>
              </a:rPr>
              <a:t>celice)</a:t>
            </a:r>
          </a:p>
          <a:p>
            <a:pPr marL="342900" lvl="0" indent="-34290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novi </a:t>
            </a:r>
            <a:r>
              <a:rPr lang="sl-SI" sz="2000" dirty="0">
                <a:latin typeface="Noticia Text" panose="02000503060000020004" pitchFamily="2" charset="-18"/>
              </a:rPr>
              <a:t>motor uporablja energetsko učinkovito tehnologijo, starostna razlika med novim in zamenjanim motorjem pa je najmanj sedem </a:t>
            </a:r>
            <a:r>
              <a:rPr lang="sl-SI" sz="2000" dirty="0" smtClean="0">
                <a:latin typeface="Noticia Text" panose="02000503060000020004" pitchFamily="2" charset="-18"/>
              </a:rPr>
              <a:t>let</a:t>
            </a:r>
          </a:p>
          <a:p>
            <a:pPr marL="342900" lvl="0" indent="-34290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ribolovna zmogljivost, umaknjena zaradi zamenjave ali posodobitve glavnega ali pomožnega motorja, se ne nadomesti</a:t>
            </a:r>
          </a:p>
          <a:p>
            <a:pPr marL="342900" lvl="0" indent="-34290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operacija ne poveča ribolovne zmogljivosti plovila ali njegove sposobnosti za iskanje rib</a:t>
            </a:r>
          </a:p>
          <a:p>
            <a:pPr marL="342900" lvl="0" indent="-342900" defTabSz="457200" hangingPunct="0"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največja nazivna moč plovila v kW ostane enaka ali manjša od glavne pogonske moči, izražene v kW, navedene v dovoljenju za gospodarski </a:t>
            </a:r>
            <a:r>
              <a:rPr lang="sl-SI" sz="2000" dirty="0" smtClean="0">
                <a:latin typeface="Noticia Text" panose="02000503060000020004" pitchFamily="2" charset="-18"/>
              </a:rPr>
              <a:t>ribolov</a:t>
            </a:r>
          </a:p>
          <a:p>
            <a:pPr lvl="0" defTabSz="457200" hangingPunct="0">
              <a:spcBef>
                <a:spcPts val="1000"/>
              </a:spcBef>
              <a:buClr>
                <a:srgbClr val="5FCBEF"/>
              </a:buClr>
              <a:buSzPct val="80000"/>
            </a:pPr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71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793" y="1428141"/>
            <a:ext cx="10757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Noticia Text" panose="02000503060000020004"/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76793" y="1201783"/>
            <a:ext cx="107572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EAA"/>
                </a:solidFill>
                <a:latin typeface="Noticia Text" panose="02000503060000020004"/>
              </a:rPr>
              <a:t>Stopnja sofinanciranja:</a:t>
            </a:r>
          </a:p>
          <a:p>
            <a:pPr algn="just"/>
            <a:r>
              <a:rPr lang="sl-SI" sz="2000" dirty="0">
                <a:latin typeface="Noticia Text" panose="02000503060000020004"/>
              </a:rPr>
              <a:t>40 % skupnih upravičenih odhodkov za operacijo, ki jo zagotovita EU in Republika Slovenija, preostalih 60 % skupnih upravičenih odhodkov za operacijo zagotovi upravičenec (v skladu s Prilogo III Uredbe 2021/1139/EU)</a:t>
            </a:r>
          </a:p>
          <a:p>
            <a:endParaRPr lang="sl-SI" sz="2000" b="1" dirty="0">
              <a:latin typeface="Noticia Text" panose="02000503060000020004"/>
            </a:endParaRPr>
          </a:p>
          <a:p>
            <a:endParaRPr lang="sl-SI" sz="2000" dirty="0" smtClean="0">
              <a:solidFill>
                <a:srgbClr val="007EAA"/>
              </a:solidFill>
              <a:latin typeface="Noticia Text" panose="02000503060000020004"/>
            </a:endParaRPr>
          </a:p>
          <a:p>
            <a:r>
              <a:rPr lang="sl-SI" sz="2000" dirty="0" smtClean="0">
                <a:solidFill>
                  <a:srgbClr val="007EAA"/>
                </a:solidFill>
                <a:latin typeface="Noticia Text" panose="02000503060000020004"/>
              </a:rPr>
              <a:t>Merila </a:t>
            </a:r>
            <a:r>
              <a:rPr lang="sl-SI" sz="2000" dirty="0">
                <a:solidFill>
                  <a:srgbClr val="007EAA"/>
                </a:solidFill>
                <a:latin typeface="Noticia Text" panose="02000503060000020004"/>
              </a:rPr>
              <a:t>za izbor operacij</a:t>
            </a:r>
            <a:r>
              <a:rPr lang="sl-SI" sz="2000" dirty="0" smtClean="0">
                <a:solidFill>
                  <a:srgbClr val="007EAA"/>
                </a:solidFill>
                <a:latin typeface="Noticia Text" panose="02000503060000020004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Varnostni vidik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Ekonomski vidik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Prispevek k trajnosti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Prispevek k Zelenemu dogovoru</a:t>
            </a:r>
            <a:endParaRPr lang="sl-SI" sz="2000" dirty="0">
              <a:latin typeface="Noticia Text" panose="02000503060000020004" pitchFamily="2" charset="-18"/>
            </a:endParaRPr>
          </a:p>
          <a:p>
            <a:endParaRPr lang="sl-SI" sz="2000" dirty="0">
              <a:latin typeface="Noticia Text" panose="0200050306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168885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8351" y="1124681"/>
            <a:ext cx="1068987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r>
              <a:rPr lang="sl-SI" sz="2000" b="1" dirty="0">
                <a:solidFill>
                  <a:srgbClr val="007EAA"/>
                </a:solidFill>
                <a:latin typeface="Noticia Text" panose="02000503060000020004" pitchFamily="2" charset="-18"/>
              </a:rPr>
              <a:t>VAROVANJE IN OBNAVLJANJE VODNE IN MORSKE BIOTSKE </a:t>
            </a:r>
            <a:r>
              <a:rPr lang="sl-SI" sz="20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RAZNOVRSTNOSTI – POBIRANJE MORSKIH ODPADKOV</a:t>
            </a:r>
            <a:endParaRPr lang="sl-SI" sz="2000" b="1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latin typeface="Noticia Text" panose="02000503060000020004" pitchFamily="2" charset="-18"/>
              </a:rPr>
              <a:t>MELITA ZGONC, SEKTOR </a:t>
            </a:r>
            <a:r>
              <a:rPr lang="sl-SI" sz="2000" dirty="0">
                <a:latin typeface="Noticia Text" panose="02000503060000020004" pitchFamily="2" charset="-18"/>
              </a:rPr>
              <a:t>ZA RIBIŠTVO, MKGP</a:t>
            </a: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>
                <a:latin typeface="Noticia Text" panose="02000503060000020004" pitchFamily="2" charset="-18"/>
              </a:rPr>
              <a:t>e-pošta: </a:t>
            </a:r>
            <a:r>
              <a:rPr lang="sl-SI" sz="2000" dirty="0" smtClean="0">
                <a:latin typeface="Noticia Text" panose="02000503060000020004" pitchFamily="2" charset="-18"/>
              </a:rPr>
              <a:t>melita.zgonc@gov.si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74175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85077" y="1190255"/>
            <a:ext cx="10714885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Montserrat" panose="00000500000000000000" pitchFamily="2" charset="-18"/>
              </a:rPr>
              <a:t>Okvir:</a:t>
            </a:r>
          </a:p>
          <a:p>
            <a:pPr algn="just"/>
            <a:endParaRPr lang="sl-SI" sz="2000" dirty="0">
              <a:solidFill>
                <a:schemeClr val="accent1"/>
              </a:solidFill>
              <a:latin typeface="Montserrat" panose="00000500000000000000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1</a:t>
            </a:r>
            <a:r>
              <a:rPr lang="sl-SI" sz="2000" dirty="0">
                <a:solidFill>
                  <a:schemeClr val="tx1"/>
                </a:solidFill>
                <a:latin typeface="Montserrat" panose="00000500000000000000" pitchFamily="2" charset="-18"/>
              </a:rPr>
              <a:t>. PNU: Spodbujanje trajnostnega ribištva in obnova ter ohranjanje vodnih bioloških virov</a:t>
            </a:r>
          </a:p>
          <a:p>
            <a:endParaRPr lang="sl-SI" sz="3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algn="ctr"/>
            <a:endParaRPr lang="sl-SI" sz="1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r>
              <a:rPr lang="sl-SI" sz="2000" dirty="0">
                <a:latin typeface="Montserrat" panose="00000500000000000000" pitchFamily="2" charset="-18"/>
              </a:rPr>
              <a:t>          </a:t>
            </a:r>
            <a:r>
              <a:rPr lang="sl-SI" sz="2000" dirty="0">
                <a:solidFill>
                  <a:schemeClr val="tx1"/>
                </a:solidFill>
                <a:latin typeface="Montserrat" panose="00000500000000000000" pitchFamily="2" charset="-18"/>
              </a:rPr>
              <a:t>⬇︎</a:t>
            </a:r>
          </a:p>
          <a:p>
            <a:pPr algn="ctr"/>
            <a:endParaRPr lang="sl-SI" sz="1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Cilj 1.6: Prispevanje k varstvu in obnavljanju vodne biotske raznovrstnosti in ekosistemov</a:t>
            </a:r>
          </a:p>
          <a:p>
            <a:endParaRPr lang="sl-SI" sz="500" dirty="0">
              <a:latin typeface="Montserrat" panose="00000500000000000000" pitchFamily="2" charset="-18"/>
            </a:endParaRPr>
          </a:p>
          <a:p>
            <a:r>
              <a:rPr lang="sl-SI" sz="2000" dirty="0">
                <a:latin typeface="Montserrat" panose="00000500000000000000" pitchFamily="2" charset="-18"/>
              </a:rPr>
              <a:t>          </a:t>
            </a:r>
            <a:r>
              <a:rPr lang="sl-SI" sz="2000" dirty="0">
                <a:solidFill>
                  <a:schemeClr val="tx1"/>
                </a:solidFill>
                <a:latin typeface="Montserrat" panose="00000500000000000000" pitchFamily="2" charset="-18"/>
              </a:rPr>
              <a:t>⬇︎</a:t>
            </a:r>
          </a:p>
          <a:p>
            <a:pPr algn="ctr"/>
            <a:endParaRPr lang="sl-SI" sz="1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Montserrat" panose="00000500000000000000" pitchFamily="2" charset="-18"/>
              </a:rPr>
              <a:t>Aktivnost: Varovanje in obnavljanje vodne in morske biotske raznovrstnosti</a:t>
            </a:r>
          </a:p>
          <a:p>
            <a:pPr algn="ctr"/>
            <a:endParaRPr lang="sl-SI" sz="5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r>
              <a:rPr lang="sl-SI" sz="2000" dirty="0">
                <a:solidFill>
                  <a:schemeClr val="tx1"/>
                </a:solidFill>
                <a:latin typeface="Montserrat" panose="00000500000000000000" pitchFamily="2" charset="-18"/>
              </a:rPr>
              <a:t>          ⬇︎</a:t>
            </a:r>
          </a:p>
          <a:p>
            <a:pPr algn="ctr"/>
            <a:endParaRPr lang="sl-SI" sz="1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10 operacij do konca 2029</a:t>
            </a:r>
            <a:endParaRPr lang="sl-SI" sz="2000" dirty="0">
              <a:solidFill>
                <a:schemeClr val="tx1"/>
              </a:solidFill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65398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90654" y="1107276"/>
            <a:ext cx="1070517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Operacije:</a:t>
            </a:r>
          </a:p>
          <a:p>
            <a:pPr algn="just"/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Študije in raziskave (odpadki)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Usposabljanje za izboljšanje sposobnosti in razvoj človeškega kapitala (odpadki)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b="1" dirty="0">
                <a:latin typeface="Noticia Text" panose="02000503060000020004" pitchFamily="2" charset="-18"/>
              </a:rPr>
              <a:t>Pridobivanje in pravilno odstranjevanje morskih odpadkov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Vrednotenje – manjši pritisk na biotsko raznovrstnost, </a:t>
            </a:r>
            <a:r>
              <a:rPr lang="sl-SI" sz="2000" dirty="0" err="1">
                <a:latin typeface="Noticia Text" panose="02000503060000020004" pitchFamily="2" charset="-18"/>
              </a:rPr>
              <a:t>bentoški</a:t>
            </a:r>
            <a:r>
              <a:rPr lang="sl-SI" sz="2000" dirty="0">
                <a:latin typeface="Noticia Text" panose="02000503060000020004" pitchFamily="2" charset="-18"/>
              </a:rPr>
              <a:t> habitati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Študije in raziskave – tujerodne vrste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Vrednotenje – pritiski zaradi urbanizacije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Študije in raziskave – povezanost morskih ekosistemov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Natura 2000 območja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2000" dirty="0">
                <a:latin typeface="Noticia Text" panose="02000503060000020004" pitchFamily="2" charset="-18"/>
              </a:rPr>
              <a:t>Študije in raziskave – prehodnost vodnih organizmov (2 operaciji)</a:t>
            </a:r>
          </a:p>
        </p:txBody>
      </p:sp>
    </p:spTree>
    <p:extLst>
      <p:ext uri="{BB962C8B-B14F-4D97-AF65-F5344CB8AC3E}">
        <p14:creationId xmlns:p14="http://schemas.microsoft.com/office/powerpoint/2010/main" val="141707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88829" y="1235971"/>
            <a:ext cx="107197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Upravičenci:</a:t>
            </a:r>
          </a:p>
          <a:p>
            <a:pPr algn="just"/>
            <a:endParaRPr lang="sl-SI" sz="2000" dirty="0">
              <a:solidFill>
                <a:schemeClr val="accent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raziskovalne ali znanstvene institucije,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p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ravne osebe, samostojni podjetniki posamezniki, ribiči-fizične osebe</a:t>
            </a:r>
            <a:r>
              <a:rPr lang="sl-SI" sz="2000" dirty="0">
                <a:latin typeface="Noticia Text" panose="02000503060000020004" pitchFamily="2" charset="-18"/>
              </a:rPr>
              <a:t>, </a:t>
            </a:r>
            <a:r>
              <a:rPr lang="sl-SI" sz="2000" u="sng" dirty="0">
                <a:solidFill>
                  <a:schemeClr val="tx1"/>
                </a:solidFill>
                <a:latin typeface="Noticia Text" panose="02000503060000020004" pitchFamily="2" charset="-18"/>
              </a:rPr>
              <a:t>ki so </a:t>
            </a:r>
            <a:r>
              <a:rPr lang="sl-SI" sz="2000" u="sng" dirty="0" smtClean="0">
                <a:latin typeface="Noticia Text" panose="02000503060000020004" pitchFamily="2" charset="-18"/>
              </a:rPr>
              <a:t>v skladu z zakonom, ki ureja </a:t>
            </a:r>
            <a:r>
              <a:rPr lang="sl-SI" sz="2000" u="sng" smtClean="0">
                <a:latin typeface="Noticia Text" panose="02000503060000020004" pitchFamily="2" charset="-18"/>
              </a:rPr>
              <a:t>morsko ribištvo, </a:t>
            </a:r>
            <a:r>
              <a:rPr lang="sl-SI" sz="2000" u="sng" smtClean="0">
                <a:solidFill>
                  <a:schemeClr val="tx1"/>
                </a:solidFill>
                <a:latin typeface="Noticia Text" panose="02000503060000020004" pitchFamily="2" charset="-18"/>
              </a:rPr>
              <a:t>lastniki</a:t>
            </a:r>
            <a:r>
              <a:rPr lang="sl-SI" sz="2000" u="sng" dirty="0">
                <a:solidFill>
                  <a:schemeClr val="tx1"/>
                </a:solidFill>
                <a:latin typeface="Noticia Text" panose="02000503060000020004" pitchFamily="2" charset="-18"/>
              </a:rPr>
              <a:t>, solastniki ali uporabniki ribiških plovil.</a:t>
            </a:r>
          </a:p>
          <a:p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Med seboj imajo podpisan sporazum, v katerem določijo, kdo v imenu in za ime ostalih upravičencev vlaga vlogo. </a:t>
            </a:r>
          </a:p>
        </p:txBody>
      </p:sp>
    </p:spTree>
    <p:extLst>
      <p:ext uri="{BB962C8B-B14F-4D97-AF65-F5344CB8AC3E}">
        <p14:creationId xmlns:p14="http://schemas.microsoft.com/office/powerpoint/2010/main" val="227626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94580" y="1149881"/>
            <a:ext cx="1069445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Upravičeni stroški:</a:t>
            </a:r>
          </a:p>
          <a:p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stroški, ki so nastali zaradi </a:t>
            </a:r>
            <a:r>
              <a:rPr lang="sl-SI" sz="2000" dirty="0">
                <a:solidFill>
                  <a:srgbClr val="FF0000"/>
                </a:solidFill>
                <a:latin typeface="Noticia Text" panose="02000503060000020004" pitchFamily="2" charset="-18"/>
              </a:rPr>
              <a:t>PASIVNEGA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 pobiranja / odstranjevanja / skladiščenja morskih odpadkov (</a:t>
            </a:r>
            <a:r>
              <a:rPr lang="sl-SI" sz="2000" u="sng" dirty="0">
                <a:solidFill>
                  <a:schemeClr val="tx1"/>
                </a:solidFill>
                <a:latin typeface="Noticia Text" panose="02000503060000020004" pitchFamily="2" charset="-18"/>
              </a:rPr>
              <a:t>izplačilo v obliki nadomestila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),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drugi materialni stroški, ki nastanejo pri spremljanju, sortiranju, usposabljanju ter animaciji ribičev za izvajanje pobiranja morskih odpadkov (</a:t>
            </a:r>
            <a:r>
              <a:rPr lang="sl-SI" sz="2000" dirty="0">
                <a:solidFill>
                  <a:srgbClr val="FF0000"/>
                </a:solidFill>
                <a:latin typeface="Noticia Text" panose="02000503060000020004" pitchFamily="2" charset="-18"/>
              </a:rPr>
              <a:t>prijavitelj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latin typeface="Noticia Text" panose="02000503060000020004" pitchFamily="2" charset="-18"/>
            </a:endParaRPr>
          </a:p>
          <a:p>
            <a:r>
              <a:rPr lang="sl-SI" sz="2000" b="1" dirty="0">
                <a:solidFill>
                  <a:schemeClr val="tx1"/>
                </a:solidFill>
                <a:latin typeface="Noticia Text" panose="02000503060000020004" pitchFamily="2" charset="-18"/>
              </a:rPr>
              <a:t>Kaj so morski odpadki? </a:t>
            </a:r>
            <a:r>
              <a:rPr lang="sl-SI" sz="2000" i="1" dirty="0">
                <a:solidFill>
                  <a:schemeClr val="tx1"/>
                </a:solidFill>
                <a:latin typeface="Noticia Text" panose="02000503060000020004" pitchFamily="2" charset="-18"/>
              </a:rPr>
              <a:t>„Odpadki, trdne oblike, ki jih je proizvedel človek in so vstopili v morsko okolje: steklo, plastika (vrečke, plastenke …), guma, keramika, kovina, papir, ribolovna orodja, blago, les in leseni </a:t>
            </a:r>
            <a:r>
              <a:rPr lang="sl-SI" sz="2000" i="1" dirty="0" smtClean="0">
                <a:solidFill>
                  <a:schemeClr val="tx1"/>
                </a:solidFill>
                <a:latin typeface="Noticia Text" panose="02000503060000020004" pitchFamily="2" charset="-18"/>
              </a:rPr>
              <a:t>izdelki …</a:t>
            </a:r>
            <a:endParaRPr lang="sl-SI" sz="2000" i="1" dirty="0">
              <a:solidFill>
                <a:schemeClr val="tx1"/>
              </a:solidFill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17034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94581" y="1132629"/>
            <a:ext cx="106887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Oblika nadomestila:</a:t>
            </a:r>
          </a:p>
          <a:p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r>
              <a:rPr lang="sl-SI" sz="2000" dirty="0" smtClean="0">
                <a:latin typeface="Noticia Text" panose="02000503060000020004" pitchFamily="2" charset="-18"/>
              </a:rPr>
              <a:t>n</a:t>
            </a:r>
            <a:r>
              <a:rPr lang="sl-SI" sz="2000" dirty="0" smtClean="0">
                <a:solidFill>
                  <a:schemeClr val="tx1"/>
                </a:solidFill>
                <a:latin typeface="Noticia Text" panose="02000503060000020004" pitchFamily="2" charset="-18"/>
              </a:rPr>
              <a:t>a 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podlagi predvidene metodologije: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r>
              <a:rPr lang="sl-SI" sz="2000" dirty="0">
                <a:latin typeface="Noticia Text" panose="02000503060000020004" pitchFamily="2" charset="-18"/>
              </a:rPr>
              <a:t>	- delež goriva v dnevu pripeljanih morskih odpadkov,</a:t>
            </a:r>
          </a:p>
          <a:p>
            <a:endParaRPr lang="sl-SI" sz="2000" dirty="0">
              <a:latin typeface="Noticia Text" panose="02000503060000020004" pitchFamily="2" charset="-18"/>
            </a:endParaRPr>
          </a:p>
          <a:p>
            <a:r>
              <a:rPr lang="sl-SI" sz="2000" dirty="0">
                <a:latin typeface="Noticia Text" panose="02000503060000020004" pitchFamily="2" charset="-18"/>
              </a:rPr>
              <a:t>	- delež plačila dela (porabljen čas) glede na količino pripeljanih odpadkov.</a:t>
            </a:r>
          </a:p>
          <a:p>
            <a:endParaRPr lang="sl-SI" sz="2000" dirty="0">
              <a:solidFill>
                <a:schemeClr val="tx1"/>
              </a:solidFill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93367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156062"/>
            <a:ext cx="1075726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PREDNOSTNE NALOGE</a:t>
            </a:r>
          </a:p>
          <a:p>
            <a:pPr algn="just"/>
            <a:endParaRPr lang="sl-SI" sz="22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marL="457200" indent="-457200">
              <a:buAutoNum type="arabicParenBoth"/>
            </a:pPr>
            <a:r>
              <a:rPr lang="sl-SI" sz="2000" b="1" dirty="0">
                <a:latin typeface="Noticia Text" panose="02000503060000020004" pitchFamily="2" charset="-18"/>
              </a:rPr>
              <a:t>spodbujanje trajnostnega ribištva ter obnove in ohranjanja vodnih bioloških virov;</a:t>
            </a:r>
          </a:p>
          <a:p>
            <a:pPr marL="457200" indent="-457200">
              <a:buAutoNum type="arabicParenBoth"/>
            </a:pPr>
            <a:endParaRPr lang="sl-SI" sz="2000" dirty="0">
              <a:latin typeface="Noticia Text" panose="02000503060000020004" pitchFamily="2" charset="-18"/>
            </a:endParaRPr>
          </a:p>
          <a:p>
            <a:pPr marL="457200" indent="-457200">
              <a:buAutoNum type="arabicParenBoth"/>
            </a:pPr>
            <a:r>
              <a:rPr lang="sl-SI" sz="2000" dirty="0">
                <a:latin typeface="Noticia Text" panose="02000503060000020004" pitchFamily="2" charset="-18"/>
              </a:rPr>
              <a:t>spodbujanje trajnostnih dejavnosti akvakulture ter predelave in trženja ribiških proizvodov in proizvodov iz akvakulture ter s tem prispevanje k prehranski varnosti v Uniji;</a:t>
            </a:r>
          </a:p>
          <a:p>
            <a:pPr marL="457200" indent="-457200">
              <a:buAutoNum type="arabicParenBoth"/>
            </a:pPr>
            <a:endParaRPr lang="sl-SI" sz="2000" b="1" dirty="0">
              <a:latin typeface="Noticia Text" panose="02000503060000020004" pitchFamily="2" charset="-18"/>
            </a:endParaRPr>
          </a:p>
          <a:p>
            <a:pPr marL="457200" indent="-457200">
              <a:buAutoNum type="arabicParenBoth"/>
            </a:pPr>
            <a:r>
              <a:rPr lang="sl-SI" sz="2000" dirty="0">
                <a:latin typeface="Noticia Text" panose="02000503060000020004" pitchFamily="2" charset="-18"/>
              </a:rPr>
              <a:t>omogočanje trajnostnega modrega gospodarstva v obalnih, otoških in celinskih regijah ter spodbujanje razvoja ribiških in akvakulturnih skupnosti;</a:t>
            </a:r>
          </a:p>
          <a:p>
            <a:pPr marL="457200" indent="-457200">
              <a:buAutoNum type="arabicParenBoth"/>
            </a:pPr>
            <a:endParaRPr lang="sl-SI" sz="2000" dirty="0">
              <a:latin typeface="Noticia Text" panose="02000503060000020004" pitchFamily="2" charset="-18"/>
            </a:endParaRPr>
          </a:p>
          <a:p>
            <a:pPr marL="457200" indent="-457200">
              <a:buAutoNum type="arabicParenBoth"/>
            </a:pPr>
            <a:r>
              <a:rPr lang="sl-SI" sz="2000" dirty="0">
                <a:latin typeface="Noticia Text" panose="02000503060000020004" pitchFamily="2" charset="-18"/>
              </a:rPr>
              <a:t>krepitev mednarodnega upravljanja oceanov ter omogočanje varnih, zaščitenih, čistih in trajnostno upravljanih morij in oceanov.</a:t>
            </a:r>
          </a:p>
        </p:txBody>
      </p:sp>
    </p:spTree>
    <p:extLst>
      <p:ext uri="{BB962C8B-B14F-4D97-AF65-F5344CB8AC3E}">
        <p14:creationId xmlns:p14="http://schemas.microsoft.com/office/powerpoint/2010/main" val="410804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83078" y="1115375"/>
            <a:ext cx="1073701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Neupravičeni stroški:</a:t>
            </a:r>
          </a:p>
          <a:p>
            <a:pPr algn="just"/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strošek za odstranjevanje neaktivnega plovila,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odstranjevanje domačih gospodinjskih odpadkov,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stroški za druge vrste odpadkov, za katere se dokaže, da niso bili odvrženi v morje,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v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si stroški, ki so nastali pred oddajo vloge,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d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oločila 13. člena Uredbe 2021/1139/EU.</a:t>
            </a:r>
          </a:p>
        </p:txBody>
      </p:sp>
    </p:spTree>
    <p:extLst>
      <p:ext uri="{BB962C8B-B14F-4D97-AF65-F5344CB8AC3E}">
        <p14:creationId xmlns:p14="http://schemas.microsoft.com/office/powerpoint/2010/main" val="154126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90653" y="1146305"/>
            <a:ext cx="107163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Pogoji:</a:t>
            </a:r>
          </a:p>
          <a:p>
            <a:pPr algn="just"/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raziskovalne ali znanstvene institucije morajo pred izvedbo pobiranja morskih odpadkov imeti sklenjen sporazum z ribiči, </a:t>
            </a:r>
          </a:p>
          <a:p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u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pravičenci morajo dokazati, da so v predhodnih 2 koledarskih letih opravili najmanj 60 ribolovnih potovanj.</a:t>
            </a:r>
          </a:p>
        </p:txBody>
      </p:sp>
    </p:spTree>
    <p:extLst>
      <p:ext uri="{BB962C8B-B14F-4D97-AF65-F5344CB8AC3E}">
        <p14:creationId xmlns:p14="http://schemas.microsoft.com/office/powerpoint/2010/main" val="81596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512956" y="1146304"/>
            <a:ext cx="107386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>
                <a:solidFill>
                  <a:srgbClr val="007EAA"/>
                </a:solidFill>
                <a:latin typeface="Noticia Text" panose="02000503060000020004" pitchFamily="2" charset="-18"/>
              </a:rPr>
              <a:t>Merila za ocenjevanje partnerjev v sporazumu:</a:t>
            </a:r>
          </a:p>
          <a:p>
            <a:pPr algn="just"/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u="sng" dirty="0">
                <a:latin typeface="Noticia Text" panose="02000503060000020004" pitchFamily="2" charset="-18"/>
              </a:rPr>
              <a:t>š</a:t>
            </a:r>
            <a:r>
              <a:rPr lang="sl-SI" sz="2000" u="sng" dirty="0">
                <a:solidFill>
                  <a:schemeClr val="tx1"/>
                </a:solidFill>
                <a:latin typeface="Noticia Text" panose="02000503060000020004" pitchFamily="2" charset="-18"/>
              </a:rPr>
              <a:t>tevilo oddanih ladijskih dnevnikov 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v zadnjem letu pred oddajo vloge (5 - 10 ladijskih dnevnikov, 11 - 20 ladijskih dnevnikov, 21 in več ladijskih dnevnikov)</a:t>
            </a:r>
          </a:p>
          <a:p>
            <a:endParaRPr lang="sl-SI" sz="2000" dirty="0">
              <a:solidFill>
                <a:schemeClr val="tx1"/>
              </a:solidFill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u="sng" dirty="0">
                <a:solidFill>
                  <a:schemeClr val="tx1"/>
                </a:solidFill>
                <a:latin typeface="Noticia Text" panose="02000503060000020004" pitchFamily="2" charset="-18"/>
              </a:rPr>
              <a:t>uporaba ribolovnih orodij </a:t>
            </a:r>
            <a:r>
              <a:rPr lang="sl-SI" sz="2000" dirty="0">
                <a:solidFill>
                  <a:schemeClr val="tx1"/>
                </a:solidFill>
                <a:latin typeface="Noticia Text" panose="02000503060000020004" pitchFamily="2" charset="-18"/>
              </a:rPr>
              <a:t>(pasivna ribolovna orodja, aktivna ribolovna orodja).</a:t>
            </a:r>
          </a:p>
        </p:txBody>
      </p:sp>
    </p:spTree>
    <p:extLst>
      <p:ext uri="{BB962C8B-B14F-4D97-AF65-F5344CB8AC3E}">
        <p14:creationId xmlns:p14="http://schemas.microsoft.com/office/powerpoint/2010/main" val="149160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8351" y="1124681"/>
            <a:ext cx="106898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r>
              <a:rPr lang="sl-SI" sz="2000" b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ZAČASNA UKINITEV RIBOLOVNIH DEJAVNOSTI</a:t>
            </a:r>
            <a:endParaRPr lang="sl-SI" sz="2000" b="1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latin typeface="Noticia Text" panose="02000503060000020004" pitchFamily="2" charset="-18"/>
              </a:rPr>
              <a:t>POLONA BUNIČ, </a:t>
            </a:r>
            <a:r>
              <a:rPr lang="sl-SI" sz="2000" dirty="0" smtClean="0">
                <a:latin typeface="Noticia Text" panose="02000503060000020004" pitchFamily="2" charset="-18"/>
              </a:rPr>
              <a:t>SEKTOR </a:t>
            </a:r>
            <a:r>
              <a:rPr lang="sl-SI" sz="2000" dirty="0">
                <a:latin typeface="Noticia Text" panose="02000503060000020004" pitchFamily="2" charset="-18"/>
              </a:rPr>
              <a:t>ZA RIBIŠTVO, MKGP</a:t>
            </a:r>
          </a:p>
          <a:p>
            <a:pPr algn="ctr"/>
            <a:endParaRPr lang="sl-SI" sz="2000" dirty="0">
              <a:latin typeface="Noticia Text" panose="02000503060000020004" pitchFamily="2" charset="-18"/>
            </a:endParaRPr>
          </a:p>
          <a:p>
            <a:pPr algn="ctr"/>
            <a:r>
              <a:rPr lang="sl-SI" sz="2000" dirty="0">
                <a:latin typeface="Noticia Text" panose="02000503060000020004" pitchFamily="2" charset="-18"/>
              </a:rPr>
              <a:t>e-pošta: </a:t>
            </a:r>
            <a:r>
              <a:rPr lang="sl-SI" sz="2000" dirty="0" smtClean="0">
                <a:latin typeface="Noticia Text" panose="02000503060000020004" pitchFamily="2" charset="-18"/>
              </a:rPr>
              <a:t>polona.bunic</a:t>
            </a:r>
            <a:r>
              <a:rPr lang="sl-SI" sz="2000" dirty="0" smtClean="0">
                <a:latin typeface="Noticia Text" panose="02000503060000020004" pitchFamily="2" charset="-18"/>
              </a:rPr>
              <a:t>@gov.si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1220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357052" y="1111504"/>
            <a:ext cx="1077250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2000" u="sng" dirty="0">
                <a:solidFill>
                  <a:srgbClr val="0070C0"/>
                </a:solidFill>
                <a:latin typeface="Noticia Text" panose="02000503060000020004" pitchFamily="2" charset="-18"/>
              </a:rPr>
              <a:t>Predmet podpore: </a:t>
            </a:r>
            <a:endParaRPr lang="sl-SI" sz="2000" u="sng" dirty="0" smtClean="0">
              <a:solidFill>
                <a:srgbClr val="0070C0"/>
              </a:solidFill>
              <a:latin typeface="Noticia Text" panose="02000503060000020004" pitchFamily="2" charset="-18"/>
            </a:endParaRPr>
          </a:p>
          <a:p>
            <a:pPr algn="just"/>
            <a:endParaRPr lang="sl-SI" sz="2000" u="sng" dirty="0" smtClean="0">
              <a:solidFill>
                <a:srgbClr val="0070C0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2000" dirty="0" smtClean="0">
                <a:latin typeface="Noticia Text" panose="02000503060000020004" pitchFamily="2" charset="-18"/>
              </a:rPr>
              <a:t>nadomestila </a:t>
            </a:r>
            <a:r>
              <a:rPr lang="sl-SI" sz="2000" dirty="0">
                <a:latin typeface="Noticia Text" panose="02000503060000020004" pitchFamily="2" charset="-18"/>
              </a:rPr>
              <a:t>upravičencem zaradi začasnega prenehanja ribolovnih dejavnosti, ki je nastopilo zaradi</a:t>
            </a:r>
            <a:r>
              <a:rPr lang="sl-SI" sz="2000" dirty="0" smtClean="0">
                <a:latin typeface="Noticia Text" panose="02000503060000020004" pitchFamily="2" charset="-18"/>
              </a:rPr>
              <a:t>:</a:t>
            </a:r>
          </a:p>
          <a:p>
            <a:pPr algn="just"/>
            <a:endParaRPr lang="sl-SI" sz="2000" dirty="0">
              <a:latin typeface="Noticia Text" panose="02000503060000020004" pitchFamily="2" charset="-18"/>
            </a:endParaRP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a) ohranitvenih ukrepov iz točk a), b), c) in j) prvega odstavka 7. člena Uredbe (EU) 1380/2013 ali enakovrednih ohranitvenih ukrepov, sprejetih z regionalnim upravljanjem ribištva,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b) ukrepov Komisije v primeru resne grožnje morskim biološkim virom iz 12. člena Uredbe (EU) 1380/2013,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c) nujnih ukrepov v skladu s 13. členom Uredbe (EU) 1380/2013,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d) zaradi naravne nesreče ali okoljskih pojavov ali zdravstvenih kriz, kot jih uradno priznajo pristojni organi zadevne države članice.</a:t>
            </a:r>
          </a:p>
          <a:p>
            <a:pPr algn="just"/>
            <a:endParaRPr lang="sl-SI" sz="2000" dirty="0" smtClean="0">
              <a:latin typeface="Noticia Text" panose="02000503060000020004" pitchFamily="2" charset="-18"/>
            </a:endParaRPr>
          </a:p>
          <a:p>
            <a:pPr algn="just"/>
            <a:r>
              <a:rPr lang="sl-SI" sz="2000" dirty="0" smtClean="0">
                <a:latin typeface="Noticia Text" panose="02000503060000020004" pitchFamily="2" charset="-18"/>
              </a:rPr>
              <a:t>Minister </a:t>
            </a:r>
            <a:r>
              <a:rPr lang="sl-SI" sz="2000" dirty="0">
                <a:latin typeface="Noticia Text" panose="02000503060000020004" pitchFamily="2" charset="-18"/>
              </a:rPr>
              <a:t>v skladu z določbami zakona, ki ureja morsko ribištvo, začasno prepove opravljanje gospodarskega ribolova.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V okviru točke b) se bodo izvajala priporočila GFCM, ki zadevajo zapore ribolova.  </a:t>
            </a:r>
          </a:p>
        </p:txBody>
      </p:sp>
    </p:spTree>
    <p:extLst>
      <p:ext uri="{BB962C8B-B14F-4D97-AF65-F5344CB8AC3E}">
        <p14:creationId xmlns:p14="http://schemas.microsoft.com/office/powerpoint/2010/main" val="74922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83474" y="1071382"/>
            <a:ext cx="10607041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sl-SI" sz="2000" u="sng" dirty="0">
                <a:solidFill>
                  <a:srgbClr val="0070C0"/>
                </a:solidFill>
                <a:latin typeface="Noticia Text" panose="02000503060000020004" pitchFamily="2" charset="-18"/>
              </a:rPr>
              <a:t>Upravičenci:</a:t>
            </a:r>
            <a:r>
              <a:rPr lang="sl-SI" sz="2000" dirty="0">
                <a:solidFill>
                  <a:srgbClr val="0070C0"/>
                </a:solidFill>
                <a:latin typeface="Noticia Text" panose="02000503060000020004" pitchFamily="2" charset="-18"/>
              </a:rPr>
              <a:t> </a:t>
            </a:r>
            <a:endParaRPr lang="sl-SI" sz="2000" dirty="0" smtClean="0">
              <a:solidFill>
                <a:srgbClr val="0070C0"/>
              </a:solidFill>
              <a:latin typeface="Noticia Text" panose="02000503060000020004" pitchFamily="2" charset="-18"/>
            </a:endParaRPr>
          </a:p>
          <a:p>
            <a:pPr algn="just">
              <a:spcBef>
                <a:spcPts val="1200"/>
              </a:spcBef>
            </a:pPr>
            <a:r>
              <a:rPr lang="sl-SI" sz="2000" dirty="0" smtClean="0">
                <a:latin typeface="Noticia Text" panose="02000503060000020004" pitchFamily="2" charset="-18"/>
              </a:rPr>
              <a:t>osebe</a:t>
            </a:r>
            <a:r>
              <a:rPr lang="sl-SI" sz="2000" dirty="0">
                <a:latin typeface="Noticia Text" panose="02000503060000020004" pitchFamily="2" charset="-18"/>
              </a:rPr>
              <a:t>, samostojni podjetniki posamezniki in ribiči-fizične osebe, v skladu z ZMR-2, ki so lastniki, solastniki ali uporabniki ribiških plovil z veljavnim dovoljenjem za gospodarski ribolov, izdanim v RS, ki jim je bila izdana odločba o začasnem prenehanju ribolovnih dejavnosti. </a:t>
            </a:r>
            <a:endParaRPr lang="sl-SI" sz="2000" dirty="0" smtClean="0">
              <a:latin typeface="Noticia Text" panose="02000503060000020004" pitchFamily="2" charset="-18"/>
            </a:endParaRPr>
          </a:p>
          <a:p>
            <a:pPr algn="just">
              <a:spcBef>
                <a:spcPts val="1200"/>
              </a:spcBef>
            </a:pPr>
            <a:endParaRPr lang="sl-SI" sz="2000" u="sng" dirty="0" smtClean="0">
              <a:latin typeface="Noticia Text" panose="02000503060000020004" pitchFamily="2" charset="-18"/>
            </a:endParaRPr>
          </a:p>
          <a:p>
            <a:pPr algn="just">
              <a:spcBef>
                <a:spcPts val="1200"/>
              </a:spcBef>
            </a:pPr>
            <a:r>
              <a:rPr lang="sl-SI" sz="2000" u="sng" dirty="0">
                <a:solidFill>
                  <a:srgbClr val="007EAA"/>
                </a:solidFill>
                <a:latin typeface="Noticia Text" panose="02000503060000020004" pitchFamily="2" charset="-18"/>
              </a:rPr>
              <a:t>Upravičeni </a:t>
            </a:r>
            <a:r>
              <a:rPr lang="sl-SI" sz="2000" u="sng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stroški:</a:t>
            </a:r>
          </a:p>
          <a:p>
            <a:pPr algn="just">
              <a:spcBef>
                <a:spcPts val="1200"/>
              </a:spcBef>
            </a:pPr>
            <a:r>
              <a:rPr lang="sl-SI" sz="2000" dirty="0" smtClean="0">
                <a:latin typeface="Noticia Text" panose="02000503060000020004" pitchFamily="2" charset="-18"/>
              </a:rPr>
              <a:t>metodologija</a:t>
            </a:r>
            <a:r>
              <a:rPr lang="sl-SI" sz="2000" dirty="0">
                <a:latin typeface="Noticia Text" panose="02000503060000020004" pitchFamily="2" charset="-18"/>
              </a:rPr>
              <a:t>: za opredelitev izračuna višine nadomestila organ upravljanja pripravi metodologijo, ki jo pred prvim izplačilom uskladi z revizijskim organom. </a:t>
            </a:r>
          </a:p>
          <a:p>
            <a:pPr algn="just">
              <a:spcBef>
                <a:spcPts val="1200"/>
              </a:spcBef>
            </a:pPr>
            <a:endParaRPr lang="sl-SI" sz="2000" u="sng" dirty="0">
              <a:latin typeface="Noticia Text" panose="02000503060000020004" pitchFamily="2" charset="-18"/>
            </a:endParaRPr>
          </a:p>
          <a:p>
            <a:pPr algn="just">
              <a:spcBef>
                <a:spcPts val="1200"/>
              </a:spcBef>
            </a:pPr>
            <a:endParaRPr lang="sl-SI" sz="2000" u="sng" dirty="0" smtClean="0">
              <a:latin typeface="Noticia Text" panose="02000503060000020004" pitchFamily="2" charset="-18"/>
            </a:endParaRPr>
          </a:p>
          <a:p>
            <a:pPr algn="just">
              <a:spcBef>
                <a:spcPts val="1200"/>
              </a:spcBef>
            </a:pPr>
            <a:endParaRPr lang="sl-SI" sz="2000" u="sng" dirty="0">
              <a:latin typeface="Noticia Text" panose="02000503060000020004" pitchFamily="2" charset="-18"/>
            </a:endParaRPr>
          </a:p>
          <a:p>
            <a:pPr algn="just">
              <a:spcBef>
                <a:spcPts val="1200"/>
              </a:spcBef>
            </a:pPr>
            <a:endParaRPr lang="sl-SI" sz="2000" u="sng" dirty="0" smtClean="0">
              <a:latin typeface="Noticia Text" panose="02000503060000020004" pitchFamily="2" charset="-18"/>
            </a:endParaRPr>
          </a:p>
          <a:p>
            <a:pPr algn="just">
              <a:spcBef>
                <a:spcPts val="1200"/>
              </a:spcBef>
            </a:pPr>
            <a:endParaRPr lang="sl-SI" sz="2000" u="sng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9830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52847" y="1166843"/>
            <a:ext cx="107463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2000" u="sng" dirty="0">
                <a:solidFill>
                  <a:srgbClr val="0070C0"/>
                </a:solidFill>
                <a:latin typeface="Noticia Text" panose="02000503060000020004" pitchFamily="2" charset="-18"/>
              </a:rPr>
              <a:t>Pogoji (med drugim</a:t>
            </a:r>
            <a:r>
              <a:rPr lang="sl-SI" sz="2000" u="sng" dirty="0" smtClean="0">
                <a:solidFill>
                  <a:srgbClr val="0070C0"/>
                </a:solidFill>
                <a:latin typeface="Noticia Text" panose="02000503060000020004" pitchFamily="2" charset="-18"/>
              </a:rPr>
              <a:t>):</a:t>
            </a:r>
          </a:p>
          <a:p>
            <a:pPr algn="just"/>
            <a:endParaRPr lang="sl-SI" sz="2000" u="sng" dirty="0">
              <a:solidFill>
                <a:srgbClr val="0070C0"/>
              </a:solidFill>
              <a:latin typeface="Noticia Text" panose="02000503060000020004" pitchFamily="2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podpora </a:t>
            </a:r>
            <a:r>
              <a:rPr lang="sl-SI" sz="2000" dirty="0">
                <a:latin typeface="Noticia Text" panose="02000503060000020004" pitchFamily="2" charset="-18"/>
              </a:rPr>
              <a:t>se lahko dodeli samo, kadar se ribolovne dejavnosti zadevnega plovila ali ribiča prekinejo vsaj za 30 dni v danem koledarskem letu.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podpora </a:t>
            </a:r>
            <a:r>
              <a:rPr lang="sl-SI" sz="2000" dirty="0">
                <a:latin typeface="Noticia Text" panose="02000503060000020004" pitchFamily="2" charset="-18"/>
              </a:rPr>
              <a:t>se dodeli lastnikom ribiških plovil, ki so registrirana kot aktivna in so vsaj 120 dni v zadnjih dveh koledarskih letih pred letom vložitve vloge za podporo izvajala ribolovne dejavnosti na morju; in ribičem, ki so vsaj 120 dni v zadnjih dveh koledarskih letih pred letom vložitve vloge za podporo na morju delali na krovu ribiškega plovila, na katerega se nanaša začasno prenehanje dejavnosti.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 </a:t>
            </a:r>
            <a:r>
              <a:rPr lang="sl-SI" sz="2000" dirty="0" smtClean="0">
                <a:latin typeface="Noticia Text" panose="02000503060000020004" pitchFamily="2" charset="-18"/>
              </a:rPr>
              <a:t>v </a:t>
            </a:r>
            <a:r>
              <a:rPr lang="sl-SI" sz="2000" dirty="0">
                <a:latin typeface="Noticia Text" panose="02000503060000020004" pitchFamily="2" charset="-18"/>
              </a:rPr>
              <a:t>skladu s 6. odstavkom 21. člena uredbe 2021/1139/EU se podpora lahko dodeli za največ 12 mesecev na plovilo ali na ribiča.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v </a:t>
            </a:r>
            <a:r>
              <a:rPr lang="sl-SI" sz="2000" dirty="0">
                <a:latin typeface="Noticia Text" panose="02000503060000020004" pitchFamily="2" charset="-18"/>
              </a:rPr>
              <a:t>obdobju prenehanja dejavnosti zadevno ribiško plovilo ali ribič ne sme izvajati nobenih ribolovnih dejavnosti.</a:t>
            </a:r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0685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8971" y="1123631"/>
            <a:ext cx="1072025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2000" u="sng" dirty="0">
                <a:solidFill>
                  <a:srgbClr val="0070C0"/>
                </a:solidFill>
                <a:latin typeface="Noticia Text" panose="02000503060000020004" pitchFamily="2" charset="-18"/>
              </a:rPr>
              <a:t>Sofinanciranje:</a:t>
            </a:r>
            <a:r>
              <a:rPr lang="sl-SI" sz="2000" dirty="0">
                <a:solidFill>
                  <a:srgbClr val="0070C0"/>
                </a:solidFill>
                <a:latin typeface="Noticia Text" panose="02000503060000020004" pitchFamily="2" charset="-18"/>
              </a:rPr>
              <a:t> </a:t>
            </a:r>
            <a:endParaRPr lang="sl-SI" sz="2000" dirty="0" smtClean="0">
              <a:solidFill>
                <a:srgbClr val="0070C0"/>
              </a:solidFill>
              <a:latin typeface="Noticia Text" panose="02000503060000020004" pitchFamily="2" charset="-18"/>
            </a:endParaRPr>
          </a:p>
          <a:p>
            <a:pPr algn="just"/>
            <a:endParaRPr lang="sl-SI" sz="2000" dirty="0">
              <a:solidFill>
                <a:srgbClr val="0070C0"/>
              </a:solidFill>
              <a:latin typeface="Noticia Text" panose="02000503060000020004" pitchFamily="2" charset="-18"/>
            </a:endParaRP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Stopnja javne podpore je 100 odstotkov skupnih upravičenih odhodkov za operacijo.</a:t>
            </a:r>
          </a:p>
          <a:p>
            <a:pPr algn="just"/>
            <a:r>
              <a:rPr lang="sl-SI" sz="2000" dirty="0">
                <a:latin typeface="Noticia Text" panose="02000503060000020004" pitchFamily="2" charset="-18"/>
              </a:rPr>
              <a:t>Sredstva, namenjena za izvajanje te aktivnosti, se zagotovijo iz sredstev EU v višini 70 odstotkov, slovenska udeležba je v višini 30 odstotkov</a:t>
            </a:r>
            <a:r>
              <a:rPr lang="sl-SI" sz="2000" dirty="0" smtClean="0">
                <a:latin typeface="Noticia Text" panose="02000503060000020004" pitchFamily="2" charset="-18"/>
              </a:rPr>
              <a:t>.</a:t>
            </a:r>
          </a:p>
          <a:p>
            <a:pPr algn="just"/>
            <a:endParaRPr lang="sl-SI" sz="2000" dirty="0">
              <a:latin typeface="Noticia Text" panose="02000503060000020004" pitchFamily="2" charset="-18"/>
            </a:endParaRPr>
          </a:p>
          <a:p>
            <a:pPr algn="just"/>
            <a:r>
              <a:rPr lang="sl-SI" sz="2000" u="sng" dirty="0" smtClean="0">
                <a:solidFill>
                  <a:schemeClr val="accent1"/>
                </a:solidFill>
                <a:latin typeface="Noticia Text" panose="02000503060000020004" pitchFamily="2" charset="-18"/>
              </a:rPr>
              <a:t>Merila za izbor operacij:</a:t>
            </a:r>
          </a:p>
          <a:p>
            <a:pPr algn="just"/>
            <a:endParaRPr lang="sl-SI" sz="2000" dirty="0" smtClean="0">
              <a:latin typeface="Noticia Text" panose="02000503060000020004" pitchFamily="2" charset="-18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izvajanje </a:t>
            </a:r>
            <a:r>
              <a:rPr lang="sl-SI" sz="2000" dirty="0">
                <a:latin typeface="Noticia Text" panose="02000503060000020004" pitchFamily="2" charset="-18"/>
              </a:rPr>
              <a:t>ukrepov, ki jih omogočajo pravila skupne ribiške </a:t>
            </a:r>
            <a:r>
              <a:rPr lang="sl-SI" sz="2000" dirty="0" smtClean="0">
                <a:latin typeface="Noticia Text" panose="02000503060000020004" pitchFamily="2" charset="-18"/>
              </a:rPr>
              <a:t>politike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Noticia Text" panose="02000503060000020004" pitchFamily="2" charset="-18"/>
              </a:rPr>
              <a:t>i</a:t>
            </a:r>
            <a:r>
              <a:rPr lang="sl-SI" sz="2000" dirty="0" smtClean="0">
                <a:latin typeface="Noticia Text" panose="02000503060000020004" pitchFamily="2" charset="-18"/>
              </a:rPr>
              <a:t>zvajanje </a:t>
            </a:r>
            <a:r>
              <a:rPr lang="sl-SI" sz="2000" dirty="0">
                <a:latin typeface="Noticia Text" panose="02000503060000020004" pitchFamily="2" charset="-18"/>
              </a:rPr>
              <a:t>začasnega prenehanja ribolovnih dejavnosti zaradi naravnih ali okoljskih nesreč ali zdravstvene </a:t>
            </a:r>
            <a:r>
              <a:rPr lang="sl-SI" sz="2000" dirty="0" smtClean="0">
                <a:latin typeface="Noticia Text" panose="02000503060000020004" pitchFamily="2" charset="-18"/>
              </a:rPr>
              <a:t>krize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število </a:t>
            </a:r>
            <a:r>
              <a:rPr lang="sl-SI" sz="2000" dirty="0">
                <a:latin typeface="Noticia Text" panose="02000503060000020004" pitchFamily="2" charset="-18"/>
              </a:rPr>
              <a:t>ladijskih dnevnikov oddanih v zadnjih dveh koledarskih letih pred oddajo </a:t>
            </a:r>
            <a:r>
              <a:rPr lang="sl-SI" sz="2000" dirty="0" smtClean="0">
                <a:latin typeface="Noticia Text" panose="02000503060000020004" pitchFamily="2" charset="-18"/>
              </a:rPr>
              <a:t>vloge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prispevek </a:t>
            </a:r>
            <a:r>
              <a:rPr lang="sl-SI" sz="2000" dirty="0">
                <a:latin typeface="Noticia Text" panose="02000503060000020004" pitchFamily="2" charset="-18"/>
              </a:rPr>
              <a:t>k ciljem Zelenega dogovora</a:t>
            </a:r>
            <a:endParaRPr lang="sl-SI" sz="2000" dirty="0" smtClean="0">
              <a:latin typeface="Noticia Text" panose="02000503060000020004" pitchFamily="2" charset="-18"/>
            </a:endParaRPr>
          </a:p>
          <a:p>
            <a:pPr algn="just"/>
            <a:endParaRPr lang="sl-SI" sz="2000" dirty="0"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7407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794" y="2828836"/>
            <a:ext cx="1077032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l-SI" sz="1500" b="1" i="1" dirty="0" smtClean="0">
              <a:solidFill>
                <a:srgbClr val="319ECF"/>
              </a:solidFill>
              <a:latin typeface="Noticia Text" panose="02000503060000020004"/>
            </a:endParaRPr>
          </a:p>
          <a:p>
            <a:pPr algn="ctr"/>
            <a:endParaRPr lang="sl-SI" sz="1500" b="1" i="1" dirty="0">
              <a:solidFill>
                <a:srgbClr val="319ECF"/>
              </a:solidFill>
              <a:latin typeface="Noticia Text" panose="02000503060000020004"/>
            </a:endParaRPr>
          </a:p>
          <a:p>
            <a:pPr algn="ctr"/>
            <a:r>
              <a:rPr lang="sl-SI" sz="2000" b="1" i="1" dirty="0" smtClean="0">
                <a:solidFill>
                  <a:srgbClr val="007EAA"/>
                </a:solidFill>
                <a:latin typeface="Noticia Text" panose="02000503060000020004" pitchFamily="2" charset="-18"/>
              </a:rPr>
              <a:t>HVALA ZA POZORNOST!</a:t>
            </a:r>
          </a:p>
          <a:p>
            <a:pPr algn="ctr"/>
            <a:endParaRPr lang="sl-SI" sz="2000" b="1" i="1" dirty="0" smtClean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r>
              <a:rPr lang="sl-SI" sz="2000" dirty="0" smtClean="0">
                <a:solidFill>
                  <a:srgbClr val="007EAA"/>
                </a:solidFill>
                <a:latin typeface="Noticia Text" panose="02000503060000020004" pitchFamily="2" charset="-18"/>
                <a:hlinkClick r:id="rId3"/>
              </a:rPr>
              <a:t>espra.mkgp@gov.si</a:t>
            </a:r>
            <a:endParaRPr lang="sl-SI" sz="2000" dirty="0">
              <a:solidFill>
                <a:srgbClr val="007EAA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i="1" dirty="0">
              <a:solidFill>
                <a:srgbClr val="007EAA"/>
              </a:solidFill>
              <a:latin typeface="Noticia Text" panose="0200050306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7458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3732" y="1049983"/>
            <a:ext cx="1075726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AKTIVNOSTI </a:t>
            </a:r>
            <a:r>
              <a:rPr lang="sl-SI" sz="2000" b="1" dirty="0" smtClean="0">
                <a:solidFill>
                  <a:srgbClr val="319ECF"/>
                </a:solidFill>
                <a:latin typeface="Noticia Text" panose="02000503060000020004" pitchFamily="2" charset="-18"/>
              </a:rPr>
              <a:t>1. </a:t>
            </a:r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PREDNOSTNE NALOGE</a:t>
            </a:r>
          </a:p>
          <a:p>
            <a:endParaRPr lang="sl-SI" sz="20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r>
              <a:rPr lang="sl-SI" sz="2000" b="1" dirty="0">
                <a:latin typeface="Noticia Text" panose="02000503060000020004" pitchFamily="2" charset="-18"/>
              </a:rPr>
              <a:t>Specifični cilij </a:t>
            </a:r>
            <a:r>
              <a:rPr lang="sl-SI" sz="2000" b="1" dirty="0" smtClean="0">
                <a:latin typeface="Noticia Text" panose="02000503060000020004" pitchFamily="2" charset="-18"/>
              </a:rPr>
              <a:t>1.1.: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Konkurenčna in energetsko bolj učinkovita flota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Pristanišča, ki zagotavljajo ustrezne delovne in trajnostne pogoje za ribiče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Spodbujanje ohranjanja kakovosti proizvodov znotraj kratkih verig za ribiške proizvode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Blažitev podnebnih sprememb in krepitev ekonomske trajnosti sektorja</a:t>
            </a: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r>
              <a:rPr lang="sl-SI" sz="2000" b="1" dirty="0" smtClean="0">
                <a:latin typeface="Noticia Text" panose="02000503060000020004" pitchFamily="2" charset="-18"/>
              </a:rPr>
              <a:t>Specifični cilj 1.2: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Zamenjava ali posodobitev glavnega ali pomožnega motorja</a:t>
            </a:r>
          </a:p>
          <a:p>
            <a:endParaRPr lang="sl-SI" sz="2000" b="1" dirty="0" smtClean="0">
              <a:latin typeface="Noticia Text" panose="02000503060000020004" pitchFamily="2" charset="-18"/>
            </a:endParaRPr>
          </a:p>
          <a:p>
            <a:r>
              <a:rPr lang="sl-SI" sz="2000" b="1" dirty="0" smtClean="0">
                <a:latin typeface="Noticia Text" panose="02000503060000020004" pitchFamily="2" charset="-18"/>
              </a:rPr>
              <a:t>Specifični cilj 1.3: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Začasno prenehanje ribolovnih dejavnosti</a:t>
            </a:r>
          </a:p>
          <a:p>
            <a:endParaRPr lang="sl-SI" sz="2000" dirty="0" smtClean="0">
              <a:latin typeface="Noticia Text" panose="02000503060000020004" pitchFamily="2" charset="-18"/>
            </a:endParaRPr>
          </a:p>
          <a:p>
            <a:r>
              <a:rPr lang="sl-SI" sz="2000" b="1" dirty="0" smtClean="0">
                <a:latin typeface="Noticia Text" panose="02000503060000020004" pitchFamily="2" charset="-18"/>
              </a:rPr>
              <a:t>Specifični cilj 1.6:</a:t>
            </a:r>
            <a:endParaRPr lang="sl-SI" sz="2000" b="1" dirty="0">
              <a:latin typeface="Noticia Text" panose="02000503060000020004" pitchFamily="2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Noticia Text" panose="02000503060000020004" pitchFamily="2" charset="-18"/>
              </a:rPr>
              <a:t>Varovanje in obnavljanje vodne in morske biotske raznovrstnosti</a:t>
            </a:r>
          </a:p>
          <a:p>
            <a:endParaRPr lang="sl-SI" sz="2000" dirty="0">
              <a:latin typeface="Noticia Text" panose="0200050306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136268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260565"/>
            <a:ext cx="107768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FINANČNA VREDNOST</a:t>
            </a:r>
          </a:p>
          <a:p>
            <a:pPr algn="ctr"/>
            <a:endParaRPr lang="sl-SI" sz="20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740400"/>
              </p:ext>
            </p:extLst>
          </p:nvPr>
        </p:nvGraphicFramePr>
        <p:xfrm>
          <a:off x="463731" y="2383972"/>
          <a:ext cx="10776858" cy="30494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44692">
                  <a:extLst>
                    <a:ext uri="{9D8B030D-6E8A-4147-A177-3AD203B41FA5}">
                      <a16:colId xmlns:a16="http://schemas.microsoft.com/office/drawing/2014/main" val="3845270461"/>
                    </a:ext>
                  </a:extLst>
                </a:gridCol>
                <a:gridCol w="2632166">
                  <a:extLst>
                    <a:ext uri="{9D8B030D-6E8A-4147-A177-3AD203B41FA5}">
                      <a16:colId xmlns:a16="http://schemas.microsoft.com/office/drawing/2014/main" val="2750048380"/>
                    </a:ext>
                  </a:extLst>
                </a:gridCol>
              </a:tblGrid>
              <a:tr h="461554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AKTIVNOSTI – </a:t>
                      </a:r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SPECIFIČNI </a:t>
                      </a:r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CILJ </a:t>
                      </a:r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1.1</a:t>
                      </a:r>
                      <a:endParaRPr lang="sl-SI" sz="2000" kern="1200" dirty="0">
                        <a:solidFill>
                          <a:schemeClr val="tx1"/>
                        </a:solidFill>
                        <a:latin typeface="Noticia Text" panose="02000503060000020004" pitchFamily="2" charset="-18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SREDSTVA (EUR)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797852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algn="just" fontAlgn="b"/>
                      <a:r>
                        <a:rPr lang="sl-SI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Noticia Text" panose="02000503060000020004" pitchFamily="2" charset="-18"/>
                        </a:rPr>
                        <a:t>Konkurenčna in energetsko bolj učinkovita flota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Noticia Text" panose="02000503060000020004" pitchFamily="2" charset="-18"/>
                        </a:rPr>
                        <a:t>320.000,00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57419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algn="just" fontAlgn="b"/>
                      <a:r>
                        <a:rPr lang="sl-SI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Noticia Text" panose="02000503060000020004" pitchFamily="2" charset="-18"/>
                        </a:rPr>
                        <a:t>Pristanišča, ki zagotavljajo ustrezne delovne in trajnostne pogoje za ribiče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Noticia Text" panose="02000503060000020004" pitchFamily="2" charset="-18"/>
                        </a:rPr>
                        <a:t>855.000,00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983641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algn="just" fontAlgn="b"/>
                      <a:r>
                        <a:rPr lang="sl-SI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Noticia Text" panose="02000503060000020004" pitchFamily="2" charset="-18"/>
                        </a:rPr>
                        <a:t>Spodbujanje  ohranjanja kakovosti proizvodov znotraj kratkih verig za ribiške proizvode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Noticia Text" panose="02000503060000020004" pitchFamily="2" charset="-18"/>
                        </a:rPr>
                        <a:t>140.000,00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80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algn="just" fontAlgn="b"/>
                      <a:r>
                        <a:rPr lang="sl-SI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Noticia Text" panose="02000503060000020004" pitchFamily="2" charset="-18"/>
                        </a:rPr>
                        <a:t>Blažitev podnebnih sprememb in krepitev ekonomske trajnosti sektorja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Noticia Text" panose="02000503060000020004" pitchFamily="2" charset="-18"/>
                        </a:rPr>
                        <a:t>210.000,00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133070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r>
                        <a:rPr lang="sl-SI" sz="2000" b="1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SKUPAJ</a:t>
                      </a:r>
                      <a:endParaRPr lang="sl-SI" sz="2000" b="1" kern="1200" dirty="0">
                        <a:solidFill>
                          <a:schemeClr val="tx1"/>
                        </a:solidFill>
                        <a:latin typeface="Noticia Text" panose="02000503060000020004" pitchFamily="2" charset="-18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b="1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1.525.000,00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529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27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271716"/>
            <a:ext cx="10776858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solidFill>
                  <a:srgbClr val="319ECF"/>
                </a:solidFill>
                <a:latin typeface="Noticia Text" panose="02000503060000020004" pitchFamily="2" charset="-18"/>
              </a:rPr>
              <a:t>FINANČNA VREDNOST</a:t>
            </a:r>
          </a:p>
          <a:p>
            <a:pPr algn="ctr"/>
            <a:endParaRPr lang="sl-SI" sz="28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8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8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8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463265"/>
              </p:ext>
            </p:extLst>
          </p:nvPr>
        </p:nvGraphicFramePr>
        <p:xfrm>
          <a:off x="463731" y="2364377"/>
          <a:ext cx="10776858" cy="125403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57307">
                  <a:extLst>
                    <a:ext uri="{9D8B030D-6E8A-4147-A177-3AD203B41FA5}">
                      <a16:colId xmlns:a16="http://schemas.microsoft.com/office/drawing/2014/main" val="3845270461"/>
                    </a:ext>
                  </a:extLst>
                </a:gridCol>
                <a:gridCol w="2719551">
                  <a:extLst>
                    <a:ext uri="{9D8B030D-6E8A-4147-A177-3AD203B41FA5}">
                      <a16:colId xmlns:a16="http://schemas.microsoft.com/office/drawing/2014/main" val="2750048380"/>
                    </a:ext>
                  </a:extLst>
                </a:gridCol>
              </a:tblGrid>
              <a:tr h="461554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/>
                          <a:ea typeface="+mn-ea"/>
                          <a:cs typeface="+mn-cs"/>
                        </a:rPr>
                        <a:t>AKTIVNOSTI – SPECIFIČNI CILJ </a:t>
                      </a:r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/>
                          <a:ea typeface="+mn-ea"/>
                          <a:cs typeface="+mn-cs"/>
                        </a:rPr>
                        <a:t>1.2</a:t>
                      </a:r>
                      <a:endParaRPr lang="sl-SI" sz="2000" kern="1200" dirty="0">
                        <a:solidFill>
                          <a:schemeClr val="tx1"/>
                        </a:solidFill>
                        <a:latin typeface="Noticia Text" panose="020005030600000200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/>
                          <a:ea typeface="+mn-ea"/>
                          <a:cs typeface="+mn-cs"/>
                        </a:rPr>
                        <a:t>SREDSTVA (EUR)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797852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2000" kern="1200" noProof="0" dirty="0" smtClean="0">
                          <a:solidFill>
                            <a:schemeClr val="tx1"/>
                          </a:solidFill>
                          <a:latin typeface="Noticia Text" panose="02000503060000020004"/>
                          <a:ea typeface="+mn-ea"/>
                          <a:cs typeface="+mn-cs"/>
                        </a:rPr>
                        <a:t>Zamenjava ali posodobitev glavnega ali pomožnega motorja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/>
                          <a:ea typeface="+mn-ea"/>
                          <a:cs typeface="+mn-cs"/>
                        </a:rPr>
                        <a:t>75.000,00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57419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r>
                        <a:rPr lang="sl-SI" sz="2000" b="1" kern="1200" dirty="0">
                          <a:solidFill>
                            <a:schemeClr val="tx1"/>
                          </a:solidFill>
                          <a:latin typeface="Noticia Text" panose="02000503060000020004"/>
                          <a:ea typeface="+mn-ea"/>
                          <a:cs typeface="+mn-cs"/>
                        </a:rPr>
                        <a:t>SKUPAJ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b="1" kern="1200" dirty="0" smtClean="0">
                          <a:solidFill>
                            <a:schemeClr val="tx1"/>
                          </a:solidFill>
                          <a:latin typeface="Noticia Text" panose="02000503060000020004"/>
                          <a:ea typeface="+mn-ea"/>
                          <a:cs typeface="+mn-cs"/>
                        </a:rPr>
                        <a:t>75.000,00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529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72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260565"/>
            <a:ext cx="1077685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FINANČNA VREDNOST</a:t>
            </a: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647001"/>
              </p:ext>
            </p:extLst>
          </p:nvPr>
        </p:nvGraphicFramePr>
        <p:xfrm>
          <a:off x="463731" y="2383972"/>
          <a:ext cx="10776858" cy="120162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44692">
                  <a:extLst>
                    <a:ext uri="{9D8B030D-6E8A-4147-A177-3AD203B41FA5}">
                      <a16:colId xmlns:a16="http://schemas.microsoft.com/office/drawing/2014/main" val="3845270461"/>
                    </a:ext>
                  </a:extLst>
                </a:gridCol>
                <a:gridCol w="2632166">
                  <a:extLst>
                    <a:ext uri="{9D8B030D-6E8A-4147-A177-3AD203B41FA5}">
                      <a16:colId xmlns:a16="http://schemas.microsoft.com/office/drawing/2014/main" val="2750048380"/>
                    </a:ext>
                  </a:extLst>
                </a:gridCol>
              </a:tblGrid>
              <a:tr h="461554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AKTIVNOSTI – </a:t>
                      </a:r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SPECIFIČNI </a:t>
                      </a:r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CILJ </a:t>
                      </a:r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1.3</a:t>
                      </a:r>
                      <a:endParaRPr lang="sl-SI" sz="2000" kern="1200" dirty="0">
                        <a:solidFill>
                          <a:schemeClr val="tx1"/>
                        </a:solidFill>
                        <a:latin typeface="Noticia Text" panose="02000503060000020004" pitchFamily="2" charset="-18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SREDSTVA (EUR)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797852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algn="just" fontAlgn="b"/>
                      <a:r>
                        <a:rPr lang="sl-SI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Noticia Text" panose="02000503060000020004" pitchFamily="2" charset="-18"/>
                        </a:rPr>
                        <a:t>Začasno prenehanje ribolovnih dejavnosti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Noticia Text" panose="02000503060000020004" pitchFamily="2" charset="-18"/>
                        </a:rPr>
                        <a:t>500.000,00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57419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r>
                        <a:rPr lang="sl-SI" sz="2000" b="1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SKUPAJ</a:t>
                      </a:r>
                      <a:endParaRPr lang="sl-SI" sz="2000" b="1" kern="1200" dirty="0">
                        <a:solidFill>
                          <a:schemeClr val="tx1"/>
                        </a:solidFill>
                        <a:latin typeface="Noticia Text" panose="02000503060000020004" pitchFamily="2" charset="-18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b="1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500.000,00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529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8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260565"/>
            <a:ext cx="1077685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/>
              </a:rPr>
              <a:t>FINANČNA VREDNOST</a:t>
            </a: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052944"/>
              </p:ext>
            </p:extLst>
          </p:nvPr>
        </p:nvGraphicFramePr>
        <p:xfrm>
          <a:off x="463731" y="2383972"/>
          <a:ext cx="10776858" cy="171323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44692">
                  <a:extLst>
                    <a:ext uri="{9D8B030D-6E8A-4147-A177-3AD203B41FA5}">
                      <a16:colId xmlns:a16="http://schemas.microsoft.com/office/drawing/2014/main" val="3845270461"/>
                    </a:ext>
                  </a:extLst>
                </a:gridCol>
                <a:gridCol w="2632166">
                  <a:extLst>
                    <a:ext uri="{9D8B030D-6E8A-4147-A177-3AD203B41FA5}">
                      <a16:colId xmlns:a16="http://schemas.microsoft.com/office/drawing/2014/main" val="2750048380"/>
                    </a:ext>
                  </a:extLst>
                </a:gridCol>
              </a:tblGrid>
              <a:tr h="461554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AKTIVNOSTI – </a:t>
                      </a:r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SPECIFIČNI </a:t>
                      </a:r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CILJ </a:t>
                      </a:r>
                      <a:r>
                        <a:rPr lang="sl-SI" sz="2000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1.6 (SAMO</a:t>
                      </a:r>
                      <a:r>
                        <a:rPr lang="sl-SI" sz="2000" kern="1200" baseline="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 POBIRANJE MORSKIH ODPADKOV</a:t>
                      </a:r>
                      <a:endParaRPr lang="sl-SI" sz="2000" kern="1200" dirty="0">
                        <a:solidFill>
                          <a:schemeClr val="tx1"/>
                        </a:solidFill>
                        <a:latin typeface="Noticia Text" panose="02000503060000020004" pitchFamily="2" charset="-18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SREDSTVA (EUR)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797852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algn="just" fontAlgn="b"/>
                      <a:r>
                        <a:rPr lang="sl-SI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Noticia Text" panose="02000503060000020004" pitchFamily="2" charset="-18"/>
                        </a:rPr>
                        <a:t>Varovanje in obnavljanje vodne in morske biotske raznovrstnost</a:t>
                      </a:r>
                      <a:r>
                        <a:rPr lang="sl-SI" sz="2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Noticia Text" panose="02000503060000020004" pitchFamily="2" charset="-18"/>
                        </a:rPr>
                        <a:t>i – pobiranje morskih odpadkov</a:t>
                      </a:r>
                      <a:endParaRPr lang="sl-SI" sz="2000" b="0" i="0" u="none" strike="noStrike" dirty="0" smtClean="0">
                        <a:solidFill>
                          <a:schemeClr val="tx1"/>
                        </a:solidFill>
                        <a:effectLst/>
                        <a:latin typeface="Noticia Text" panose="02000503060000020004" pitchFamily="2" charset="-18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Noticia Text" panose="02000503060000020004" pitchFamily="2" charset="-18"/>
                        </a:rPr>
                        <a:t>120.000</a:t>
                      </a:r>
                    </a:p>
                    <a:p>
                      <a:pPr algn="l" fontAlgn="b"/>
                      <a:endParaRPr lang="sl-SI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Noticia Text" panose="02000503060000020004" pitchFamily="2" charset="-18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57419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r>
                        <a:rPr lang="sl-SI" sz="2000" b="1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SKUPAJ</a:t>
                      </a:r>
                      <a:endParaRPr lang="sl-SI" sz="2000" b="1" kern="1200" dirty="0">
                        <a:solidFill>
                          <a:schemeClr val="tx1"/>
                        </a:solidFill>
                        <a:latin typeface="Noticia Text" panose="02000503060000020004" pitchFamily="2" charset="-18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b="1" kern="1200" dirty="0" smtClean="0">
                          <a:solidFill>
                            <a:schemeClr val="tx1"/>
                          </a:solidFill>
                          <a:latin typeface="Noticia Text" panose="02000503060000020004" pitchFamily="2" charset="-18"/>
                          <a:ea typeface="+mn-ea"/>
                          <a:cs typeface="+mn-cs"/>
                        </a:rPr>
                        <a:t>120.000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529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07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3137</Words>
  <Application>Microsoft Office PowerPoint</Application>
  <PresentationFormat>Širokozaslonsko</PresentationFormat>
  <Paragraphs>426</Paragraphs>
  <Slides>48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48</vt:i4>
      </vt:variant>
    </vt:vector>
  </HeadingPairs>
  <TitlesOfParts>
    <vt:vector size="55" baseType="lpstr">
      <vt:lpstr>Arial</vt:lpstr>
      <vt:lpstr>Calibri</vt:lpstr>
      <vt:lpstr>Calibri Light</vt:lpstr>
      <vt:lpstr>Montserrat</vt:lpstr>
      <vt:lpstr>Noticia Text</vt:lpstr>
      <vt:lpstr>Wingdings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natalija.stanic@art-design.si</dc:creator>
  <cp:lastModifiedBy>Neža Sautet</cp:lastModifiedBy>
  <cp:revision>85</cp:revision>
  <cp:lastPrinted>2024-05-10T15:40:44Z</cp:lastPrinted>
  <dcterms:created xsi:type="dcterms:W3CDTF">2023-05-23T08:37:57Z</dcterms:created>
  <dcterms:modified xsi:type="dcterms:W3CDTF">2024-05-13T06:46:01Z</dcterms:modified>
</cp:coreProperties>
</file>