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5" r:id="rId3"/>
    <p:sldId id="370" r:id="rId4"/>
    <p:sldId id="259" r:id="rId5"/>
    <p:sldId id="371" r:id="rId6"/>
    <p:sldId id="315" r:id="rId7"/>
    <p:sldId id="372" r:id="rId8"/>
    <p:sldId id="377" r:id="rId9"/>
    <p:sldId id="378" r:id="rId10"/>
    <p:sldId id="335" r:id="rId11"/>
    <p:sldId id="373" r:id="rId12"/>
    <p:sldId id="326" r:id="rId13"/>
    <p:sldId id="374" r:id="rId14"/>
    <p:sldId id="289" r:id="rId15"/>
    <p:sldId id="365" r:id="rId16"/>
    <p:sldId id="375" r:id="rId17"/>
    <p:sldId id="330" r:id="rId18"/>
    <p:sldId id="369" r:id="rId19"/>
    <p:sldId id="307" r:id="rId20"/>
    <p:sldId id="349" r:id="rId21"/>
    <p:sldId id="270" r:id="rId22"/>
    <p:sldId id="376"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9AC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1"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74FF0-2BFF-4696-9887-5BA752A53603}" type="datetimeFigureOut">
              <a:rPr lang="sl-SI" smtClean="0"/>
              <a:t>16. 10. 2024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202AB-BEEF-40B0-8264-AF360E6CE90A}" type="slidenum">
              <a:rPr lang="sl-SI" smtClean="0"/>
              <a:t>‹#›</a:t>
            </a:fld>
            <a:endParaRPr lang="sl-SI"/>
          </a:p>
        </p:txBody>
      </p:sp>
    </p:spTree>
    <p:extLst>
      <p:ext uri="{BB962C8B-B14F-4D97-AF65-F5344CB8AC3E}">
        <p14:creationId xmlns:p14="http://schemas.microsoft.com/office/powerpoint/2010/main" val="119861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8A6FB516-A3E7-4DC4-A1CC-05A26997E54A}" type="datetimeFigureOut">
              <a:rPr lang="sl-SI" smtClean="0"/>
              <a:t>16. 10. 2024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284359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A6FB516-A3E7-4DC4-A1CC-05A26997E54A}" type="datetimeFigureOut">
              <a:rPr lang="sl-SI" smtClean="0"/>
              <a:t>16. 10. 2024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137264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A6FB516-A3E7-4DC4-A1CC-05A26997E54A}" type="datetimeFigureOut">
              <a:rPr lang="sl-SI" smtClean="0"/>
              <a:t>16. 10. 2024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257752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A6FB516-A3E7-4DC4-A1CC-05A26997E54A}" type="datetimeFigureOut">
              <a:rPr lang="sl-SI" smtClean="0"/>
              <a:t>16. 10. 2024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222544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8A6FB516-A3E7-4DC4-A1CC-05A26997E54A}" type="datetimeFigureOut">
              <a:rPr lang="sl-SI" smtClean="0"/>
              <a:t>16. 10. 2024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36654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8A6FB516-A3E7-4DC4-A1CC-05A26997E54A}" type="datetimeFigureOut">
              <a:rPr lang="sl-SI" smtClean="0"/>
              <a:t>16. 10. 2024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44687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8A6FB516-A3E7-4DC4-A1CC-05A26997E54A}" type="datetimeFigureOut">
              <a:rPr lang="sl-SI" smtClean="0"/>
              <a:t>16. 10. 2024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30511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8A6FB516-A3E7-4DC4-A1CC-05A26997E54A}" type="datetimeFigureOut">
              <a:rPr lang="sl-SI" smtClean="0"/>
              <a:t>16. 10. 2024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154919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8A6FB516-A3E7-4DC4-A1CC-05A26997E54A}" type="datetimeFigureOut">
              <a:rPr lang="sl-SI" smtClean="0"/>
              <a:t>16. 10. 2024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96170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8A6FB516-A3E7-4DC4-A1CC-05A26997E54A}" type="datetimeFigureOut">
              <a:rPr lang="sl-SI" smtClean="0"/>
              <a:t>16. 10. 2024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402819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8A6FB516-A3E7-4DC4-A1CC-05A26997E54A}" type="datetimeFigureOut">
              <a:rPr lang="sl-SI" smtClean="0"/>
              <a:t>16. 10. 2024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398644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FB516-A3E7-4DC4-A1CC-05A26997E54A}" type="datetimeFigureOut">
              <a:rPr lang="sl-SI" smtClean="0"/>
              <a:t>16. 10. 2024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FC6FB-27F0-4214-8F95-99DE8C85305D}" type="slidenum">
              <a:rPr lang="sl-SI" smtClean="0"/>
              <a:t>‹#›</a:t>
            </a:fld>
            <a:endParaRPr lang="sl-SI"/>
          </a:p>
        </p:txBody>
      </p:sp>
    </p:spTree>
    <p:extLst>
      <p:ext uri="{BB962C8B-B14F-4D97-AF65-F5344CB8AC3E}">
        <p14:creationId xmlns:p14="http://schemas.microsoft.com/office/powerpoint/2010/main" val="119851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hyperlink" Target="https://www.instagram.com/lahko.s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facebook.com/lahkosikarzelis/" TargetMode="External"/><Relationship Id="rId5" Type="http://schemas.openxmlformats.org/officeDocument/2006/relationships/hyperlink" Target="http://www.lahko.si/" TargetMode="External"/><Relationship Id="rId4" Type="http://schemas.openxmlformats.org/officeDocument/2006/relationships/hyperlink" Target="https://www.acs.si/projekti/projekti-ess/ozavescanje-za-vzu/" TargetMode="Externa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lahko.s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986790" y="2270821"/>
            <a:ext cx="9144000" cy="1934813"/>
          </a:xfrm>
        </p:spPr>
        <p:txBody>
          <a:bodyPr anchor="ctr">
            <a:noAutofit/>
          </a:bodyPr>
          <a:lstStyle/>
          <a:p>
            <a:pPr>
              <a:lnSpc>
                <a:spcPct val="100000"/>
              </a:lnSpc>
            </a:pP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Ključni ukrepi</a:t>
            </a:r>
            <a:b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evropske kohezijske politike</a:t>
            </a:r>
            <a:b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v Sloveniji v izvajanju / pripravi v letu 2024</a:t>
            </a:r>
            <a:b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po posredniških telesih</a:t>
            </a:r>
            <a:endParaRPr lang="sl-SI" sz="5500" b="1" dirty="0">
              <a:solidFill>
                <a:srgbClr val="034EA2"/>
              </a:solidFill>
              <a:effectLst>
                <a:outerShdw blurRad="38100" dist="38100" dir="2700000" algn="tl">
                  <a:srgbClr val="000000">
                    <a:alpha val="43137"/>
                  </a:srgbClr>
                </a:outerShdw>
              </a:effectLst>
              <a:latin typeface="Republika" panose="02000506040000020004" pitchFamily="2" charset="-18"/>
            </a:endParaRPr>
          </a:p>
        </p:txBody>
      </p:sp>
      <p:sp>
        <p:nvSpPr>
          <p:cNvPr id="4" name="PoljeZBesedilom 3">
            <a:extLst>
              <a:ext uri="{FF2B5EF4-FFF2-40B4-BE49-F238E27FC236}">
                <a16:creationId xmlns:a16="http://schemas.microsoft.com/office/drawing/2014/main" id="{8FA31996-B0FB-DE9C-DA8E-60E6E5C25F79}"/>
              </a:ext>
            </a:extLst>
          </p:cNvPr>
          <p:cNvSpPr txBox="1"/>
          <p:nvPr/>
        </p:nvSpPr>
        <p:spPr>
          <a:xfrm>
            <a:off x="986790" y="5763650"/>
            <a:ext cx="9144000" cy="523220"/>
          </a:xfrm>
          <a:prstGeom prst="rect">
            <a:avLst/>
          </a:prstGeom>
          <a:noFill/>
        </p:spPr>
        <p:txBody>
          <a:bodyPr wrap="square">
            <a:spAutoFit/>
          </a:bodyPr>
          <a:lstStyle/>
          <a:p>
            <a:pPr algn="ctr"/>
            <a:r>
              <a:rPr lang="sl-SI" sz="2800" dirty="0">
                <a:solidFill>
                  <a:srgbClr val="034EA2"/>
                </a:solidFill>
                <a:effectLst>
                  <a:outerShdw blurRad="38100" dist="38100" dir="2700000" algn="tl">
                    <a:srgbClr val="000000">
                      <a:alpha val="43137"/>
                    </a:srgbClr>
                  </a:outerShdw>
                </a:effectLst>
                <a:latin typeface="Republika" panose="02000506040000020004" pitchFamily="2" charset="-18"/>
              </a:rPr>
              <a:t>Panonska vas, oktober 2024</a:t>
            </a:r>
            <a:endParaRPr lang="sl-SI" sz="2800" dirty="0"/>
          </a:p>
        </p:txBody>
      </p:sp>
    </p:spTree>
    <p:extLst>
      <p:ext uri="{BB962C8B-B14F-4D97-AF65-F5344CB8AC3E}">
        <p14:creationId xmlns:p14="http://schemas.microsoft.com/office/powerpoint/2010/main" val="356297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9196" y="416272"/>
            <a:ext cx="10975017" cy="7475573"/>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a:latin typeface="Republika"/>
              </a:rPr>
              <a:t>visoko</a:t>
            </a:r>
            <a:r>
              <a:rPr lang="sl-SI" sz="2400" b="1" u="sng" dirty="0">
                <a:latin typeface="Republika"/>
              </a:rPr>
              <a:t> </a:t>
            </a:r>
            <a:r>
              <a:rPr lang="nl-NL" sz="2400" b="1" u="sng" dirty="0">
                <a:latin typeface="Republika"/>
              </a:rPr>
              <a:t>šolstvo, znanost in inovacije</a:t>
            </a:r>
            <a:r>
              <a:rPr lang="sl-SI" sz="2400" b="1" u="sng" dirty="0">
                <a:latin typeface="Republika"/>
              </a:rPr>
              <a:t>:</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Ukrep: »Center za demonstracije in usposabljanje za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brezogljične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tehnologije – DUBT«</a:t>
            </a:r>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sl-S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Višina celotnih upravičenih stroškov operacije, ki se sofinancira iz Sklada za pravičen prehod je ocenjena na 32.102.922,00 EUR z DDV, del EU sredstev 27.258.599,00 EUR . </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Aktivnosti se izvajajo v obdobju od 1. 3. 2023 do 30. 6. 2026. Izplačan je bil avans v višini 9.476.360,00  €.</a:t>
            </a:r>
            <a:r>
              <a:rPr kumimoji="0" lang="sl-SI"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Upravičeni so stroški vezani na nakup in gradnjo nepremičnin, nakup raziskovalne opreme, stroške storitev zunanjih izvajalcev, plač zaposlenih, informiranja in komuniciranja, posredne stroške in DDV.</a:t>
            </a:r>
          </a:p>
          <a:p>
            <a:pPr marL="342900" marR="0" lvl="0" indent="-3429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16. 4. 2024 je bila podpisana Prodajna pogodba za nakup nepremičnine na lokaciji Loke pri Zagorju.</a:t>
            </a:r>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2400" b="0" i="1" u="none" strike="noStrike" kern="1200" cap="none" spc="0" normalizeH="0" baseline="0" noProof="0" dirty="0">
                <a:ln>
                  <a:noFill/>
                </a:ln>
                <a:solidFill>
                  <a:prstClr val="black"/>
                </a:solidFill>
                <a:effectLst/>
                <a:uLnTx/>
                <a:uFillTx/>
                <a:latin typeface="Calibri" panose="020F0502020204030204"/>
                <a:ea typeface="+mn-ea"/>
                <a:cs typeface="+mn-cs"/>
              </a:rPr>
              <a:t>Status Oktober 2024:</a:t>
            </a:r>
          </a:p>
          <a:p>
            <a:pPr marL="342900" marR="0" lvl="0" indent="-3429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15 javnih naročil za inovativno opremo,  </a:t>
            </a:r>
          </a:p>
          <a:p>
            <a:pPr marL="342900" marR="0" lvl="0" indent="-3429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9 novih zaposlitev</a:t>
            </a:r>
          </a:p>
          <a:p>
            <a:pPr marL="342900" marR="0" lvl="0" indent="-3429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15 pogodb o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nerazkrivanju</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informacij s slovensko in tujo industrijo</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cs typeface="Calibri" panose="020F0502020204030204"/>
            </a:endParaRPr>
          </a:p>
        </p:txBody>
      </p:sp>
    </p:spTree>
    <p:extLst>
      <p:ext uri="{BB962C8B-B14F-4D97-AF65-F5344CB8AC3E}">
        <p14:creationId xmlns:p14="http://schemas.microsoft.com/office/powerpoint/2010/main" val="153014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9196" y="416272"/>
            <a:ext cx="10975017" cy="6844118"/>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a:latin typeface="Republika"/>
              </a:rPr>
              <a:t>visoko</a:t>
            </a:r>
            <a:r>
              <a:rPr lang="sl-SI" sz="2400" b="1" u="sng" dirty="0">
                <a:latin typeface="Republika"/>
              </a:rPr>
              <a:t> </a:t>
            </a:r>
            <a:r>
              <a:rPr lang="nl-NL" sz="2400" b="1" u="sng" dirty="0">
                <a:latin typeface="Republika"/>
              </a:rPr>
              <a:t>šolstvo, znanost in inovacije</a:t>
            </a:r>
            <a:r>
              <a:rPr lang="sl-SI" sz="2400" b="1" u="sng" dirty="0">
                <a:latin typeface="Republika"/>
              </a:rPr>
              <a:t>:</a:t>
            </a:r>
          </a:p>
          <a:p>
            <a:r>
              <a:rPr lang="sl-SI" sz="2400" i="1" dirty="0"/>
              <a:t>Poudarki Centra DUBT:</a:t>
            </a:r>
          </a:p>
          <a:p>
            <a:endParaRPr lang="sl-SI" sz="2400" i="1" dirty="0"/>
          </a:p>
          <a:p>
            <a:pPr marL="342900" indent="-342900">
              <a:buFont typeface="Arial" panose="020B0604020202020204" pitchFamily="34" charset="0"/>
              <a:buChar char="•"/>
            </a:pPr>
            <a:r>
              <a:rPr lang="sl-SI" sz="2400" dirty="0"/>
              <a:t>Mednarodno sodelovanje			</a:t>
            </a:r>
          </a:p>
          <a:p>
            <a:pPr marL="342900" indent="-342900">
              <a:buFont typeface="Arial" panose="020B0604020202020204" pitchFamily="34" charset="0"/>
              <a:buChar char="•"/>
            </a:pPr>
            <a:r>
              <a:rPr lang="sl-SI" sz="2400" dirty="0"/>
              <a:t>Usposabljanje za nove tehnologije</a:t>
            </a:r>
          </a:p>
          <a:p>
            <a:pPr marL="342900" indent="-342900">
              <a:buFont typeface="Arial" panose="020B0604020202020204" pitchFamily="34" charset="0"/>
              <a:buChar char="•"/>
            </a:pPr>
            <a:r>
              <a:rPr lang="sl-SI" sz="2400" dirty="0"/>
              <a:t>Trajnostno gospodarstvo</a:t>
            </a:r>
          </a:p>
          <a:p>
            <a:pPr marL="342900" indent="-342900">
              <a:buFont typeface="Arial" panose="020B0604020202020204" pitchFamily="34" charset="0"/>
              <a:buChar char="•"/>
            </a:pPr>
            <a:r>
              <a:rPr lang="sl-SI" sz="2400" dirty="0"/>
              <a:t>Medsektorsko povezovanje</a:t>
            </a:r>
          </a:p>
          <a:p>
            <a:pPr marL="342900" indent="-342900">
              <a:buFont typeface="Arial" panose="020B0604020202020204" pitchFamily="34" charset="0"/>
              <a:buChar char="•"/>
            </a:pPr>
            <a:r>
              <a:rPr lang="sl-SI" sz="2400" dirty="0"/>
              <a:t>Nižanje odtisa toplogrednih plinov</a:t>
            </a:r>
          </a:p>
          <a:p>
            <a:pPr marL="342900" indent="-342900">
              <a:buFont typeface="Arial" panose="020B0604020202020204" pitchFamily="34" charset="0"/>
              <a:buChar char="•"/>
            </a:pPr>
            <a:r>
              <a:rPr lang="sl-SI" sz="2400" dirty="0"/>
              <a:t>Globalne tematike</a:t>
            </a:r>
          </a:p>
          <a:p>
            <a:pPr marL="342900" indent="-342900">
              <a:buFont typeface="Arial" panose="020B0604020202020204" pitchFamily="34" charset="0"/>
              <a:buChar char="•"/>
            </a:pPr>
            <a:r>
              <a:rPr lang="sl-SI" sz="2400" dirty="0"/>
              <a:t>Prenos znanja</a:t>
            </a:r>
          </a:p>
          <a:p>
            <a:pPr marL="342900" indent="-342900">
              <a:buFont typeface="Arial" panose="020B0604020202020204" pitchFamily="34" charset="0"/>
              <a:buChar char="•"/>
            </a:pPr>
            <a:r>
              <a:rPr lang="sl-SI" sz="2400" dirty="0"/>
              <a:t>Vrhunska oprema</a:t>
            </a:r>
          </a:p>
          <a:p>
            <a:pPr marL="342900" indent="-342900">
              <a:buFont typeface="Arial" panose="020B0604020202020204" pitchFamily="34" charset="0"/>
              <a:buChar char="•"/>
            </a:pPr>
            <a:r>
              <a:rPr lang="sl-SI" sz="2400" dirty="0"/>
              <a:t>Zelene inovacije</a:t>
            </a:r>
          </a:p>
          <a:p>
            <a:pPr marL="342900" indent="-342900">
              <a:buFont typeface="Arial" panose="020B0604020202020204" pitchFamily="34" charset="0"/>
              <a:buChar char="•"/>
            </a:pPr>
            <a:r>
              <a:rPr lang="sl-SI" sz="2400" dirty="0"/>
              <a:t>Usposabljanje zaposlenih</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cs typeface="Calibri" panose="020F0502020204030204"/>
            </a:endParaRPr>
          </a:p>
        </p:txBody>
      </p:sp>
      <p:pic>
        <p:nvPicPr>
          <p:cNvPr id="2" name="Slika 1">
            <a:extLst>
              <a:ext uri="{FF2B5EF4-FFF2-40B4-BE49-F238E27FC236}">
                <a16:creationId xmlns:a16="http://schemas.microsoft.com/office/drawing/2014/main" id="{5D6D23CF-B8B3-A74F-0678-5BCE0FDC75D1}"/>
              </a:ext>
            </a:extLst>
          </p:cNvPr>
          <p:cNvPicPr>
            <a:picLocks noChangeAspect="1"/>
          </p:cNvPicPr>
          <p:nvPr/>
        </p:nvPicPr>
        <p:blipFill>
          <a:blip r:embed="rId4"/>
          <a:stretch>
            <a:fillRect/>
          </a:stretch>
        </p:blipFill>
        <p:spPr>
          <a:xfrm>
            <a:off x="5215430" y="1809459"/>
            <a:ext cx="6191250" cy="3819525"/>
          </a:xfrm>
          <a:prstGeom prst="rect">
            <a:avLst/>
          </a:prstGeom>
        </p:spPr>
      </p:pic>
    </p:spTree>
    <p:extLst>
      <p:ext uri="{BB962C8B-B14F-4D97-AF65-F5344CB8AC3E}">
        <p14:creationId xmlns:p14="http://schemas.microsoft.com/office/powerpoint/2010/main" val="29453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6637907"/>
          </a:xfrm>
          <a:prstGeom prst="rect">
            <a:avLst/>
          </a:prstGeom>
        </p:spPr>
        <p:txBody>
          <a:bodyPr wrap="square">
            <a:spAutoFit/>
          </a:bodyPr>
          <a:lstStyle/>
          <a:p>
            <a:r>
              <a:rPr lang="sl-SI" sz="2400" b="1" u="sng" dirty="0">
                <a:latin typeface="Republika" panose="02000506040000020004" pitchFamily="2" charset="-18"/>
              </a:rPr>
              <a:t>Ministrstvo za vzgojo in izobraževanje:</a:t>
            </a:r>
          </a:p>
          <a:p>
            <a:pPr marL="0" marR="0" lvl="0" indent="0" algn="ctr" defTabSz="914400" rtl="0" eaLnBrk="1" fontAlgn="auto" latinLnBrk="0" hangingPunct="1">
              <a:lnSpc>
                <a:spcPct val="70000"/>
              </a:lnSpc>
              <a:spcBef>
                <a:spcPts val="1000"/>
              </a:spcBef>
              <a:spcAft>
                <a:spcPts val="0"/>
              </a:spcAft>
              <a:buClrTx/>
              <a:buSzTx/>
              <a:buFontTx/>
              <a:buNone/>
              <a:tabLst/>
              <a:defRPr/>
            </a:pPr>
            <a:r>
              <a:rPr kumimoji="0" lang="sl-SI" sz="2400" b="1" i="0" u="none" strike="noStrike" kern="1200" cap="none" spc="0" normalizeH="0" baseline="0" noProof="0" dirty="0">
                <a:ln>
                  <a:noFill/>
                </a:ln>
                <a:solidFill>
                  <a:srgbClr val="21A2AA"/>
                </a:solidFill>
                <a:effectLst/>
                <a:uLnTx/>
                <a:uFillTx/>
                <a:latin typeface="Republika" panose="02000506040000020004" pitchFamily="2" charset="-18"/>
                <a:ea typeface="+mn-ea"/>
                <a:cs typeface="+mn-cs"/>
                <a:hlinkClick r:id="rId4"/>
              </a:rPr>
              <a:t>Ozaveščanje za vseživljenjsko učenje (VŽU)</a:t>
            </a:r>
            <a:r>
              <a:rPr kumimoji="0" lang="sl-SI" sz="2400" b="1"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a:t>
            </a:r>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sl-SI" sz="16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endParaRP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Upravičenec: </a:t>
            </a:r>
            <a:r>
              <a:rPr kumimoji="0" lang="sl-SI" sz="1800" b="1"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Andragoški center Slovenije</a:t>
            </a: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12 regijskih koordinatorjev </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Sredstva: 5.732.500 EUR</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Vseslovenska medijska kampanja </a:t>
            </a:r>
            <a:r>
              <a:rPr kumimoji="0" lang="sl-SI" sz="1800" b="1" i="0" u="sng" strike="noStrike" kern="1200" cap="none" spc="0" normalizeH="0" baseline="0" noProof="0" dirty="0">
                <a:ln>
                  <a:noFill/>
                </a:ln>
                <a:solidFill>
                  <a:srgbClr val="002060"/>
                </a:solidFill>
                <a:effectLst/>
                <a:uLnTx/>
                <a:uFillTx/>
                <a:latin typeface="Republika" panose="02000506040000020004" pitchFamily="2" charset="-18"/>
                <a:ea typeface="+mn-ea"/>
                <a:cs typeface="+mn-cs"/>
              </a:rPr>
              <a:t>Lahko.si</a:t>
            </a:r>
            <a:r>
              <a:rPr kumimoji="0" lang="sl-SI" sz="1800" b="0" i="0" u="sng" strike="noStrike" kern="1200" cap="none" spc="0" normalizeH="0" baseline="0" noProof="0" dirty="0">
                <a:ln>
                  <a:noFill/>
                </a:ln>
                <a:solidFill>
                  <a:srgbClr val="002060"/>
                </a:solidFill>
                <a:effectLst/>
                <a:uLnTx/>
                <a:uFillTx/>
                <a:latin typeface="Republika" panose="02000506040000020004" pitchFamily="2" charset="-18"/>
                <a:ea typeface="+mn-ea"/>
                <a:cs typeface="+mn-cs"/>
              </a:rPr>
              <a:t>             </a:t>
            </a:r>
            <a:r>
              <a:rPr kumimoji="0" lang="sl-SI" sz="1800" b="1" i="0" u="sng" strike="noStrike" kern="1200" cap="none" spc="0" normalizeH="0" baseline="0" noProof="0" dirty="0">
                <a:ln>
                  <a:noFill/>
                </a:ln>
                <a:solidFill>
                  <a:srgbClr val="002060"/>
                </a:solidFill>
                <a:effectLst/>
                <a:uLnTx/>
                <a:uFillTx/>
                <a:latin typeface="Republika" panose="02000506040000020004" pitchFamily="2" charset="-18"/>
                <a:ea typeface="+mn-ea"/>
                <a:cs typeface="+mn-cs"/>
              </a:rPr>
              <a:t>kar želiš.</a:t>
            </a: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Učenje skozi vse življenje               temelj za osebno rast, večjo zaposljivost in aktivno sodelovanje v skupnosti.</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Spletna stran </a:t>
            </a:r>
            <a:r>
              <a:rPr kumimoji="0" lang="sl-SI" sz="1800" b="0" i="0" u="none" strike="noStrike" kern="1200" cap="none" spc="0" normalizeH="0" baseline="0" noProof="0" dirty="0">
                <a:ln>
                  <a:noFill/>
                </a:ln>
                <a:solidFill>
                  <a:srgbClr val="21A2AA"/>
                </a:solidFill>
                <a:effectLst/>
                <a:uLnTx/>
                <a:uFillTx/>
                <a:latin typeface="Republika" panose="02000506040000020004" pitchFamily="2" charset="-18"/>
                <a:ea typeface="+mn-ea"/>
                <a:cs typeface="+mn-cs"/>
                <a:hlinkClick r:id="rId5"/>
              </a:rPr>
              <a:t>www.lahko.si</a:t>
            </a: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Profil </a:t>
            </a:r>
            <a:r>
              <a:rPr kumimoji="0" lang="sl-SI" sz="1800" b="1" i="0" u="sng" strike="noStrike" kern="1200" cap="none" spc="0" normalizeH="0" baseline="0" noProof="0" dirty="0">
                <a:ln>
                  <a:noFill/>
                </a:ln>
                <a:solidFill>
                  <a:srgbClr val="000000"/>
                </a:solidFill>
                <a:effectLst/>
                <a:uLnTx/>
                <a:uFillTx/>
                <a:latin typeface="Republika" panose="02000506040000020004" pitchFamily="2" charset="-18"/>
                <a:ea typeface="+mn-ea"/>
                <a:cs typeface="+mn-cs"/>
              </a:rPr>
              <a:t>Lahko.si</a:t>
            </a:r>
            <a:r>
              <a:rPr kumimoji="0" lang="sl-SI" sz="1800" b="0" i="0" u="sng" strike="noStrike" kern="1200" cap="none" spc="0" normalizeH="0" baseline="0" noProof="0" dirty="0">
                <a:ln>
                  <a:noFill/>
                </a:ln>
                <a:solidFill>
                  <a:srgbClr val="000000"/>
                </a:solidFill>
                <a:effectLst/>
                <a:uLnTx/>
                <a:uFillTx/>
                <a:latin typeface="Republika" panose="02000506040000020004" pitchFamily="2" charset="-18"/>
                <a:ea typeface="+mn-ea"/>
                <a:cs typeface="+mn-cs"/>
              </a:rPr>
              <a:t> </a:t>
            </a: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na družbenih omrežjih </a:t>
            </a:r>
            <a:r>
              <a:rPr kumimoji="0" lang="sl-SI" sz="1800" b="0" i="0" u="none" strike="noStrike" kern="1200" cap="none" spc="0" normalizeH="0" baseline="0" noProof="0" dirty="0">
                <a:ln>
                  <a:noFill/>
                </a:ln>
                <a:solidFill>
                  <a:srgbClr val="21A2AA"/>
                </a:solidFill>
                <a:effectLst/>
                <a:uLnTx/>
                <a:uFillTx/>
                <a:latin typeface="Republika" panose="02000506040000020004" pitchFamily="2" charset="-18"/>
                <a:ea typeface="+mn-ea"/>
                <a:cs typeface="+mn-cs"/>
                <a:hlinkClick r:id="rId6"/>
              </a:rPr>
              <a:t>Facebook</a:t>
            </a: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in </a:t>
            </a:r>
            <a:r>
              <a:rPr kumimoji="0" lang="sl-SI" sz="1800" b="0" i="0" u="none" strike="noStrike" kern="1200" cap="none" spc="0" normalizeH="0" baseline="0" noProof="0" dirty="0" err="1">
                <a:ln>
                  <a:noFill/>
                </a:ln>
                <a:solidFill>
                  <a:srgbClr val="21A2AA"/>
                </a:solidFill>
                <a:effectLst/>
                <a:uLnTx/>
                <a:uFillTx/>
                <a:latin typeface="Republika" panose="02000506040000020004" pitchFamily="2" charset="-18"/>
                <a:ea typeface="+mn-ea"/>
                <a:cs typeface="+mn-cs"/>
                <a:hlinkClick r:id="rId7"/>
              </a:rPr>
              <a:t>Instagram</a:t>
            </a:r>
            <a:r>
              <a:rPr kumimoji="0" lang="sl-SI" sz="18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a:t>
            </a:r>
            <a:endParaRPr kumimoji="0" lang="sl-SI" sz="18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endParaRPr>
          </a:p>
          <a:p>
            <a:endParaRPr lang="sl-SI" sz="2400" dirty="0"/>
          </a:p>
          <a:p>
            <a:pPr marL="228600" indent="-228600">
              <a:lnSpc>
                <a:spcPct val="70000"/>
              </a:lnSpc>
              <a:spcBef>
                <a:spcPts val="1000"/>
              </a:spcBef>
              <a:buFontTx/>
              <a:buChar char="-"/>
            </a:pPr>
            <a:endParaRPr lang="sl-SI" sz="2400" dirty="0"/>
          </a:p>
          <a:p>
            <a:pPr>
              <a:lnSpc>
                <a:spcPct val="70000"/>
              </a:lnSpc>
              <a:spcBef>
                <a:spcPts val="1000"/>
              </a:spcBef>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pic>
        <p:nvPicPr>
          <p:cNvPr id="2" name="Slika 1">
            <a:extLst>
              <a:ext uri="{FF2B5EF4-FFF2-40B4-BE49-F238E27FC236}">
                <a16:creationId xmlns:a16="http://schemas.microsoft.com/office/drawing/2014/main" id="{EAC791A6-CAEF-FC06-9B8A-8186B8D2A067}"/>
              </a:ext>
            </a:extLst>
          </p:cNvPr>
          <p:cNvPicPr>
            <a:picLocks noChangeAspect="1"/>
          </p:cNvPicPr>
          <p:nvPr/>
        </p:nvPicPr>
        <p:blipFill>
          <a:blip r:embed="rId8"/>
          <a:stretch>
            <a:fillRect/>
          </a:stretch>
        </p:blipFill>
        <p:spPr>
          <a:xfrm>
            <a:off x="8457585" y="1358967"/>
            <a:ext cx="2194750" cy="1377815"/>
          </a:xfrm>
          <a:prstGeom prst="rect">
            <a:avLst/>
          </a:prstGeom>
        </p:spPr>
      </p:pic>
      <p:pic>
        <p:nvPicPr>
          <p:cNvPr id="3" name="Slika 2">
            <a:extLst>
              <a:ext uri="{FF2B5EF4-FFF2-40B4-BE49-F238E27FC236}">
                <a16:creationId xmlns:a16="http://schemas.microsoft.com/office/drawing/2014/main" id="{D7EB4938-7855-0229-5A3A-E1CE78FD5D4A}"/>
              </a:ext>
            </a:extLst>
          </p:cNvPr>
          <p:cNvPicPr>
            <a:picLocks noChangeAspect="1"/>
          </p:cNvPicPr>
          <p:nvPr/>
        </p:nvPicPr>
        <p:blipFill>
          <a:blip r:embed="rId9"/>
          <a:stretch>
            <a:fillRect/>
          </a:stretch>
        </p:blipFill>
        <p:spPr>
          <a:xfrm>
            <a:off x="8514735" y="3623519"/>
            <a:ext cx="2274005" cy="1420491"/>
          </a:xfrm>
          <a:prstGeom prst="rect">
            <a:avLst/>
          </a:prstGeom>
        </p:spPr>
      </p:pic>
    </p:spTree>
    <p:extLst>
      <p:ext uri="{BB962C8B-B14F-4D97-AF65-F5344CB8AC3E}">
        <p14:creationId xmlns:p14="http://schemas.microsoft.com/office/powerpoint/2010/main" val="401719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4276235"/>
          </a:xfrm>
          <a:prstGeom prst="rect">
            <a:avLst/>
          </a:prstGeom>
        </p:spPr>
        <p:txBody>
          <a:bodyPr wrap="square">
            <a:spAutoFit/>
          </a:bodyPr>
          <a:lstStyle/>
          <a:p>
            <a:r>
              <a:rPr lang="sl-SI" sz="2400" b="1" u="sng" dirty="0">
                <a:latin typeface="Republika" panose="02000506040000020004" pitchFamily="2" charset="-18"/>
              </a:rPr>
              <a:t>Ministrstvo za vzgojo in izobraževanje:</a:t>
            </a:r>
          </a:p>
          <a:p>
            <a:pPr marL="228600" indent="-228600">
              <a:lnSpc>
                <a:spcPct val="70000"/>
              </a:lnSpc>
              <a:spcBef>
                <a:spcPts val="1000"/>
              </a:spcBef>
              <a:buFontTx/>
              <a:buChar char="-"/>
            </a:pPr>
            <a:endParaRPr lang="sl-SI"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4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https://www.lahko.si/</a:t>
            </a:r>
            <a:endParaRPr kumimoji="0" lang="sl-SI"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70000"/>
              </a:lnSpc>
              <a:spcBef>
                <a:spcPts val="1000"/>
              </a:spcBef>
              <a:spcAft>
                <a:spcPts val="0"/>
              </a:spcAft>
              <a:buClrTx/>
              <a:buSzTx/>
              <a:buFontTx/>
              <a:buChar char="-"/>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pic>
        <p:nvPicPr>
          <p:cNvPr id="9" name="Slika 8">
            <a:extLst>
              <a:ext uri="{FF2B5EF4-FFF2-40B4-BE49-F238E27FC236}">
                <a16:creationId xmlns:a16="http://schemas.microsoft.com/office/drawing/2014/main" id="{A703B85B-35ED-E641-BF7D-2F3EB5755AF7}"/>
              </a:ext>
            </a:extLst>
          </p:cNvPr>
          <p:cNvPicPr>
            <a:picLocks noChangeAspect="1"/>
          </p:cNvPicPr>
          <p:nvPr/>
        </p:nvPicPr>
        <p:blipFill>
          <a:blip r:embed="rId5"/>
          <a:stretch>
            <a:fillRect/>
          </a:stretch>
        </p:blipFill>
        <p:spPr>
          <a:xfrm>
            <a:off x="4821825" y="2442683"/>
            <a:ext cx="2548349" cy="2554445"/>
          </a:xfrm>
          <a:prstGeom prst="rect">
            <a:avLst/>
          </a:prstGeom>
        </p:spPr>
      </p:pic>
    </p:spTree>
    <p:extLst>
      <p:ext uri="{BB962C8B-B14F-4D97-AF65-F5344CB8AC3E}">
        <p14:creationId xmlns:p14="http://schemas.microsoft.com/office/powerpoint/2010/main" val="81125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608491" y="591217"/>
            <a:ext cx="10975017" cy="5767926"/>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Ukrepi: </a:t>
            </a: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»Platforma trga dela« </a:t>
            </a:r>
          </a:p>
          <a:p>
            <a:pPr marL="0" marR="0" lvl="0" indent="0" algn="just" defTabSz="914400" rtl="0" eaLnBrk="1" fontAlgn="auto" latinLnBrk="0" hangingPunct="1">
              <a:lnSpc>
                <a:spcPct val="70000"/>
              </a:lnSpc>
              <a:spcBef>
                <a:spcPts val="1000"/>
              </a:spcBef>
              <a:spcAft>
                <a:spcPts val="0"/>
              </a:spcAft>
              <a:buClrTx/>
              <a:buSzTx/>
              <a:buFontTx/>
              <a:buNone/>
              <a:tabLst/>
              <a:defRPr/>
            </a:pPr>
            <a:endPar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Ukrep ESO4.2. »Posodabljanje institucij in služb trga dela za oceno in predvidevanje potreb po veščinah ter zagotavljanje pravočasne in prilagojene pomoči in podpore pri usklajevanju ponudbe in povpraševanja na trgu dela, prehodih in mobilnosti (ESS+)«</a:t>
            </a: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1" i="0" u="none" strike="noStrike" kern="1200" cap="none" spc="0" normalizeH="0" baseline="0" noProof="0" dirty="0">
                <a:ln>
                  <a:noFill/>
                </a:ln>
                <a:solidFill>
                  <a:prstClr val="black"/>
                </a:solidFill>
                <a:effectLst/>
                <a:uLnTx/>
                <a:uFillTx/>
                <a:latin typeface="Calibri" panose="020F0502020204030204"/>
                <a:ea typeface="+mn-ea"/>
                <a:cs typeface="+mn-cs"/>
              </a:rPr>
              <a:t>Cilj je vzpostaviti platformo s prikazom podatkov o potrebah trga dela v realnem času, o napovedanih kratkoročnih, srednjeročnih in dolgoročnih potrebah in vrzelih po poklicih in kompetencah. </a:t>
            </a: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Platformo bodo uporabljali tako institucije, ki delujejo na trgu dela in izobraževanja (npr. SURS, CPI, UMAR, JŠRIPS, delodajalska združenja, socialni partnerji, oblikovalci politik oziroma resorna ministrstva idr.) kot iskalci zaposlitve, zaposleni in delodajalci.</a:t>
            </a: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Projekt se izvaja </a:t>
            </a:r>
            <a:r>
              <a:rPr kumimoji="0" lang="sl-SI" sz="2000" b="1" i="0" u="none" strike="noStrike" kern="1200" cap="none" spc="0" normalizeH="0" baseline="0" noProof="0" dirty="0">
                <a:ln>
                  <a:noFill/>
                </a:ln>
                <a:solidFill>
                  <a:prstClr val="black"/>
                </a:solidFill>
                <a:effectLst/>
                <a:uLnTx/>
                <a:uFillTx/>
                <a:latin typeface="Calibri" panose="020F0502020204030204"/>
                <a:ea typeface="+mn-ea"/>
                <a:cs typeface="+mn-cs"/>
              </a:rPr>
              <a:t>do 31. 10. 2028.</a:t>
            </a: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Pripravljena je testna verzija za </a:t>
            </a:r>
            <a:r>
              <a:rPr kumimoji="0" lang="sl-SI" sz="2000" b="1" i="0" u="none" strike="noStrike" kern="1200" cap="none" spc="0" normalizeH="0" baseline="0" noProof="0" dirty="0">
                <a:ln>
                  <a:noFill/>
                </a:ln>
                <a:solidFill>
                  <a:prstClr val="black"/>
                </a:solidFill>
                <a:effectLst/>
                <a:uLnTx/>
                <a:uFillTx/>
                <a:latin typeface="Calibri" panose="020F0502020204030204"/>
                <a:ea typeface="+mn-ea"/>
                <a:cs typeface="+mn-cs"/>
              </a:rPr>
              <a:t>srednjeročne in dolgoročne napovedi TD, </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ki je nadgrajena s podatki po kompetencah.</a:t>
            </a: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Izvedeni sta bili pomladni raziskavi </a:t>
            </a:r>
            <a:r>
              <a:rPr kumimoji="0" lang="sl-SI" sz="2000" b="1" i="0" u="none" strike="noStrike" kern="1200" cap="none" spc="0" normalizeH="0" baseline="0" noProof="0" dirty="0">
                <a:ln>
                  <a:noFill/>
                </a:ln>
                <a:solidFill>
                  <a:prstClr val="black"/>
                </a:solidFill>
                <a:effectLst/>
                <a:uLnTx/>
                <a:uFillTx/>
                <a:latin typeface="Calibri" panose="020F0502020204030204"/>
                <a:ea typeface="+mn-ea"/>
                <a:cs typeface="+mn-cs"/>
              </a:rPr>
              <a:t>Poklicni barometer in Napovednik zaposlovanja.</a:t>
            </a:r>
          </a:p>
          <a:p>
            <a:pPr marL="342900" marR="0" lvl="0" indent="-3429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V delu je </a:t>
            </a:r>
            <a:r>
              <a:rPr kumimoji="0" lang="sl-SI" sz="2000" b="1" i="0" u="none" strike="noStrike" kern="1200" cap="none" spc="0" normalizeH="0" baseline="0" noProof="0" dirty="0">
                <a:ln>
                  <a:noFill/>
                </a:ln>
                <a:solidFill>
                  <a:prstClr val="black"/>
                </a:solidFill>
                <a:effectLst/>
                <a:uLnTx/>
                <a:uFillTx/>
                <a:latin typeface="Calibri" panose="020F0502020204030204"/>
                <a:ea typeface="+mn-ea"/>
                <a:cs typeface="+mn-cs"/>
              </a:rPr>
              <a:t>razvoj in vzpostavitev spletne platforme </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ter </a:t>
            </a:r>
            <a:r>
              <a:rPr kumimoji="0" lang="sl-SI" sz="2000" b="1" i="0" u="none" strike="noStrike" kern="1200" cap="none" spc="0" normalizeH="0" baseline="0" noProof="0" dirty="0">
                <a:ln>
                  <a:noFill/>
                </a:ln>
                <a:solidFill>
                  <a:prstClr val="black"/>
                </a:solidFill>
                <a:effectLst/>
                <a:uLnTx/>
                <a:uFillTx/>
                <a:latin typeface="Calibri" panose="020F0502020204030204"/>
                <a:ea typeface="+mn-ea"/>
                <a:cs typeface="+mn-cs"/>
              </a:rPr>
              <a:t>razvoj algoritmov za podporo odločanju na TD.</a:t>
            </a:r>
          </a:p>
          <a:p>
            <a:pPr algn="r">
              <a:lnSpc>
                <a:spcPct val="70000"/>
              </a:lnSpc>
              <a:spcBef>
                <a:spcPts val="1000"/>
              </a:spcBef>
            </a:pPr>
            <a:r>
              <a:rPr lang="sl-SI" sz="2400" dirty="0"/>
              <a:t>(1)</a:t>
            </a:r>
          </a:p>
        </p:txBody>
      </p:sp>
    </p:spTree>
    <p:extLst>
      <p:ext uri="{BB962C8B-B14F-4D97-AF65-F5344CB8AC3E}">
        <p14:creationId xmlns:p14="http://schemas.microsoft.com/office/powerpoint/2010/main" val="361373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10445"/>
            <a:ext cx="10975017" cy="4893647"/>
          </a:xfrm>
          <a:prstGeom prst="rect">
            <a:avLst/>
          </a:prstGeom>
        </p:spPr>
        <p:txBody>
          <a:bodyPr wrap="square">
            <a:spAutoFit/>
          </a:bodyPr>
          <a:lstStyle/>
          <a:p>
            <a:r>
              <a:rPr lang="sl-SI" sz="2400" b="1" u="sng" dirty="0">
                <a:latin typeface="Republika" panose="02000506040000020004" pitchFamily="2" charset="-18"/>
              </a:rPr>
              <a:t>Ministrstvo za solidarno prihodnost:</a:t>
            </a:r>
          </a:p>
          <a:p>
            <a:endParaRPr lang="sl-SI" sz="2400" b="1" u="sng" dirty="0">
              <a:latin typeface="Republika" panose="02000506040000020004" pitchFamily="2" charset="-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strike="noStrike" kern="1200" cap="none" spc="0" normalizeH="0" baseline="0" noProof="0" dirty="0">
                <a:ln>
                  <a:noFill/>
                </a:ln>
                <a:solidFill>
                  <a:prstClr val="black"/>
                </a:solidFill>
                <a:effectLst/>
                <a:uLnTx/>
                <a:uFillTx/>
                <a:latin typeface="Republika" panose="02000506040000020004" pitchFamily="2" charset="-18"/>
                <a:ea typeface="+mn-ea"/>
                <a:cs typeface="+mn-cs"/>
              </a:rPr>
              <a:t>Ukrepi: </a:t>
            </a:r>
            <a:r>
              <a:rPr kumimoji="0" lang="sl-SI" sz="2400" b="1" i="0" strike="noStrike" kern="1200" cap="none" spc="0" normalizeH="0" baseline="0" noProof="0" dirty="0">
                <a:ln>
                  <a:noFill/>
                </a:ln>
                <a:solidFill>
                  <a:prstClr val="black"/>
                </a:solidFill>
                <a:effectLst/>
                <a:uLnTx/>
                <a:uFillTx/>
                <a:latin typeface="Republika" panose="02000506040000020004" pitchFamily="2" charset="-18"/>
                <a:ea typeface="+mn-ea"/>
                <a:cs typeface="+mn-cs"/>
              </a:rPr>
              <a:t>Center za usmerjanje </a:t>
            </a:r>
            <a:r>
              <a:rPr kumimoji="0" lang="sl-SI" sz="2400" b="1" i="0"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deinstitucionalizacije</a:t>
            </a:r>
            <a:r>
              <a:rPr kumimoji="0" lang="sl-SI" sz="2400" b="1" i="0" strike="noStrike" kern="1200" cap="none" spc="0" normalizeH="0" baseline="0" noProof="0" dirty="0">
                <a:ln>
                  <a:noFill/>
                </a:ln>
                <a:solidFill>
                  <a:prstClr val="black"/>
                </a:solidFill>
                <a:effectLst/>
                <a:uLnTx/>
                <a:uFillTx/>
                <a:latin typeface="Republika" panose="02000506040000020004" pitchFamily="2" charset="-18"/>
                <a:ea typeface="+mn-ea"/>
                <a:cs typeface="+mn-cs"/>
              </a:rPr>
              <a:t> – CUDI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sng" strike="noStrike" kern="1200" cap="none" spc="0" normalizeH="0" baseline="0" noProof="0" dirty="0">
              <a:ln>
                <a:noFill/>
              </a:ln>
              <a:solidFill>
                <a:prstClr val="black"/>
              </a:solidFill>
              <a:effectLst/>
              <a:uLnTx/>
              <a:uFillTx/>
              <a:latin typeface="Republika" panose="02000506040000020004" pitchFamily="2" charset="-18"/>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Na podlagi Strategije RS za </a:t>
            </a:r>
            <a:r>
              <a:rPr kumimoji="0" lang="sl-SI" sz="2400" b="0" i="0" u="none"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deinstitucionalizacijo</a:t>
            </a: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 2024-34</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Upravičenec; Inštitut RS za socialno varstvo</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Vrednost; 3.176.033 EUR, 76,73% vzhod, 23,27% zahod</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Čas izvajanja; avgust 2024 – december 2028</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Cilji; preselitev četrtine stanovalcev institucij v skupnostne oblike bivanja s pomočjo vsaj 15 multidisciplinarnih timov, krepitev kompetenc vključenih akterjev za izvedbo </a:t>
            </a:r>
            <a:r>
              <a:rPr kumimoji="0" lang="sl-SI" sz="2400" b="0" i="0" u="none"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deinstitucionalizacije</a:t>
            </a: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 krepitev, odpravljanje diskriminacije in stigme do oseb z oviranostjo</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Kazalniki  : 15 vključenih institucij in 300 oseb vključenih v izobraževanje</a:t>
            </a:r>
          </a:p>
        </p:txBody>
      </p:sp>
    </p:spTree>
    <p:extLst>
      <p:ext uri="{BB962C8B-B14F-4D97-AF65-F5344CB8AC3E}">
        <p14:creationId xmlns:p14="http://schemas.microsoft.com/office/powerpoint/2010/main" val="293961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10445"/>
            <a:ext cx="10975017" cy="6001643"/>
          </a:xfrm>
          <a:prstGeom prst="rect">
            <a:avLst/>
          </a:prstGeom>
        </p:spPr>
        <p:txBody>
          <a:bodyPr wrap="square">
            <a:spAutoFit/>
          </a:bodyPr>
          <a:lstStyle/>
          <a:p>
            <a:r>
              <a:rPr lang="sl-SI" sz="2400" b="1" u="sng" dirty="0">
                <a:latin typeface="Republika" panose="02000506040000020004" pitchFamily="2" charset="-18"/>
              </a:rPr>
              <a:t>Ministrstvo za solidarno prihodnost:</a:t>
            </a:r>
          </a:p>
          <a:p>
            <a:endParaRPr lang="sl-SI" sz="2400" b="1" u="sng" dirty="0">
              <a:latin typeface="Republika" panose="02000506040000020004" pitchFamily="2" charset="-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strike="noStrike" kern="1200" cap="none" spc="0" normalizeH="0" baseline="0" noProof="0" dirty="0">
                <a:ln>
                  <a:noFill/>
                </a:ln>
                <a:solidFill>
                  <a:prstClr val="black"/>
                </a:solidFill>
                <a:effectLst/>
                <a:uLnTx/>
                <a:uFillTx/>
                <a:latin typeface="Republika" panose="02000506040000020004" pitchFamily="2" charset="-18"/>
                <a:ea typeface="+mn-ea"/>
                <a:cs typeface="+mn-cs"/>
              </a:rPr>
              <a:t>Ukrepi: </a:t>
            </a:r>
            <a:r>
              <a:rPr kumimoji="0" lang="sl-SI" sz="2400" b="1" i="0" strike="noStrike" kern="1200" cap="none" spc="0" normalizeH="0" baseline="0" noProof="0" dirty="0">
                <a:ln>
                  <a:noFill/>
                </a:ln>
                <a:solidFill>
                  <a:prstClr val="black"/>
                </a:solidFill>
                <a:effectLst/>
                <a:uLnTx/>
                <a:uFillTx/>
                <a:latin typeface="Republika" panose="02000506040000020004" pitchFamily="2" charset="-18"/>
                <a:ea typeface="+mn-ea"/>
                <a:cs typeface="+mn-cs"/>
              </a:rPr>
              <a:t>Center za usmerjanje </a:t>
            </a:r>
            <a:r>
              <a:rPr kumimoji="0" lang="sl-SI" sz="2400" b="1" i="0"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deinstitucionalizacije</a:t>
            </a:r>
            <a:r>
              <a:rPr kumimoji="0" lang="sl-SI" sz="2400" b="1" i="0" strike="noStrike" kern="1200" cap="none" spc="0" normalizeH="0" baseline="0" noProof="0" dirty="0">
                <a:ln>
                  <a:noFill/>
                </a:ln>
                <a:solidFill>
                  <a:prstClr val="black"/>
                </a:solidFill>
                <a:effectLst/>
                <a:uLnTx/>
                <a:uFillTx/>
                <a:latin typeface="Republika" panose="02000506040000020004" pitchFamily="2" charset="-18"/>
                <a:ea typeface="+mn-ea"/>
                <a:cs typeface="+mn-cs"/>
              </a:rPr>
              <a:t> – CUDI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sng" strike="noStrike" kern="1200" cap="none" spc="0" normalizeH="0" baseline="0" noProof="0" dirty="0">
              <a:ln>
                <a:noFill/>
              </a:ln>
              <a:solidFill>
                <a:prstClr val="black"/>
              </a:solidFill>
              <a:effectLst/>
              <a:uLnTx/>
              <a:uFillTx/>
              <a:latin typeface="Republika" panose="02000506040000020004" pitchFamily="2"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sng" strike="noStrike" kern="1200" cap="none" spc="0" normalizeH="0" baseline="0" noProof="0" dirty="0">
                <a:ln>
                  <a:noFill/>
                </a:ln>
                <a:solidFill>
                  <a:prstClr val="black"/>
                </a:solidFill>
                <a:effectLst/>
                <a:uLnTx/>
                <a:uFillTx/>
                <a:latin typeface="Republika" panose="02000506040000020004" pitchFamily="2" charset="-18"/>
                <a:ea typeface="+mn-ea"/>
                <a:cs typeface="+mn-cs"/>
              </a:rPr>
              <a:t>Opis: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Vzpostavljena bo struktura za podporo procesu </a:t>
            </a:r>
            <a:r>
              <a:rPr kumimoji="0" lang="sl-SI" sz="2400" b="0" i="0" u="none"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deinstitucionalizacije</a:t>
            </a: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 mednarodna in uporabniška skupina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Center za </a:t>
            </a:r>
            <a:r>
              <a:rPr kumimoji="0" lang="sl-SI" sz="2400" b="0" i="0" u="none"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deinstitucionalizacijo</a:t>
            </a: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 bo sodeloval pri pripravi nacionalnih in območnih akcijskih načrtov </a:t>
            </a:r>
            <a:r>
              <a:rPr kumimoji="0" lang="sl-SI" sz="2400" b="0" i="0" u="none" strike="noStrike" kern="1200" cap="none" spc="0" normalizeH="0" baseline="0" noProof="0" dirty="0" err="1">
                <a:ln>
                  <a:noFill/>
                </a:ln>
                <a:solidFill>
                  <a:prstClr val="black"/>
                </a:solidFill>
                <a:effectLst/>
                <a:uLnTx/>
                <a:uFillTx/>
                <a:latin typeface="Republika" panose="02000506040000020004" pitchFamily="2" charset="-18"/>
                <a:ea typeface="+mn-ea"/>
                <a:cs typeface="+mn-cs"/>
              </a:rPr>
              <a:t>deinstitucionalizacije</a:t>
            </a:r>
            <a:endPar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Terenska podpora zavodom, NVO-jem, CSD-jem, uporabnikom in predstavnikom lokalne skupnosti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Razvoj znanja in krepitev zmogljivosti; usposabljanja za vodstva zavodov, zaposlene in njihove sorodnike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Informiranje in komuniciranje za ozaveščanje splošne javnosti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Evalvacija in končno raziskovalno poročilo o učinkih in izkušnjah procesa DI</a:t>
            </a:r>
          </a:p>
          <a:p>
            <a:endParaRPr lang="sl-SI" sz="2400" b="1" u="sng" dirty="0">
              <a:latin typeface="Republika" panose="02000506040000020004" pitchFamily="2" charset="-18"/>
            </a:endParaRPr>
          </a:p>
        </p:txBody>
      </p:sp>
    </p:spTree>
    <p:extLst>
      <p:ext uri="{BB962C8B-B14F-4D97-AF65-F5344CB8AC3E}">
        <p14:creationId xmlns:p14="http://schemas.microsoft.com/office/powerpoint/2010/main" val="50040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4801507"/>
          </a:xfrm>
          <a:prstGeom prst="rect">
            <a:avLst/>
          </a:prstGeom>
        </p:spPr>
        <p:txBody>
          <a:bodyPr wrap="square">
            <a:spAutoFit/>
          </a:bodyPr>
          <a:lstStyle/>
          <a:p>
            <a:r>
              <a:rPr lang="sl-SI" sz="2400" b="1" u="sng" dirty="0">
                <a:latin typeface="Republika" panose="02000506040000020004" pitchFamily="2" charset="-18"/>
              </a:rPr>
              <a:t>Ministrstvo za javno upravo:</a:t>
            </a:r>
          </a:p>
          <a:p>
            <a:pPr>
              <a:lnSpc>
                <a:spcPct val="70000"/>
              </a:lnSpc>
              <a:spcBef>
                <a:spcPts val="1000"/>
              </a:spcBef>
            </a:pPr>
            <a:endParaRPr lang="sl-SI" sz="2400" dirty="0"/>
          </a:p>
          <a:p>
            <a:pPr>
              <a:lnSpc>
                <a:spcPct val="70000"/>
              </a:lnSpc>
              <a:spcBef>
                <a:spcPts val="1000"/>
              </a:spcBef>
            </a:pPr>
            <a:r>
              <a:rPr lang="sl-SI" b="1" dirty="0">
                <a:solidFill>
                  <a:srgbClr val="0070C0"/>
                </a:solidFill>
                <a:effectLst/>
                <a:highlight>
                  <a:srgbClr val="D3D3D3"/>
                </a:highlight>
                <a:latin typeface="Arial" panose="020B0604020202020204" pitchFamily="34" charset="0"/>
                <a:ea typeface="Calibri" panose="020F0502020204030204" pitchFamily="34" charset="0"/>
              </a:rPr>
              <a:t>Sistem e-javnega naročanja (e-JN; 2,78 mio EUR)</a:t>
            </a:r>
            <a:endParaRPr lang="sl-SI" dirty="0">
              <a:solidFill>
                <a:srgbClr val="0070C0"/>
              </a:solidFill>
              <a:effectLst/>
              <a:latin typeface="Calibri" panose="020F0502020204030204" pitchFamily="34" charset="0"/>
              <a:ea typeface="Calibri" panose="020F0502020204030204" pitchFamily="34" charset="0"/>
            </a:endParaRPr>
          </a:p>
          <a:p>
            <a:pPr>
              <a:lnSpc>
                <a:spcPct val="70000"/>
              </a:lnSpc>
              <a:spcBef>
                <a:spcPts val="1000"/>
              </a:spcBef>
            </a:pPr>
            <a:endParaRPr lang="sl-SI" dirty="0"/>
          </a:p>
          <a:p>
            <a:pPr>
              <a:lnSpc>
                <a:spcPct val="70000"/>
              </a:lnSpc>
              <a:spcBef>
                <a:spcPts val="1000"/>
              </a:spcBef>
            </a:pPr>
            <a:endParaRPr lang="sl-SI" dirty="0"/>
          </a:p>
          <a:p>
            <a:pPr>
              <a:lnSpc>
                <a:spcPct val="70000"/>
              </a:lnSpc>
              <a:spcBef>
                <a:spcPts val="1000"/>
              </a:spcBef>
            </a:pPr>
            <a:endParaRPr lang="sl-SI" dirty="0"/>
          </a:p>
          <a:p>
            <a:pPr>
              <a:lnSpc>
                <a:spcPct val="70000"/>
              </a:lnSpc>
              <a:spcBef>
                <a:spcPts val="1000"/>
              </a:spcBef>
            </a:pPr>
            <a:r>
              <a:rPr lang="sl-SI" b="1" dirty="0">
                <a:solidFill>
                  <a:srgbClr val="0070C0"/>
                </a:solidFill>
                <a:highlight>
                  <a:srgbClr val="D3D3D3"/>
                </a:highlight>
                <a:latin typeface="Arial" panose="020B0604020202020204" pitchFamily="34" charset="0"/>
                <a:ea typeface="Calibri" panose="020F0502020204030204" pitchFamily="34" charset="0"/>
              </a:rPr>
              <a:t>CILJI:</a:t>
            </a:r>
          </a:p>
          <a:p>
            <a:pPr marL="342900" indent="-342900">
              <a:buFont typeface="Wingdings" panose="05000000000000000000" pitchFamily="2" charset="2"/>
              <a:buChar char="§"/>
            </a:pPr>
            <a:r>
              <a:rPr lang="sl-SI" b="0" cap="none" spc="0" dirty="0">
                <a:ln w="0"/>
              </a:rPr>
              <a:t>Avtomatizacija izvajanja postopkov</a:t>
            </a:r>
          </a:p>
          <a:p>
            <a:pPr marL="342900" indent="-342900">
              <a:buFont typeface="Wingdings" panose="05000000000000000000" pitchFamily="2" charset="2"/>
              <a:buChar char="§"/>
            </a:pPr>
            <a:r>
              <a:rPr lang="sl-SI" dirty="0">
                <a:ln w="0"/>
              </a:rPr>
              <a:t>Odprava administrativnih ovir</a:t>
            </a:r>
          </a:p>
          <a:p>
            <a:pPr marL="342900" indent="-342900">
              <a:buFont typeface="Wingdings" panose="05000000000000000000" pitchFamily="2" charset="2"/>
              <a:buChar char="§"/>
            </a:pPr>
            <a:r>
              <a:rPr lang="sl-SI" b="0" cap="none" spc="0" dirty="0">
                <a:ln w="0"/>
              </a:rPr>
              <a:t>Zagotovitev načela „samo enkrat“</a:t>
            </a:r>
          </a:p>
          <a:p>
            <a:pPr marL="342900" indent="-342900">
              <a:buFont typeface="Wingdings" panose="05000000000000000000" pitchFamily="2" charset="2"/>
              <a:buChar char="§"/>
            </a:pPr>
            <a:r>
              <a:rPr lang="sl-SI" dirty="0">
                <a:ln w="0"/>
              </a:rPr>
              <a:t>Boljši nadzor nad izvajanjem postopkov</a:t>
            </a:r>
          </a:p>
          <a:p>
            <a:pPr marL="342900" indent="-342900">
              <a:buFont typeface="Wingdings" panose="05000000000000000000" pitchFamily="2" charset="2"/>
              <a:buChar char="§"/>
            </a:pPr>
            <a:r>
              <a:rPr lang="sl-SI" b="0" cap="none" spc="0" dirty="0">
                <a:ln w="0"/>
              </a:rPr>
              <a:t>Zagotovljena povezljivost </a:t>
            </a:r>
          </a:p>
          <a:p>
            <a:pPr marL="342900" indent="-342900">
              <a:buFont typeface="Wingdings" panose="05000000000000000000" pitchFamily="2" charset="2"/>
              <a:buChar char="§"/>
            </a:pPr>
            <a:r>
              <a:rPr lang="sl-SI" dirty="0">
                <a:ln w="0"/>
              </a:rPr>
              <a:t>Sledenje novim tehnologijam</a:t>
            </a:r>
          </a:p>
          <a:p>
            <a:pPr marL="342900" indent="-342900">
              <a:buFont typeface="Wingdings" panose="05000000000000000000" pitchFamily="2" charset="2"/>
              <a:buChar char="§"/>
            </a:pPr>
            <a:r>
              <a:rPr lang="sl-SI" b="0" cap="none" spc="0" dirty="0">
                <a:ln w="0"/>
              </a:rPr>
              <a:t>Usposobljeni uporabniki</a:t>
            </a:r>
            <a:endParaRPr lang="sl-SI" dirty="0"/>
          </a:p>
          <a:p>
            <a:pPr>
              <a:lnSpc>
                <a:spcPct val="70000"/>
              </a:lnSpc>
              <a:spcBef>
                <a:spcPts val="1000"/>
              </a:spcBef>
            </a:pPr>
            <a:endParaRPr lang="sl-SI" sz="2400" dirty="0"/>
          </a:p>
        </p:txBody>
      </p:sp>
      <p:pic>
        <p:nvPicPr>
          <p:cNvPr id="2" name="Slika 1">
            <a:extLst>
              <a:ext uri="{FF2B5EF4-FFF2-40B4-BE49-F238E27FC236}">
                <a16:creationId xmlns:a16="http://schemas.microsoft.com/office/drawing/2014/main" id="{6029C949-C4CC-4A6F-E845-768EF4F3F6D0}"/>
              </a:ext>
            </a:extLst>
          </p:cNvPr>
          <p:cNvPicPr>
            <a:picLocks noChangeAspect="1"/>
          </p:cNvPicPr>
          <p:nvPr/>
        </p:nvPicPr>
        <p:blipFill>
          <a:blip r:embed="rId4"/>
          <a:stretch>
            <a:fillRect/>
          </a:stretch>
        </p:blipFill>
        <p:spPr>
          <a:xfrm>
            <a:off x="4653273" y="1611649"/>
            <a:ext cx="7204430" cy="4143375"/>
          </a:xfrm>
          <a:prstGeom prst="rect">
            <a:avLst/>
          </a:prstGeom>
        </p:spPr>
      </p:pic>
    </p:spTree>
    <p:extLst>
      <p:ext uri="{BB962C8B-B14F-4D97-AF65-F5344CB8AC3E}">
        <p14:creationId xmlns:p14="http://schemas.microsoft.com/office/powerpoint/2010/main" val="195828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6D5834D-6BEB-04EE-840D-EEDC58B8077C}"/>
              </a:ext>
            </a:extLst>
          </p:cNvPr>
          <p:cNvSpPr>
            <a:spLocks noGrp="1"/>
          </p:cNvSpPr>
          <p:nvPr>
            <p:ph idx="1"/>
          </p:nvPr>
        </p:nvSpPr>
        <p:spPr>
          <a:xfrm>
            <a:off x="316491" y="797895"/>
            <a:ext cx="10515600" cy="5655091"/>
          </a:xfrm>
        </p:spPr>
        <p:txBody>
          <a:bodyPr>
            <a:normAutofit/>
          </a:bodyPr>
          <a:lstStyle/>
          <a:p>
            <a:pPr marL="0" indent="0">
              <a:lnSpc>
                <a:spcPct val="70000"/>
              </a:lnSpc>
              <a:buNone/>
            </a:pPr>
            <a:r>
              <a:rPr lang="sl-SI" sz="2400" dirty="0"/>
              <a:t>Ukrep: </a:t>
            </a:r>
            <a:r>
              <a:rPr lang="sl-SI" sz="2400" b="1" dirty="0"/>
              <a:t>Nacionalna platforma Center za kreativnost </a:t>
            </a:r>
            <a:r>
              <a:rPr lang="sl-SI" sz="2400" dirty="0"/>
              <a:t>(5.587.500,00 EUR (ESRR))</a:t>
            </a:r>
          </a:p>
          <a:p>
            <a:pPr marL="0" indent="0">
              <a:lnSpc>
                <a:spcPct val="70000"/>
              </a:lnSpc>
              <a:buNone/>
            </a:pPr>
            <a:endParaRPr lang="sl-SI" sz="7200" dirty="0">
              <a:effectLst/>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oljeZBesedilom 3">
            <a:extLst>
              <a:ext uri="{FF2B5EF4-FFF2-40B4-BE49-F238E27FC236}">
                <a16:creationId xmlns:a16="http://schemas.microsoft.com/office/drawing/2014/main" id="{8A3211ED-98A1-5475-A66D-CC3CEE9CD8AA}"/>
              </a:ext>
            </a:extLst>
          </p:cNvPr>
          <p:cNvSpPr txBox="1"/>
          <p:nvPr/>
        </p:nvSpPr>
        <p:spPr>
          <a:xfrm>
            <a:off x="316491" y="248600"/>
            <a:ext cx="6094926" cy="461665"/>
          </a:xfrm>
          <a:prstGeom prst="rect">
            <a:avLst/>
          </a:prstGeom>
          <a:noFill/>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kulturo:</a:t>
            </a:r>
          </a:p>
        </p:txBody>
      </p:sp>
      <p:pic>
        <p:nvPicPr>
          <p:cNvPr id="2" name="Slika 1">
            <a:extLst>
              <a:ext uri="{FF2B5EF4-FFF2-40B4-BE49-F238E27FC236}">
                <a16:creationId xmlns:a16="http://schemas.microsoft.com/office/drawing/2014/main" id="{FB82A525-F47C-4497-2545-1305FD6FD9ED}"/>
              </a:ext>
            </a:extLst>
          </p:cNvPr>
          <p:cNvPicPr>
            <a:picLocks noChangeAspect="1"/>
          </p:cNvPicPr>
          <p:nvPr/>
        </p:nvPicPr>
        <p:blipFill>
          <a:blip r:embed="rId2"/>
          <a:stretch>
            <a:fillRect/>
          </a:stretch>
        </p:blipFill>
        <p:spPr>
          <a:xfrm>
            <a:off x="316491" y="1463747"/>
            <a:ext cx="11559018" cy="4901609"/>
          </a:xfrm>
          <a:prstGeom prst="rect">
            <a:avLst/>
          </a:prstGeom>
        </p:spPr>
      </p:pic>
    </p:spTree>
    <p:extLst>
      <p:ext uri="{BB962C8B-B14F-4D97-AF65-F5344CB8AC3E}">
        <p14:creationId xmlns:p14="http://schemas.microsoft.com/office/powerpoint/2010/main" val="62904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7339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sng" strike="noStrike" kern="1200" cap="none" spc="0" normalizeH="0" baseline="0" noProof="0" dirty="0">
                <a:ln>
                  <a:noFill/>
                </a:ln>
                <a:solidFill>
                  <a:prstClr val="black"/>
                </a:solidFill>
                <a:effectLst/>
                <a:uLnTx/>
                <a:uFillTx/>
                <a:latin typeface="Republika" panose="02000506040000020004" pitchFamily="2" charset="-18"/>
                <a:ea typeface="+mn-ea"/>
                <a:cs typeface="+mn-cs"/>
              </a:rPr>
              <a:t>Ministrstvo za pravosodje:</a:t>
            </a:r>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sl-SI"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sl-SI"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Ukrep</a:t>
            </a: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l-SI"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Izvajanje različnih aktivnosti na področju zaprtih oseb in oseb v probaciji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Načrtovani projekti (skupna vrednost 8,7 mio EUR, od tega 1,5 mio v 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Celostna obravnava in obvladovanje odvisnosti v okviru zaporskega sistema (vloga v pripravi, načrtovan začetek 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Razvoj kompetenc zaprtih oseb (vloga v dopolnitvi, načrtovan začetek konec 2024)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Razvoj delovnih kompetenc in specializiranih programov za osebe, vključene v probacijo (potrjen projekt, začetek izvajanja 1. 1. 2025)</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Projekt Razvoj delovnih kompetenc in specializiranih programov za osebe, vključene v probacijo</a:t>
            </a:r>
          </a:p>
          <a:p>
            <a:pPr marL="0" marR="0" lvl="0" indent="0" algn="just" defTabSz="914400" rtl="0" eaLnBrk="1" fontAlgn="auto" latinLnBrk="0" hangingPunct="1">
              <a:lnSpc>
                <a:spcPct val="107000"/>
              </a:lnSpc>
              <a:spcBef>
                <a:spcPts val="1000"/>
              </a:spcBef>
              <a:spcAft>
                <a:spcPts val="800"/>
              </a:spcAft>
              <a:buClrTx/>
              <a:buSzTx/>
              <a:buFontTx/>
              <a:buNone/>
              <a:tabLst/>
              <a:defRPr/>
            </a:pP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Probacija = izvrševanje skupnostnih sankcij, ko oseba izvrši naloženo kazen in s tem opravljanje določenih obveznosti in nalog, pri tem pa ostane v svojem dotedanjem okolju, s čimer lahko ohrani svojo zaposlitev, svoje dolžnosti do skrbi za otroke n družino, ohrani svojo socialno mrežo ipd.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sl-SI" sz="14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razvoj štirih specializiranih programov v probaciji: mentorstvo za osebe, ki izvršujejo delo v splošno korist, program za storilce kaznivih dejanj nasilja v družini, program za storilce kaznivih dejanj zoper spolno nedotakljivost in program za razvijanje socialnih veščin. Temeljni cilj je razviti nove programe in s tem v obravnavo zajeti specifične potrebe storilcev kaznivih dejanj, to pa omogoča osebam lažjo reintegracijo v družbo, boljše zaposlitvene možnosti, večjo </a:t>
            </a:r>
            <a:r>
              <a:rPr kumimoji="0" lang="sl-SI" sz="1400" b="0" i="0" u="none" strike="noStrike" kern="1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opolnomočenost</a:t>
            </a:r>
            <a:r>
              <a:rPr kumimoji="0" lang="sl-SI" sz="14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višjo kvaliteto življenja ter s tem zmanjšana tveganja za ponovitev kaznivih dejanj.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sl-SI" sz="14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vključenih bo 600 oseb, ki so vključene v probacijo.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sl-SI" sz="14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izvajanje do konca leta 2028 (z zadnjimi izplačili v začetku 2029).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dirty="0">
                <a:ln>
                  <a:noFill/>
                </a:ln>
                <a:solidFill>
                  <a:prstClr val="black"/>
                </a:solidFill>
                <a:effectLst/>
                <a:uLnTx/>
                <a:uFillTx/>
                <a:latin typeface="ArialMT"/>
              </a:rPr>
              <a:t>- za leto 2025 napovedano črpanje 82 tisoč </a:t>
            </a: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EUR (intenzivno izvajanje postopkov JN - izbori zunanjih izvajalcev za izvedbo izobraževanj in usposabljanj, raziskave, sodelujočih izvajalcev in razvijalcev specializiranih programov, </a:t>
            </a:r>
            <a:r>
              <a:rPr kumimoji="0" lang="pl-PL"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zaposlitev treh mentorjev za izvedbo novega specializiranega programa „</a:t>
            </a: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Mentorstvo za osebe, ki izvršujejo delo v splošno korist“, študijski obiski v tujini ter manjši nakup strokovne literature in </a:t>
            </a:r>
            <a:r>
              <a:rPr kumimoji="0" lang="pl-PL"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strokovnih pripomočkov za delo z osebami</a:t>
            </a:r>
            <a:r>
              <a:rPr kumimoji="0" lang="sl-SI"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883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64586"/>
            <a:ext cx="10975017" cy="5991640"/>
          </a:xfrm>
          <a:prstGeom prst="rect">
            <a:avLst/>
          </a:prstGeom>
        </p:spPr>
        <p:txBody>
          <a:bodyPr wrap="square">
            <a:spAutoFit/>
          </a:bodyPr>
          <a:lstStyle/>
          <a:p>
            <a:r>
              <a:rPr lang="sl-SI" sz="2400" b="1" u="sng" dirty="0">
                <a:latin typeface="Republika" panose="02000506040000020004" pitchFamily="2" charset="-18"/>
              </a:rPr>
              <a:t>Ministrstvo za gospodarstvo, turizem in šport:</a:t>
            </a:r>
            <a:endParaRPr lang="sl-SI" sz="2000" b="1" u="sng" dirty="0">
              <a:latin typeface="Republika" panose="02000506040000020004" pitchFamily="2" charset="-18"/>
            </a:endParaRPr>
          </a:p>
          <a:p>
            <a:endParaRPr lang="sl-SI" sz="2400" dirty="0"/>
          </a:p>
          <a:p>
            <a:pPr algn="just">
              <a:lnSpc>
                <a:spcPct val="107000"/>
              </a:lnSpc>
              <a:spcAft>
                <a:spcPts val="800"/>
              </a:spcAft>
            </a:pPr>
            <a:r>
              <a:rPr lang="sl-SI" sz="2400" b="1" u="sng" kern="100" dirty="0">
                <a:effectLst/>
                <a:latin typeface="Republika" panose="02000506040000020004" pitchFamily="2" charset="-18"/>
                <a:ea typeface="Calibri" panose="020F0502020204030204" pitchFamily="34" charset="0"/>
                <a:cs typeface="Times New Roman" panose="02020603050405020304" pitchFamily="18" charset="0"/>
              </a:rPr>
              <a:t>EKOSISTEM ZA STARTUP IN SCALEUP PODJETJA</a:t>
            </a:r>
            <a:endParaRPr lang="sl-SI" sz="2400" kern="100" dirty="0">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NAMEN: prispevati k izboljšanju podpornega okolja in krepiti znanja, spretnosti in kompetence v </a:t>
            </a:r>
            <a:r>
              <a:rPr lang="sl-SI" sz="2400" kern="100" dirty="0" err="1">
                <a:effectLst/>
                <a:latin typeface="Republika" panose="02000506040000020004" pitchFamily="2" charset="-18"/>
                <a:ea typeface="Calibri" panose="020F0502020204030204" pitchFamily="34" charset="0"/>
                <a:cs typeface="Times New Roman" panose="02020603050405020304" pitchFamily="18" charset="0"/>
              </a:rPr>
              <a:t>startup</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 in </a:t>
            </a:r>
            <a:r>
              <a:rPr lang="sl-SI" sz="2400" kern="100" dirty="0" err="1">
                <a:effectLst/>
                <a:latin typeface="Republika" panose="02000506040000020004" pitchFamily="2" charset="-18"/>
                <a:ea typeface="Calibri" panose="020F0502020204030204" pitchFamily="34" charset="0"/>
                <a:cs typeface="Times New Roman" panose="02020603050405020304" pitchFamily="18" charset="0"/>
              </a:rPr>
              <a:t>scaleup</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 podjetjih</a:t>
            </a:r>
          </a:p>
          <a:p>
            <a:pPr algn="just">
              <a:lnSpc>
                <a:spcPct val="107000"/>
              </a:lnSpc>
              <a:spcAft>
                <a:spcPts val="800"/>
              </a:spcAft>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IZVEDBA: </a:t>
            </a:r>
          </a:p>
          <a:p>
            <a:pPr marL="342900" lvl="0" indent="-342900" algn="just">
              <a:lnSpc>
                <a:spcPct val="107000"/>
              </a:lnSpc>
              <a:buFont typeface="Symbol" panose="05050102010706020507" pitchFamily="18" charset="2"/>
              <a:buChar char=""/>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izvajanje </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brezplačnih storitev prek podpornih institucij</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 ((tj. ekspertnega svetovanja, skupinskih usposabljanj, študijskih obiskov, promocijsko-izobraževalnih dogodkov, storitev mreženja in match-</a:t>
            </a:r>
            <a:r>
              <a:rPr lang="sl-SI" sz="2400" kern="100" dirty="0" err="1">
                <a:effectLst/>
                <a:latin typeface="Republika" panose="02000506040000020004" pitchFamily="2" charset="-18"/>
                <a:ea typeface="Calibri" panose="020F0502020204030204" pitchFamily="34" charset="0"/>
                <a:cs typeface="Times New Roman" panose="02020603050405020304" pitchFamily="18" charset="0"/>
              </a:rPr>
              <a:t>making</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-a ter različnih promocijskih storitev) na različnih specifičnih poslovnih področjih (npr. na področju pridobivanja investicij, vstopa in širitve na tujih trgih, vključevanja in delovanja v verigah vrednosti, delovanja po trajnostnih in krožnih principih ipd.)</a:t>
            </a:r>
          </a:p>
          <a:p>
            <a:pPr marL="342900" lvl="0" indent="-342900" algn="just">
              <a:lnSpc>
                <a:spcPct val="107000"/>
              </a:lnSpc>
              <a:spcAft>
                <a:spcPts val="800"/>
              </a:spcAft>
              <a:buFont typeface="Symbol" panose="05050102010706020507" pitchFamily="18" charset="2"/>
              <a:buChar char=""/>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financiranje </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aktivnosti </a:t>
            </a:r>
            <a:r>
              <a:rPr lang="sl-SI" sz="2400" b="1" kern="100" dirty="0" err="1">
                <a:effectLst/>
                <a:latin typeface="Republika" panose="02000506040000020004" pitchFamily="2" charset="-18"/>
                <a:ea typeface="Calibri" panose="020F0502020204030204" pitchFamily="34" charset="0"/>
                <a:cs typeface="Times New Roman" panose="02020603050405020304" pitchFamily="18" charset="0"/>
              </a:rPr>
              <a:t>startup</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 in </a:t>
            </a:r>
            <a:r>
              <a:rPr lang="sl-SI" sz="2400" b="1" kern="100" dirty="0" err="1">
                <a:effectLst/>
                <a:latin typeface="Republika" panose="02000506040000020004" pitchFamily="2" charset="-18"/>
                <a:ea typeface="Calibri" panose="020F0502020204030204" pitchFamily="34" charset="0"/>
                <a:cs typeface="Times New Roman" panose="02020603050405020304" pitchFamily="18" charset="0"/>
              </a:rPr>
              <a:t>scaleup</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 podjetij</a:t>
            </a:r>
            <a:endParaRPr lang="sl-SI" sz="2400" kern="100" dirty="0">
              <a:effectLst/>
              <a:latin typeface="Republika" panose="02000506040000020004" pitchFamily="2" charset="-18"/>
              <a:ea typeface="Calibri" panose="020F0502020204030204" pitchFamily="34" charset="0"/>
              <a:cs typeface="Times New Roman" panose="02020603050405020304" pitchFamily="18" charset="0"/>
            </a:endParaRPr>
          </a:p>
          <a:p>
            <a:pPr marL="0" lvl="1">
              <a:lnSpc>
                <a:spcPct val="70000"/>
              </a:lnSpc>
              <a:spcBef>
                <a:spcPts val="1000"/>
              </a:spcBef>
            </a:pPr>
            <a:endParaRPr lang="sl-SI" sz="2400" dirty="0"/>
          </a:p>
        </p:txBody>
      </p:sp>
    </p:spTree>
    <p:extLst>
      <p:ext uri="{BB962C8B-B14F-4D97-AF65-F5344CB8AC3E}">
        <p14:creationId xmlns:p14="http://schemas.microsoft.com/office/powerpoint/2010/main" val="172723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1289501"/>
            <a:ext cx="10975017" cy="4200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Ukrep: Javni razpis za financiranje izvajanja neformalnih izobraževanj za odrasle na področju digitalnih kompetenc za leti 2024 in 2025 (JR DDK 2024-2025)</a:t>
            </a: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70000"/>
              </a:lnSpc>
              <a:spcBef>
                <a:spcPts val="100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Razpisana sredstva: 6.000.000</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V okviru 15 izbranih operacij so bile sklenjene Pogodbe o sofinanciranju v skupni vrednosti: 5.999.550 EUR</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Načrtovanih je več kot 25.500 vključitev </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oseb starejših od 30 let.</a:t>
            </a:r>
          </a:p>
          <a:p>
            <a:pPr marL="228600" indent="-228600">
              <a:lnSpc>
                <a:spcPct val="70000"/>
              </a:lnSpc>
              <a:spcBef>
                <a:spcPts val="1000"/>
              </a:spcBef>
              <a:buFontTx/>
              <a:buChar char="-"/>
            </a:pPr>
            <a:endParaRPr lang="sl-SI" sz="2400" dirty="0"/>
          </a:p>
          <a:p>
            <a:pPr algn="r">
              <a:lnSpc>
                <a:spcPct val="70000"/>
              </a:lnSpc>
              <a:spcBef>
                <a:spcPts val="1000"/>
              </a:spcBef>
            </a:pPr>
            <a:r>
              <a:rPr lang="sl-SI" sz="2400" dirty="0"/>
              <a:t>(2)</a:t>
            </a:r>
          </a:p>
          <a:p>
            <a:pPr marL="228600" indent="-228600">
              <a:lnSpc>
                <a:spcPct val="70000"/>
              </a:lnSpc>
              <a:spcBef>
                <a:spcPts val="1000"/>
              </a:spcBef>
              <a:buFontTx/>
              <a:buChar char="-"/>
            </a:pPr>
            <a:endParaRPr lang="sl-SI" sz="2400" dirty="0"/>
          </a:p>
        </p:txBody>
      </p:sp>
      <p:sp>
        <p:nvSpPr>
          <p:cNvPr id="3" name="PoljeZBesedilom 2">
            <a:extLst>
              <a:ext uri="{FF2B5EF4-FFF2-40B4-BE49-F238E27FC236}">
                <a16:creationId xmlns:a16="http://schemas.microsoft.com/office/drawing/2014/main" id="{B230390C-451F-D57D-F93D-96A7C45A6B73}"/>
              </a:ext>
            </a:extLst>
          </p:cNvPr>
          <p:cNvSpPr txBox="1"/>
          <p:nvPr/>
        </p:nvSpPr>
        <p:spPr>
          <a:xfrm>
            <a:off x="508529" y="612368"/>
            <a:ext cx="6094520" cy="461665"/>
          </a:xfrm>
          <a:prstGeom prst="rect">
            <a:avLst/>
          </a:prstGeom>
          <a:noFill/>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digitalno preobrazbo:</a:t>
            </a:r>
          </a:p>
        </p:txBody>
      </p:sp>
      <p:pic>
        <p:nvPicPr>
          <p:cNvPr id="2" name="Slika 1">
            <a:extLst>
              <a:ext uri="{FF2B5EF4-FFF2-40B4-BE49-F238E27FC236}">
                <a16:creationId xmlns:a16="http://schemas.microsoft.com/office/drawing/2014/main" id="{B5C378C4-B114-9908-2F86-8DA881D530BD}"/>
              </a:ext>
            </a:extLst>
          </p:cNvPr>
          <p:cNvPicPr>
            <a:picLocks noChangeAspect="1"/>
          </p:cNvPicPr>
          <p:nvPr/>
        </p:nvPicPr>
        <p:blipFill>
          <a:blip r:embed="rId4"/>
          <a:stretch>
            <a:fillRect/>
          </a:stretch>
        </p:blipFill>
        <p:spPr>
          <a:xfrm>
            <a:off x="7840968" y="3599564"/>
            <a:ext cx="3798137" cy="2859272"/>
          </a:xfrm>
          <a:prstGeom prst="rect">
            <a:avLst/>
          </a:prstGeom>
        </p:spPr>
      </p:pic>
    </p:spTree>
    <p:extLst>
      <p:ext uri="{BB962C8B-B14F-4D97-AF65-F5344CB8AC3E}">
        <p14:creationId xmlns:p14="http://schemas.microsoft.com/office/powerpoint/2010/main" val="255940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9000" b="-9000"/>
          </a:stretch>
        </a:blip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58725"/>
            <a:ext cx="10975017" cy="6194709"/>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zdravje:</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sl-SI" sz="2000" b="1" i="0" u="none" strike="noStrike" kern="1200" cap="none" spc="0" normalizeH="0" baseline="0" noProof="0" dirty="0">
                <a:ln>
                  <a:noFill/>
                </a:ln>
                <a:effectLst/>
                <a:uLnTx/>
                <a:uFillTx/>
                <a:latin typeface="Calibri" panose="020F0502020204030204"/>
                <a:ea typeface="+mn-ea"/>
                <a:cs typeface="+mn-cs"/>
              </a:rPr>
              <a:t>Javni razpis:</a:t>
            </a:r>
            <a:r>
              <a:rPr kumimoji="0" lang="sl-SI" sz="2000" b="0" i="0" u="none" strike="noStrike" kern="1200" cap="none" spc="0" normalizeH="0" baseline="0" noProof="0" dirty="0">
                <a:ln>
                  <a:noFill/>
                </a:ln>
                <a:effectLst/>
                <a:uLnTx/>
                <a:uFillTx/>
                <a:latin typeface="Calibri" panose="020F0502020204030204"/>
                <a:ea typeface="+mn-ea"/>
                <a:cs typeface="+mn-cs"/>
              </a:rPr>
              <a:t> </a:t>
            </a:r>
            <a:r>
              <a:rPr kumimoji="0" lang="sl-SI" sz="2000" b="1" i="0" u="none" strike="noStrike" kern="1200" cap="none" spc="0" normalizeH="0" baseline="0" noProof="0" dirty="0">
                <a:ln>
                  <a:noFill/>
                </a:ln>
                <a:effectLst/>
                <a:uLnTx/>
                <a:uFillTx/>
                <a:latin typeface="Calibri" panose="020F0502020204030204"/>
                <a:ea typeface="+mn-ea"/>
                <a:cs typeface="+mn-cs"/>
              </a:rPr>
              <a:t>Razvoj in pilotna vzpostavitev programa pripravništva za pridobitev poklicne kvalifikacije bolničar – negovalec 2024–2026, </a:t>
            </a:r>
            <a:r>
              <a:rPr kumimoji="0" lang="sl-SI" sz="1600" b="0" i="0" u="none" strike="noStrike" kern="1200" cap="none" spc="0" normalizeH="0" baseline="0" noProof="0" dirty="0">
                <a:ln>
                  <a:noFill/>
                </a:ln>
                <a:effectLst/>
                <a:uLnTx/>
                <a:uFillTx/>
                <a:latin typeface="Calibri" panose="020F0502020204030204"/>
                <a:ea typeface="+mn-ea"/>
                <a:cs typeface="+mn-cs"/>
              </a:rPr>
              <a:t>skupaj 568.698,45 EUR, prispevek Unije 357.804,36 EUR</a:t>
            </a: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sl-SI" sz="1600" b="0" i="0" u="none" strike="noStrike" kern="1200" cap="none" spc="0" normalizeH="0" baseline="0" noProof="0" dirty="0">
                <a:ln>
                  <a:noFill/>
                </a:ln>
                <a:effectLst/>
                <a:uLnTx/>
                <a:uFillTx/>
                <a:latin typeface="Calibri" panose="020F0502020204030204"/>
                <a:ea typeface="+mn-ea"/>
                <a:cs typeface="+mn-cs"/>
              </a:rPr>
              <a:t>cilj je razviti in vzpostaviti nov program pripravništva in model verificiranega usposabljanja za poklic bolničar-negovalec za delo v zdravstvu in dolgotrajni oskrbi, s katerim bo usposobljen nov kader za delo,</a:t>
            </a: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sl-SI" sz="1600" b="0" i="0" u="none" strike="noStrike" kern="1200" cap="none" spc="0" normalizeH="0" baseline="0" noProof="0" dirty="0">
                <a:ln>
                  <a:noFill/>
                </a:ln>
                <a:effectLst/>
                <a:uLnTx/>
                <a:uFillTx/>
                <a:latin typeface="Calibri" panose="020F0502020204030204"/>
                <a:ea typeface="+mn-ea"/>
                <a:cs typeface="+mn-cs"/>
              </a:rPr>
              <a:t>pilotni program pripravništva bo potekal šest mesecev in zajema dvomesečni teoretični del in štirimesečni praktični del, teoretični del se financira iz evropskih sredstev, izvajali ga bodo štirje akreditirani izobraževalni zavodi: Srednja zdravstvena šola Ljubljana, Sofizo izobraževalni center d. o. o., Šolski center Novo mesto, Srednja zdravstvena šola Murska Sobota,</a:t>
            </a: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sl-SI" sz="1600" b="0" i="0" u="none" strike="noStrike" kern="1200" cap="none" spc="0" normalizeH="0" baseline="0" noProof="0" dirty="0">
                <a:ln>
                  <a:noFill/>
                </a:ln>
                <a:effectLst/>
                <a:uLnTx/>
                <a:uFillTx/>
                <a:latin typeface="Calibri" panose="020F0502020204030204"/>
                <a:ea typeface="+mn-ea"/>
                <a:cs typeface="+mn-cs"/>
              </a:rPr>
              <a:t>izvedeni bodo štirje cikli pripravništva (od 1. septembra 2024 do 1. marca 2026), </a:t>
            </a:r>
            <a:r>
              <a:rPr kumimoji="0" lang="pl-PL" sz="1600" b="0" i="0" u="none" strike="noStrike" kern="1200" cap="none" spc="0" normalizeH="0" baseline="0" noProof="0" dirty="0">
                <a:ln>
                  <a:noFill/>
                </a:ln>
                <a:effectLst/>
                <a:uLnTx/>
                <a:uFillTx/>
                <a:latin typeface="Calibri" panose="020F0502020204030204"/>
                <a:ea typeface="+mn-ea"/>
                <a:cs typeface="+mn-cs"/>
              </a:rPr>
              <a:t>v posamezni cikel bo vključenih od 12 do 26 udeležencev, pričakuje se, da bo teoretični del pripravništva uspešno zaključilo najmanj 192 udeležencev;</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sl-SI" sz="2000" b="1" i="0" u="none" strike="noStrike" kern="1200" cap="none" spc="0" normalizeH="0" baseline="0" noProof="0" dirty="0">
                <a:ln>
                  <a:noFill/>
                </a:ln>
                <a:effectLst/>
                <a:uLnTx/>
                <a:uFillTx/>
                <a:latin typeface="Calibri" panose="020F0502020204030204"/>
                <a:ea typeface="+mn-ea"/>
                <a:cs typeface="+mn-cs"/>
              </a:rPr>
              <a:t>Neposredna potrditev operacije:</a:t>
            </a:r>
            <a:r>
              <a:rPr kumimoji="0" lang="sl-SI" sz="2000" b="0" i="0" u="none" strike="noStrike" kern="1200" cap="none" spc="0" normalizeH="0" baseline="0" noProof="0" dirty="0">
                <a:ln>
                  <a:noFill/>
                </a:ln>
                <a:effectLst/>
                <a:uLnTx/>
                <a:uFillTx/>
                <a:latin typeface="Calibri" panose="020F0502020204030204"/>
                <a:ea typeface="+mn-ea"/>
                <a:cs typeface="+mn-cs"/>
              </a:rPr>
              <a:t> </a:t>
            </a:r>
            <a:r>
              <a:rPr kumimoji="0" lang="sl-SI" sz="2000" b="1" i="0" u="none" strike="noStrike" kern="1200" cap="none" spc="0" normalizeH="0" baseline="0" noProof="0" dirty="0">
                <a:ln>
                  <a:noFill/>
                </a:ln>
                <a:effectLst/>
                <a:uLnTx/>
                <a:uFillTx/>
                <a:latin typeface="Calibri" panose="020F0502020204030204"/>
                <a:ea typeface="+mn-ea"/>
                <a:cs typeface="+mn-cs"/>
              </a:rPr>
              <a:t>Ustavimo kronične ledvične bolezni (Integrirana obravnava oseb s KLB z vidika krepitve zdravstvene pismenosti in zmanjševanja neenakosti v zdravju)</a:t>
            </a:r>
            <a:r>
              <a:rPr kumimoji="0" lang="sl-SI" sz="2000" b="0" i="0" u="none" strike="noStrike" kern="1200" cap="none" spc="0" normalizeH="0" baseline="0" noProof="0" dirty="0">
                <a:ln>
                  <a:noFill/>
                </a:ln>
                <a:effectLst/>
                <a:uLnTx/>
                <a:uFillTx/>
                <a:latin typeface="Calibri" panose="020F0502020204030204"/>
                <a:ea typeface="+mn-ea"/>
                <a:cs typeface="+mn-cs"/>
              </a:rPr>
              <a:t> </a:t>
            </a:r>
            <a:r>
              <a:rPr kumimoji="0" lang="sl-SI" sz="1600" b="0" i="0" u="none" strike="noStrike" kern="1200" cap="none" spc="0" normalizeH="0" baseline="0" noProof="0" dirty="0">
                <a:ln>
                  <a:noFill/>
                </a:ln>
                <a:effectLst/>
                <a:uLnTx/>
                <a:uFillTx/>
                <a:latin typeface="Calibri" panose="020F0502020204030204"/>
                <a:ea typeface="+mn-ea"/>
                <a:cs typeface="+mn-cs"/>
              </a:rPr>
              <a:t>skupaj: 2.523.913,24 EUR, prispevek Unije 1.564.504,11 EUR</a:t>
            </a:r>
            <a:endParaRPr kumimoji="0" lang="sl-SI" sz="1600" b="1" i="0" u="none" strike="noStrike" kern="1200" cap="none" spc="0" normalizeH="0" baseline="0" noProof="0" dirty="0">
              <a:ln>
                <a:noFill/>
              </a:ln>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1000"/>
              </a:spcBef>
              <a:spcAft>
                <a:spcPts val="0"/>
              </a:spcAft>
              <a:buClrTx/>
              <a:buSzTx/>
              <a:buFontTx/>
              <a:buChar char="-"/>
              <a:tabLst/>
              <a:defRPr/>
            </a:pPr>
            <a:r>
              <a:rPr kumimoji="0" lang="sl-SI" sz="1600" b="0" i="0" u="none" strike="noStrike" kern="1200" cap="none" spc="0" normalizeH="0" baseline="0" noProof="0" dirty="0">
                <a:ln>
                  <a:noFill/>
                </a:ln>
                <a:effectLst/>
                <a:uLnTx/>
                <a:uFillTx/>
                <a:latin typeface="Calibri" panose="020F0502020204030204"/>
                <a:ea typeface="+mn-ea"/>
                <a:cs typeface="+mn-cs"/>
              </a:rPr>
              <a:t>namen je razvoj in implementacija interdisciplinarne preventivne obravnave za osebe s kronično ledvično boleznijo na nacionalni ravni, cilj je pilotno testiranje sistematičnega presejanja in zgodnjega odkrivanja oseb s KLB v ambulanti družinske medicine (v nadaljevanju ADM) in izdelan predlog implementacije sistematičnega presejanja in zgodnjega odkrivanja oseb s KLB v ADM, </a:t>
            </a:r>
          </a:p>
          <a:p>
            <a:pPr marL="342900" marR="0" lvl="0" indent="-342900" algn="just" defTabSz="914400" rtl="0" eaLnBrk="1" fontAlgn="auto" latinLnBrk="0" hangingPunct="1">
              <a:lnSpc>
                <a:spcPct val="100000"/>
              </a:lnSpc>
              <a:spcBef>
                <a:spcPts val="1000"/>
              </a:spcBef>
              <a:spcAft>
                <a:spcPts val="0"/>
              </a:spcAft>
              <a:buClrTx/>
              <a:buSzTx/>
              <a:buFontTx/>
              <a:buChar char="-"/>
              <a:tabLst/>
              <a:defRPr/>
            </a:pPr>
            <a:r>
              <a:rPr kumimoji="0" lang="sl-SI" sz="1600" b="0" i="0" u="none" strike="noStrike" kern="1200" cap="none" spc="0" normalizeH="0" baseline="0" noProof="0" dirty="0">
                <a:ln>
                  <a:noFill/>
                </a:ln>
                <a:effectLst/>
                <a:uLnTx/>
                <a:uFillTx/>
                <a:latin typeface="Calibri" panose="020F0502020204030204"/>
                <a:ea typeface="+mn-ea"/>
                <a:cs typeface="+mn-cs"/>
              </a:rPr>
              <a:t>trajanje operacije od 1. 8. 2024 do 30. 6. 2028, pričakuje se 100 usposobljenih uporabnikov v zdravstvu do konca leta 2028.</a:t>
            </a:r>
          </a:p>
          <a:p>
            <a:pPr>
              <a:lnSpc>
                <a:spcPct val="70000"/>
              </a:lnSpc>
              <a:spcBef>
                <a:spcPts val="1000"/>
              </a:spcBef>
            </a:pPr>
            <a:endParaRPr lang="sl-SI" sz="2400" dirty="0"/>
          </a:p>
        </p:txBody>
      </p:sp>
    </p:spTree>
    <p:extLst>
      <p:ext uri="{BB962C8B-B14F-4D97-AF65-F5344CB8AC3E}">
        <p14:creationId xmlns:p14="http://schemas.microsoft.com/office/powerpoint/2010/main" val="118969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9000" b="-9000"/>
          </a:stretch>
        </a:blip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6076728"/>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zdravje:</a:t>
            </a: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sl-SI" sz="2000" b="1" i="0" u="none" strike="noStrike" kern="1200" cap="none" spc="0" normalizeH="0" baseline="0" noProof="0" dirty="0">
                <a:ln>
                  <a:noFill/>
                </a:ln>
                <a:effectLst/>
                <a:uLnTx/>
                <a:uFillTx/>
                <a:latin typeface="Calibri" panose="020F0502020204030204"/>
                <a:ea typeface="+mn-ea"/>
                <a:cs typeface="+mn-cs"/>
              </a:rPr>
              <a:t>Neposredna potrditev operacije: Nadgradnja testiranja novih psihoaktivnih snovi in prepovedanih drog z vključitvijo v športu prepovedanih snovi in drugih snovi, ki izboljšujejo telesne sposobnosti in izgled«</a:t>
            </a:r>
          </a:p>
          <a:p>
            <a:pPr marL="342900" marR="0" lvl="0" indent="-342900" algn="just" defTabSz="914400" rtl="0" eaLnBrk="1" fontAlgn="auto" latinLnBrk="0" hangingPunct="1">
              <a:lnSpc>
                <a:spcPct val="100000"/>
              </a:lnSpc>
              <a:spcBef>
                <a:spcPts val="1000"/>
              </a:spcBef>
              <a:spcAft>
                <a:spcPts val="0"/>
              </a:spcAft>
              <a:buClrTx/>
              <a:buSzTx/>
              <a:buFontTx/>
              <a:buChar char="-"/>
              <a:tabLst/>
              <a:defRPr/>
            </a:pPr>
            <a:r>
              <a:rPr kumimoji="0" lang="sl-SI" sz="1600" b="0" i="0" u="none" strike="noStrike" kern="1200" cap="none" spc="0" normalizeH="0" baseline="0" noProof="0" dirty="0">
                <a:ln>
                  <a:noFill/>
                </a:ln>
                <a:effectLst/>
                <a:uLnTx/>
                <a:uFillTx/>
                <a:latin typeface="Calibri" panose="020F0502020204030204"/>
                <a:ea typeface="+mn-ea"/>
                <a:cs typeface="+mn-cs"/>
              </a:rPr>
              <a:t>glavni namen je nadgradnja sistema testiranja, ki bo poleg NPS in PD omogočala tudi analizo nedovoljenih snovi v športu in drugih snovi, ki izboljšujejo telesne sposobnosti in izgled (prehranska dopolnila) ter ugotavljanje prisotnosti teh snovi v izdelkih v prosti prodaji in na črnem trgu;</a:t>
            </a:r>
          </a:p>
          <a:p>
            <a:pPr marL="342900" marR="0" lvl="0" indent="-342900" algn="just" defTabSz="914400" rtl="0" eaLnBrk="1" fontAlgn="auto" latinLnBrk="0" hangingPunct="1">
              <a:lnSpc>
                <a:spcPct val="100000"/>
              </a:lnSpc>
              <a:spcBef>
                <a:spcPts val="1000"/>
              </a:spcBef>
              <a:spcAft>
                <a:spcPts val="0"/>
              </a:spcAft>
              <a:buClrTx/>
              <a:buSzTx/>
              <a:buFontTx/>
              <a:buChar char="-"/>
              <a:tabLst/>
              <a:defRPr/>
            </a:pPr>
            <a:r>
              <a:rPr kumimoji="0" lang="sl-SI" sz="1600" b="0" i="0" u="none" strike="noStrike" kern="1200" cap="none" spc="0" normalizeH="0" baseline="0" noProof="0" dirty="0">
                <a:ln>
                  <a:noFill/>
                </a:ln>
                <a:effectLst/>
                <a:uLnTx/>
                <a:uFillTx/>
                <a:latin typeface="Calibri" panose="020F0502020204030204"/>
                <a:ea typeface="+mn-ea"/>
                <a:cs typeface="+mn-cs"/>
              </a:rPr>
              <a:t>cilj je tudi vzpostavitev pilotnega sistema za ciljno testiranje snovi s farmakološkim delovanjem v prehranskih dopolnilih in drugih proizvodih ter načrtno ozaveščanje ciljne populacije, predvsem mladih (vzpostavitev spletne platforme) ter posledično priprava ustreznih zakonskih podlag za reguliranje trženja in prodaje;</a:t>
            </a:r>
          </a:p>
          <a:p>
            <a:pPr marL="342900" marR="0" lvl="0" indent="-342900" algn="just" defTabSz="914400" rtl="0" eaLnBrk="1" fontAlgn="auto" latinLnBrk="0" hangingPunct="1">
              <a:lnSpc>
                <a:spcPct val="100000"/>
              </a:lnSpc>
              <a:spcBef>
                <a:spcPts val="1000"/>
              </a:spcBef>
              <a:spcAft>
                <a:spcPts val="0"/>
              </a:spcAft>
              <a:buClrTx/>
              <a:buSzTx/>
              <a:buFontTx/>
              <a:buChar char="-"/>
              <a:tabLst/>
              <a:defRPr/>
            </a:pPr>
            <a:r>
              <a:rPr kumimoji="0" lang="sl-SI" sz="1600" b="0" i="0" u="none" strike="noStrike" kern="1200" cap="none" spc="0" normalizeH="0" baseline="0" noProof="0" dirty="0">
                <a:ln>
                  <a:noFill/>
                </a:ln>
                <a:effectLst/>
                <a:uLnTx/>
                <a:uFillTx/>
                <a:latin typeface="Calibri" panose="020F0502020204030204"/>
                <a:ea typeface="+mn-ea"/>
                <a:cs typeface="+mn-cs"/>
              </a:rPr>
              <a:t>upravičenec </a:t>
            </a:r>
            <a:r>
              <a:rPr kumimoji="0" lang="pl-PL" sz="1600" b="0" i="0" u="none" strike="noStrike" kern="1200" cap="none" spc="0" normalizeH="0" baseline="0" noProof="0" dirty="0">
                <a:ln>
                  <a:noFill/>
                </a:ln>
                <a:effectLst/>
                <a:uLnTx/>
                <a:uFillTx/>
                <a:latin typeface="Calibri" panose="020F0502020204030204"/>
                <a:ea typeface="+mn-ea"/>
                <a:cs typeface="+mn-cs"/>
              </a:rPr>
              <a:t>Nacionalni laboratorij za zdravje, okolje in hrano (NLZOH);</a:t>
            </a:r>
          </a:p>
          <a:p>
            <a:pPr marL="342900" marR="0" lvl="0" indent="-342900" algn="just" defTabSz="914400" rtl="0" eaLnBrk="1" fontAlgn="auto" latinLnBrk="0" hangingPunct="1">
              <a:lnSpc>
                <a:spcPct val="100000"/>
              </a:lnSpc>
              <a:spcBef>
                <a:spcPts val="1000"/>
              </a:spcBef>
              <a:spcAft>
                <a:spcPts val="0"/>
              </a:spcAft>
              <a:buClrTx/>
              <a:buSzTx/>
              <a:buFontTx/>
              <a:buChar char="-"/>
              <a:tabLst/>
              <a:defRPr/>
            </a:pPr>
            <a:r>
              <a:rPr kumimoji="0" lang="pl-PL" sz="1600" b="0" i="0" u="none" strike="noStrike" kern="1200" cap="none" spc="0" normalizeH="0" baseline="0" noProof="0" dirty="0">
                <a:ln>
                  <a:noFill/>
                </a:ln>
                <a:effectLst/>
                <a:uLnTx/>
                <a:uFillTx/>
                <a:latin typeface="Calibri" panose="020F0502020204030204"/>
                <a:ea typeface="+mn-ea"/>
                <a:cs typeface="+mn-cs"/>
              </a:rPr>
              <a:t>višina dodeljenih sredstev 1.000.000,00 EUR, prispevek Unije 619.239,99 EUR;</a:t>
            </a:r>
            <a:endParaRPr kumimoji="0" lang="sl-SI" sz="1600" b="0" i="0" u="none" strike="noStrike" kern="1200" cap="none" spc="0" normalizeH="0" baseline="0" noProof="0" dirty="0">
              <a:ln>
                <a:noFill/>
              </a:ln>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sl-SI" sz="2000" b="1" i="0" u="none" strike="noStrike" kern="1200" cap="none" spc="0" normalizeH="0" baseline="0" noProof="0" dirty="0">
                <a:ln>
                  <a:noFill/>
                </a:ln>
                <a:effectLst/>
                <a:uLnTx/>
                <a:uFillTx/>
                <a:latin typeface="Calibri" panose="020F0502020204030204"/>
                <a:ea typeface="+mn-ea"/>
                <a:cs typeface="+mn-cs"/>
              </a:rPr>
              <a:t>V usklajevanju še</a:t>
            </a:r>
            <a:r>
              <a:rPr kumimoji="0" lang="sl-SI" sz="2400" b="1" i="0" u="none" strike="noStrike" kern="1200" cap="none" spc="0" normalizeH="0" baseline="0" noProof="0" dirty="0">
                <a:ln>
                  <a:noFill/>
                </a:ln>
                <a:effectLst/>
                <a:uLnTx/>
                <a:uFillTx/>
                <a:latin typeface="Calibri" panose="020F0502020204030204"/>
                <a:ea typeface="+mn-ea"/>
                <a:cs typeface="+mn-cs"/>
              </a:rPr>
              <a:t> </a:t>
            </a:r>
            <a:r>
              <a:rPr kumimoji="0" lang="sl-SI" sz="2000" b="1" i="0" u="none" strike="noStrike" kern="1200" cap="none" spc="0" normalizeH="0" baseline="0" noProof="0" dirty="0">
                <a:ln>
                  <a:noFill/>
                </a:ln>
                <a:effectLst/>
                <a:uLnTx/>
                <a:uFillTx/>
                <a:latin typeface="Calibri" panose="020F0502020204030204"/>
                <a:ea typeface="+mn-ea"/>
                <a:cs typeface="+mn-cs"/>
              </a:rPr>
              <a:t>(2)</a:t>
            </a:r>
            <a:r>
              <a:rPr kumimoji="0" lang="sl-SI" sz="2400" b="1" i="0" u="none" strike="noStrike" kern="1200" cap="none" spc="0" normalizeH="0" baseline="0" noProof="0" dirty="0">
                <a:ln>
                  <a:noFill/>
                </a:ln>
                <a:effectLst/>
                <a:uLnTx/>
                <a:uFillTx/>
                <a:latin typeface="Calibri" panose="020F0502020204030204"/>
                <a:ea typeface="+mn-ea"/>
                <a:cs typeface="+mn-cs"/>
              </a:rPr>
              <a:t> </a:t>
            </a:r>
            <a:r>
              <a:rPr kumimoji="0" lang="sl-SI" sz="2000" b="1" i="0" u="none" strike="noStrike" kern="1200" cap="none" spc="0" normalizeH="0" baseline="0" noProof="0" dirty="0">
                <a:ln>
                  <a:noFill/>
                </a:ln>
                <a:effectLst/>
                <a:uLnTx/>
                <a:uFillTx/>
                <a:latin typeface="Calibri" panose="020F0502020204030204"/>
                <a:ea typeface="+mn-ea"/>
                <a:cs typeface="+mn-cs"/>
              </a:rPr>
              <a:t>neposredni potrditvi operacije: </a:t>
            </a:r>
          </a:p>
          <a:p>
            <a:pPr marL="800100" marR="0" lvl="1"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kumimoji="0" lang="sl-SI" sz="2000" b="1" i="0" u="none" strike="noStrike" kern="1200" cap="none" spc="0" normalizeH="0" baseline="0" noProof="0" dirty="0">
                <a:ln>
                  <a:noFill/>
                </a:ln>
                <a:effectLst/>
                <a:uLnTx/>
                <a:uFillTx/>
                <a:latin typeface="Calibri" panose="020F0502020204030204"/>
                <a:ea typeface="+mn-ea"/>
                <a:cs typeface="+mn-cs"/>
              </a:rPr>
              <a:t>Obvladovanje starostne krhkosti (Sistemska obravnava starostne krhkosti s poudarkom na predkrhkosti za zdravo in kakovostno staranje) – upravičenec NIJZ</a:t>
            </a:r>
          </a:p>
          <a:p>
            <a:pPr marL="800100" marR="0" lvl="1"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kumimoji="0" lang="sl-SI" sz="2000" b="1" i="0" u="none" strike="noStrike" kern="1200" cap="none" spc="0" normalizeH="0" baseline="0" noProof="0" dirty="0">
                <a:ln>
                  <a:noFill/>
                </a:ln>
                <a:effectLst/>
                <a:uLnTx/>
                <a:uFillTx/>
                <a:latin typeface="Calibri" panose="020F0502020204030204"/>
                <a:ea typeface="+mn-ea"/>
                <a:cs typeface="+mn-cs"/>
              </a:rPr>
              <a:t>Model zgodnje in poklicne rehabilitacije v procesu vračanja na delo z vidika zdravja – URI Soča</a:t>
            </a:r>
          </a:p>
          <a:p>
            <a:pPr>
              <a:lnSpc>
                <a:spcPct val="70000"/>
              </a:lnSpc>
              <a:spcBef>
                <a:spcPts val="1000"/>
              </a:spcBef>
            </a:pPr>
            <a:endParaRPr lang="sl-SI" sz="2400" dirty="0"/>
          </a:p>
        </p:txBody>
      </p:sp>
    </p:spTree>
    <p:extLst>
      <p:ext uri="{BB962C8B-B14F-4D97-AF65-F5344CB8AC3E}">
        <p14:creationId xmlns:p14="http://schemas.microsoft.com/office/powerpoint/2010/main" val="15995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91219"/>
            <a:ext cx="10975017" cy="5658024"/>
          </a:xfrm>
          <a:prstGeom prst="rect">
            <a:avLst/>
          </a:prstGeom>
        </p:spPr>
        <p:txBody>
          <a:bodyPr wrap="square">
            <a:spAutoFit/>
          </a:bodyPr>
          <a:lstStyle/>
          <a:p>
            <a:r>
              <a:rPr lang="sl-SI" sz="2400" b="1" u="sng" dirty="0">
                <a:latin typeface="Republika" panose="02000506040000020004" pitchFamily="2" charset="-18"/>
              </a:rPr>
              <a:t>Ministrstvo za gospodarstvo, turizem in šport:</a:t>
            </a:r>
            <a:endParaRPr lang="sl-SI" sz="2000" b="1" u="sng" dirty="0">
              <a:latin typeface="Republika" panose="02000506040000020004" pitchFamily="2" charset="-18"/>
            </a:endParaRPr>
          </a:p>
          <a:p>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UKREPI:</a:t>
            </a:r>
          </a:p>
          <a:p>
            <a:endParaRPr lang="sl-SI" sz="2400" kern="100" dirty="0">
              <a:effectLst/>
              <a:latin typeface="Republika" panose="02000506040000020004" pitchFamily="2" charset="-18"/>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Program »Vsebinska podpora za hitrejšo globalno in trajnostno rast inovativnih MSP« (</a:t>
            </a:r>
            <a:r>
              <a:rPr lang="sl-SI" sz="2400" b="1" kern="100" dirty="0" err="1">
                <a:effectLst/>
                <a:latin typeface="Republika" panose="02000506040000020004" pitchFamily="2" charset="-18"/>
                <a:ea typeface="Calibri" panose="020F0502020204030204" pitchFamily="34" charset="0"/>
                <a:cs typeface="Times New Roman" panose="02020603050405020304" pitchFamily="18" charset="0"/>
              </a:rPr>
              <a:t>RazvojniPlus</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 Program</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 vrednost 4,4 mio EUR, izvaja Slovenski podjetniški sklad.</a:t>
            </a:r>
          </a:p>
          <a:p>
            <a:pPr marL="342900" lvl="0" indent="-342900" algn="just">
              <a:lnSpc>
                <a:spcPct val="107000"/>
              </a:lnSpc>
              <a:buFont typeface="Symbol" panose="05050102010706020507" pitchFamily="18" charset="2"/>
              <a:buChar char=""/>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»Javni razpis za </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izvedbo celovitih podpornih storitev</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 za inovativne posameznike in inovativna zagonska podjetja«, vrednost 1,8 mio EUR. Izvaja Slovenski podjetniški sklad, ki je izbral Nacionalni start-up konzorcij (Ljubljanski univerzitetni inkubator d.o.o. (kot vodilni partner) in 7 partnerjev).</a:t>
            </a:r>
          </a:p>
          <a:p>
            <a:pPr marL="342900" lvl="0" indent="-342900" algn="just">
              <a:lnSpc>
                <a:spcPct val="107000"/>
              </a:lnSpc>
              <a:spcAft>
                <a:spcPts val="800"/>
              </a:spcAft>
              <a:buFont typeface="Symbol" panose="05050102010706020507" pitchFamily="18" charset="2"/>
              <a:buChar char=""/>
            </a:pP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Javni razpis </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»Spodbude za zagon inovativnih podjetij v letu 2024« </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a:t>
            </a:r>
            <a:r>
              <a:rPr lang="sl-SI" sz="2400" b="1" kern="100" dirty="0">
                <a:effectLst/>
                <a:latin typeface="Republika" panose="02000506040000020004" pitchFamily="2" charset="-18"/>
                <a:ea typeface="Calibri" panose="020F0502020204030204" pitchFamily="34" charset="0"/>
                <a:cs typeface="Times New Roman" panose="02020603050405020304" pitchFamily="18" charset="0"/>
              </a:rPr>
              <a:t>P2 2024</a:t>
            </a:r>
            <a:r>
              <a:rPr lang="sl-SI" sz="2400" kern="100" dirty="0">
                <a:effectLst/>
                <a:latin typeface="Republika" panose="02000506040000020004" pitchFamily="2" charset="-18"/>
                <a:ea typeface="Calibri" panose="020F0502020204030204" pitchFamily="34" charset="0"/>
                <a:cs typeface="Times New Roman" panose="02020603050405020304" pitchFamily="18" charset="0"/>
              </a:rPr>
              <a:t>), vrednost 2,16 mio EUR. Podprtih je bilo 40 prijaviteljev. Izvaja Slovenski podjetniški sklad.</a:t>
            </a:r>
          </a:p>
          <a:p>
            <a:pPr marL="0" lvl="1">
              <a:lnSpc>
                <a:spcPct val="70000"/>
              </a:lnSpc>
              <a:spcBef>
                <a:spcPts val="1000"/>
              </a:spcBef>
            </a:pPr>
            <a:endParaRPr lang="sl-SI" sz="2400" dirty="0"/>
          </a:p>
        </p:txBody>
      </p:sp>
    </p:spTree>
    <p:extLst>
      <p:ext uri="{BB962C8B-B14F-4D97-AF65-F5344CB8AC3E}">
        <p14:creationId xmlns:p14="http://schemas.microsoft.com/office/powerpoint/2010/main" val="56838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253939"/>
          </a:xfrm>
          <a:prstGeom prst="rect">
            <a:avLst/>
          </a:prstGeom>
        </p:spPr>
        <p:txBody>
          <a:bodyPr wrap="square">
            <a:spAutoFit/>
          </a:bodyPr>
          <a:lstStyle/>
          <a:p>
            <a:r>
              <a:rPr lang="sl-SI" sz="2400" b="1" u="sng" dirty="0">
                <a:latin typeface="Republika" panose="02000506040000020004" pitchFamily="2" charset="-18"/>
              </a:rPr>
              <a:t>Ministrstvo za infrastrukturo:</a:t>
            </a:r>
          </a:p>
          <a:p>
            <a:pPr>
              <a:lnSpc>
                <a:spcPct val="70000"/>
              </a:lnSpc>
              <a:spcBef>
                <a:spcPts val="1000"/>
              </a:spcBef>
            </a:pPr>
            <a:r>
              <a:rPr lang="sl-SI" sz="2400" b="1" dirty="0"/>
              <a:t>Ukrep:  Nadgradnja železniške proge </a:t>
            </a:r>
            <a:r>
              <a:rPr lang="sl-SI" sz="2400" b="1" dirty="0" err="1"/>
              <a:t>d.m</a:t>
            </a:r>
            <a:r>
              <a:rPr lang="sl-SI" sz="2400" b="1" dirty="0"/>
              <a:t>.-Dobova-Zidani Most - 1. faza: Odsek </a:t>
            </a:r>
            <a:r>
              <a:rPr lang="sl-SI" sz="2400" b="1" dirty="0" err="1"/>
              <a:t>d.m</a:t>
            </a:r>
            <a:r>
              <a:rPr lang="sl-SI" sz="2400" b="1" dirty="0"/>
              <a:t>.-Dobova-Sevnica (strateški projekt)</a:t>
            </a:r>
          </a:p>
          <a:p>
            <a:pPr>
              <a:lnSpc>
                <a:spcPct val="70000"/>
              </a:lnSpc>
              <a:spcBef>
                <a:spcPts val="1000"/>
              </a:spcBef>
            </a:pPr>
            <a:r>
              <a:rPr lang="sl-SI" sz="2400" dirty="0"/>
              <a:t>Namen in cilji: odprava ozkega grla, povečanje potovalne hitrosti vlakov in zmogljivosti proge, zagotovitev </a:t>
            </a:r>
            <a:r>
              <a:rPr lang="sl-SI" sz="2400" dirty="0" err="1"/>
              <a:t>interoperabilnosti</a:t>
            </a:r>
            <a:r>
              <a:rPr lang="sl-SI" sz="2400" dirty="0"/>
              <a:t>, povečanje prometne varnosti</a:t>
            </a:r>
          </a:p>
          <a:p>
            <a:pPr>
              <a:lnSpc>
                <a:spcPct val="70000"/>
              </a:lnSpc>
              <a:spcBef>
                <a:spcPts val="1000"/>
              </a:spcBef>
            </a:pPr>
            <a:r>
              <a:rPr lang="sl-SI" sz="2400" b="1" dirty="0"/>
              <a:t>Etapa 1</a:t>
            </a:r>
            <a:r>
              <a:rPr lang="sl-SI" sz="2400" dirty="0"/>
              <a:t>: </a:t>
            </a:r>
            <a:r>
              <a:rPr lang="sl-SI" sz="2400" i="1" dirty="0"/>
              <a:t>območje Krško </a:t>
            </a:r>
            <a:r>
              <a:rPr lang="sl-SI" sz="2400" dirty="0"/>
              <a:t>– odločitev izdana, javno naročilo za izvedbena dela v teku, izvedba del predvidena do 01/2026; </a:t>
            </a:r>
          </a:p>
          <a:p>
            <a:pPr>
              <a:lnSpc>
                <a:spcPct val="70000"/>
              </a:lnSpc>
              <a:spcBef>
                <a:spcPts val="1000"/>
              </a:spcBef>
            </a:pPr>
            <a:r>
              <a:rPr lang="sl-SI" sz="2400" b="1" dirty="0"/>
              <a:t>Etapa 2</a:t>
            </a:r>
            <a:r>
              <a:rPr lang="sl-SI" sz="2400" dirty="0"/>
              <a:t>: </a:t>
            </a:r>
            <a:r>
              <a:rPr lang="sl-SI" sz="2400" i="1" dirty="0"/>
              <a:t>območje Sevnica </a:t>
            </a:r>
            <a:r>
              <a:rPr lang="sl-SI" sz="2400" dirty="0"/>
              <a:t>– vloga projekta v </a:t>
            </a:r>
          </a:p>
          <a:p>
            <a:pPr>
              <a:lnSpc>
                <a:spcPct val="70000"/>
              </a:lnSpc>
            </a:pPr>
            <a:r>
              <a:rPr lang="sl-SI" sz="2400" dirty="0"/>
              <a:t>usklajevanju z MKRR, izvedba del </a:t>
            </a:r>
          </a:p>
          <a:p>
            <a:pPr>
              <a:lnSpc>
                <a:spcPct val="70000"/>
              </a:lnSpc>
            </a:pPr>
            <a:r>
              <a:rPr lang="sl-SI" sz="2400" dirty="0"/>
              <a:t>predvidena do 12/2026;</a:t>
            </a:r>
          </a:p>
          <a:p>
            <a:pPr>
              <a:lnSpc>
                <a:spcPct val="70000"/>
              </a:lnSpc>
              <a:spcBef>
                <a:spcPts val="1000"/>
              </a:spcBef>
            </a:pPr>
            <a:r>
              <a:rPr lang="sl-SI" sz="2400" b="1" dirty="0"/>
              <a:t>Etapa 3</a:t>
            </a:r>
            <a:r>
              <a:rPr lang="sl-SI" sz="2400" dirty="0"/>
              <a:t>: </a:t>
            </a:r>
            <a:r>
              <a:rPr lang="sl-SI" sz="2400" i="1" dirty="0"/>
              <a:t>nadgradnja odseka Krško-Sevnica </a:t>
            </a:r>
            <a:r>
              <a:rPr lang="sl-SI" sz="2400" dirty="0"/>
              <a:t>in </a:t>
            </a:r>
          </a:p>
          <a:p>
            <a:pPr>
              <a:lnSpc>
                <a:spcPct val="70000"/>
              </a:lnSpc>
              <a:spcBef>
                <a:spcPts val="1000"/>
              </a:spcBef>
            </a:pPr>
            <a:r>
              <a:rPr lang="sl-SI" sz="2400" b="1" dirty="0"/>
              <a:t>Etapa 4</a:t>
            </a:r>
            <a:r>
              <a:rPr lang="sl-SI" sz="2400" dirty="0"/>
              <a:t>: </a:t>
            </a:r>
            <a:r>
              <a:rPr lang="sl-SI" sz="2400" i="1" dirty="0"/>
              <a:t>nadgradnja odseka </a:t>
            </a:r>
            <a:r>
              <a:rPr lang="sl-SI" sz="2400" i="1" dirty="0" err="1"/>
              <a:t>d.m</a:t>
            </a:r>
            <a:r>
              <a:rPr lang="sl-SI" sz="2400" i="1" dirty="0"/>
              <a:t>.-Dobova-Brežice</a:t>
            </a:r>
            <a:r>
              <a:rPr lang="sl-SI" sz="2400" dirty="0"/>
              <a:t>: </a:t>
            </a:r>
          </a:p>
          <a:p>
            <a:pPr>
              <a:lnSpc>
                <a:spcPct val="70000"/>
              </a:lnSpc>
            </a:pPr>
            <a:r>
              <a:rPr lang="sl-SI" sz="2400" dirty="0"/>
              <a:t>projektna in investicijska dokumentacija v zaključni </a:t>
            </a:r>
          </a:p>
          <a:p>
            <a:pPr>
              <a:lnSpc>
                <a:spcPct val="70000"/>
              </a:lnSpc>
            </a:pPr>
            <a:r>
              <a:rPr lang="sl-SI" sz="2400" dirty="0"/>
              <a:t>fazi izdelave; priprava skupne vloga za EKP sredstva; </a:t>
            </a:r>
          </a:p>
          <a:p>
            <a:pPr>
              <a:lnSpc>
                <a:spcPct val="70000"/>
              </a:lnSpc>
            </a:pPr>
            <a:r>
              <a:rPr lang="sl-SI" sz="2400" dirty="0"/>
              <a:t>izvedba del je predvidena do 12/2028;</a:t>
            </a:r>
          </a:p>
          <a:p>
            <a:pPr>
              <a:lnSpc>
                <a:spcPct val="70000"/>
              </a:lnSpc>
              <a:spcBef>
                <a:spcPts val="1000"/>
              </a:spcBef>
            </a:pPr>
            <a:endParaRPr lang="sl-SI" sz="2400" dirty="0"/>
          </a:p>
        </p:txBody>
      </p:sp>
      <p:pic>
        <p:nvPicPr>
          <p:cNvPr id="2" name="Slika 1">
            <a:extLst>
              <a:ext uri="{FF2B5EF4-FFF2-40B4-BE49-F238E27FC236}">
                <a16:creationId xmlns:a16="http://schemas.microsoft.com/office/drawing/2014/main" id="{0203F8CA-501D-F8BF-842E-4918EF5AF2A2}"/>
              </a:ext>
            </a:extLst>
          </p:cNvPr>
          <p:cNvPicPr>
            <a:picLocks noChangeAspect="1"/>
          </p:cNvPicPr>
          <p:nvPr/>
        </p:nvPicPr>
        <p:blipFill>
          <a:blip r:embed="rId4"/>
          <a:stretch>
            <a:fillRect/>
          </a:stretch>
        </p:blipFill>
        <p:spPr>
          <a:xfrm>
            <a:off x="7656051" y="2928439"/>
            <a:ext cx="3817832" cy="3410914"/>
          </a:xfrm>
          <a:prstGeom prst="rect">
            <a:avLst/>
          </a:prstGeom>
        </p:spPr>
      </p:pic>
    </p:spTree>
    <p:extLst>
      <p:ext uri="{BB962C8B-B14F-4D97-AF65-F5344CB8AC3E}">
        <p14:creationId xmlns:p14="http://schemas.microsoft.com/office/powerpoint/2010/main" val="275126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6325001"/>
          </a:xfrm>
          <a:prstGeom prst="rect">
            <a:avLst/>
          </a:prstGeom>
        </p:spPr>
        <p:txBody>
          <a:bodyPr wrap="square">
            <a:spAutoFit/>
          </a:bodyPr>
          <a:lstStyle/>
          <a:p>
            <a:r>
              <a:rPr lang="sl-SI" sz="2400" b="1" u="sng" dirty="0">
                <a:latin typeface="Republika" panose="02000506040000020004" pitchFamily="2" charset="-18"/>
              </a:rPr>
              <a:t>Ministrstvo za infrastrukturo:</a:t>
            </a:r>
          </a:p>
          <a:p>
            <a:endParaRPr lang="sl-SI" sz="2400" b="1" u="sng" dirty="0">
              <a:latin typeface="Republika" panose="02000506040000020004" pitchFamily="2" charset="-18"/>
            </a:endParaRPr>
          </a:p>
          <a:p>
            <a:endParaRPr lang="sl-SI" sz="2400" b="1" u="sng" dirty="0">
              <a:latin typeface="Republika" panose="02000506040000020004" pitchFamily="2" charset="-18"/>
            </a:endParaRPr>
          </a:p>
          <a:p>
            <a:endParaRPr lang="sl-SI" sz="2400" b="1" u="sng" dirty="0">
              <a:latin typeface="Republika" panose="02000506040000020004" pitchFamily="2" charset="-18"/>
            </a:endParaRPr>
          </a:p>
          <a:p>
            <a:endParaRPr lang="sl-SI" sz="2400" b="1" u="sng" dirty="0">
              <a:latin typeface="Republika" panose="02000506040000020004" pitchFamily="2" charset="-18"/>
            </a:endParaRPr>
          </a:p>
          <a:p>
            <a:endParaRPr lang="sl-SI" sz="2400" b="1" u="sng" dirty="0">
              <a:latin typeface="Republika" panose="02000506040000020004" pitchFamily="2" charset="-18"/>
            </a:endParaRPr>
          </a:p>
          <a:p>
            <a:pPr>
              <a:lnSpc>
                <a:spcPct val="70000"/>
              </a:lnSpc>
            </a:pPr>
            <a:endParaRPr lang="sl-SI" sz="2400" b="1" u="sng" dirty="0">
              <a:latin typeface="Republika" panose="02000506040000020004" pitchFamily="2" charset="-18"/>
            </a:endParaRPr>
          </a:p>
          <a:p>
            <a:pPr>
              <a:lnSpc>
                <a:spcPct val="70000"/>
              </a:lnSpc>
            </a:pPr>
            <a:r>
              <a:rPr lang="sl-SI" sz="2200" dirty="0"/>
              <a:t>* Etapa 5 – Brežice –Krško ni predvidena za sofinanciranje iz EKP sredstev; predlagalo se bo znižanje kazalnika PEKP 21-27 „Dolžina novih ali nadgrajenih železniških prog TEN-T“ za 7,77 km. </a:t>
            </a:r>
          </a:p>
          <a:p>
            <a:pPr>
              <a:lnSpc>
                <a:spcPct val="70000"/>
              </a:lnSpc>
            </a:pPr>
            <a:r>
              <a:rPr lang="sl-SI" sz="2200" dirty="0"/>
              <a:t>Projekti v </a:t>
            </a:r>
            <a:r>
              <a:rPr lang="sl-SI" sz="2200" u="sng" dirty="0"/>
              <a:t>zaključni fazi priprave dokumentacije in vloge</a:t>
            </a:r>
            <a:r>
              <a:rPr lang="sl-SI" sz="2200" dirty="0"/>
              <a:t>:</a:t>
            </a:r>
          </a:p>
          <a:p>
            <a:pPr marL="342900" indent="-342900">
              <a:lnSpc>
                <a:spcPct val="70000"/>
              </a:lnSpc>
              <a:spcBef>
                <a:spcPts val="600"/>
              </a:spcBef>
              <a:buFont typeface="Wingdings" panose="05000000000000000000" pitchFamily="2" charset="2"/>
              <a:buChar char="Ø"/>
            </a:pPr>
            <a:r>
              <a:rPr lang="sl-SI" sz="2200" dirty="0"/>
              <a:t>Nadgradnja železniške proge Maribor-Ruše</a:t>
            </a:r>
          </a:p>
          <a:p>
            <a:pPr marL="342900" indent="-342900">
              <a:lnSpc>
                <a:spcPct val="70000"/>
              </a:lnSpc>
              <a:spcBef>
                <a:spcPts val="600"/>
              </a:spcBef>
              <a:buFont typeface="Wingdings" panose="05000000000000000000" pitchFamily="2" charset="2"/>
              <a:buChar char="Ø"/>
            </a:pPr>
            <a:r>
              <a:rPr lang="sl-SI" sz="2200" dirty="0"/>
              <a:t>3. razvojna os (jug) Novo mesto-Maline, 1. in 2. etapa</a:t>
            </a:r>
          </a:p>
          <a:p>
            <a:pPr marL="342900" indent="-342900">
              <a:lnSpc>
                <a:spcPct val="70000"/>
              </a:lnSpc>
              <a:spcBef>
                <a:spcPts val="600"/>
              </a:spcBef>
              <a:buFont typeface="Wingdings" panose="05000000000000000000" pitchFamily="2" charset="2"/>
              <a:buChar char="Ø"/>
            </a:pPr>
            <a:r>
              <a:rPr lang="sl-SI" sz="2200" dirty="0"/>
              <a:t>Sanacija obstoječega predora Karavanke</a:t>
            </a:r>
          </a:p>
          <a:p>
            <a:pPr>
              <a:lnSpc>
                <a:spcPct val="70000"/>
              </a:lnSpc>
              <a:spcBef>
                <a:spcPts val="1800"/>
              </a:spcBef>
            </a:pPr>
            <a:r>
              <a:rPr lang="sl-SI" sz="2200" dirty="0"/>
              <a:t>Projekti </a:t>
            </a:r>
            <a:r>
              <a:rPr lang="sl-SI" sz="2200" u="sng" dirty="0"/>
              <a:t>v fazi priprave dokumentacije in vloge</a:t>
            </a:r>
            <a:r>
              <a:rPr lang="sl-SI" sz="2200" dirty="0"/>
              <a:t>:</a:t>
            </a:r>
          </a:p>
          <a:p>
            <a:pPr marL="342900" indent="-342900">
              <a:lnSpc>
                <a:spcPct val="70000"/>
              </a:lnSpc>
              <a:spcBef>
                <a:spcPts val="600"/>
              </a:spcBef>
              <a:buFont typeface="Wingdings" panose="05000000000000000000" pitchFamily="2" charset="2"/>
              <a:buChar char="Ø"/>
            </a:pPr>
            <a:r>
              <a:rPr lang="sl-SI" sz="2200" dirty="0"/>
              <a:t>Gradnja odseka Dramlje-Šentjur</a:t>
            </a:r>
          </a:p>
          <a:p>
            <a:pPr marL="342900" indent="-342900">
              <a:lnSpc>
                <a:spcPct val="70000"/>
              </a:lnSpc>
              <a:spcBef>
                <a:spcPts val="600"/>
              </a:spcBef>
              <a:buFont typeface="Wingdings" panose="05000000000000000000" pitchFamily="2" charset="2"/>
              <a:buChar char="Ø"/>
            </a:pPr>
            <a:r>
              <a:rPr lang="sl-SI" sz="2200" dirty="0"/>
              <a:t>v teku DRR povabilo za državno kolesarsko omrežje</a:t>
            </a:r>
          </a:p>
          <a:p>
            <a:endParaRPr lang="sl-SI" sz="2400" b="1" u="sng" dirty="0">
              <a:latin typeface="Republika" panose="02000506040000020004" pitchFamily="2" charset="-18"/>
            </a:endParaRPr>
          </a:p>
          <a:p>
            <a:pPr>
              <a:lnSpc>
                <a:spcPct val="70000"/>
              </a:lnSpc>
              <a:spcBef>
                <a:spcPts val="1000"/>
              </a:spcBef>
            </a:pPr>
            <a:endParaRPr lang="sl-SI" sz="2400" dirty="0"/>
          </a:p>
        </p:txBody>
      </p:sp>
      <p:pic>
        <p:nvPicPr>
          <p:cNvPr id="3" name="table">
            <a:extLst>
              <a:ext uri="{FF2B5EF4-FFF2-40B4-BE49-F238E27FC236}">
                <a16:creationId xmlns:a16="http://schemas.microsoft.com/office/drawing/2014/main" id="{C7E4747E-DD09-DAD5-4CF1-76F7BB4DE979}"/>
              </a:ext>
            </a:extLst>
          </p:cNvPr>
          <p:cNvPicPr>
            <a:picLocks noChangeAspect="1"/>
          </p:cNvPicPr>
          <p:nvPr/>
        </p:nvPicPr>
        <p:blipFill>
          <a:blip r:embed="rId4"/>
          <a:stretch>
            <a:fillRect/>
          </a:stretch>
        </p:blipFill>
        <p:spPr>
          <a:xfrm>
            <a:off x="581024" y="781328"/>
            <a:ext cx="9692397" cy="2084446"/>
          </a:xfrm>
          <a:prstGeom prst="rect">
            <a:avLst/>
          </a:prstGeom>
        </p:spPr>
      </p:pic>
    </p:spTree>
    <p:extLst>
      <p:ext uri="{BB962C8B-B14F-4D97-AF65-F5344CB8AC3E}">
        <p14:creationId xmlns:p14="http://schemas.microsoft.com/office/powerpoint/2010/main" val="147076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6208" y="411098"/>
            <a:ext cx="10975017" cy="5389104"/>
          </a:xfrm>
          <a:prstGeom prst="rect">
            <a:avLst/>
          </a:prstGeom>
        </p:spPr>
        <p:txBody>
          <a:bodyPr wrap="square">
            <a:spAutoFit/>
          </a:bodyPr>
          <a:lstStyle/>
          <a:p>
            <a:pPr>
              <a:lnSpc>
                <a:spcPct val="70000"/>
              </a:lnSpc>
              <a:spcBef>
                <a:spcPts val="1000"/>
              </a:spcBef>
            </a:pPr>
            <a:r>
              <a:rPr lang="pl-PL" sz="2400" b="1" u="sng" dirty="0">
                <a:latin typeface="Republika" panose="02000506040000020004" pitchFamily="2" charset="-18"/>
              </a:rPr>
              <a:t>Ministrstvo za naravne vire in prostor:</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RSO2.4 - Ukrepi v izvajanju (</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v višini </a:t>
            </a:r>
            <a:r>
              <a:rPr kumimoji="0" lang="pl-PL" sz="2400" b="1"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118.222.591,83 </a:t>
            </a:r>
            <a:r>
              <a:rPr kumimoji="0" lang="pl-PL" sz="24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a:t>
            </a: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70000"/>
              </a:lnSpc>
              <a:spcBef>
                <a:spcPts val="1000"/>
              </a:spcBef>
              <a:spcAft>
                <a:spcPts val="0"/>
              </a:spcAft>
              <a:buClrTx/>
              <a:buSzTx/>
              <a:buFontTx/>
              <a:buNone/>
              <a:tabLst/>
              <a:defRPr/>
            </a:pPr>
            <a:r>
              <a:rPr kumimoji="0" lang="pl-PL" sz="2000" b="1" i="0" u="none" strike="noStrike" kern="1200" cap="none" spc="0" normalizeH="0" baseline="0" noProof="0" dirty="0">
                <a:ln>
                  <a:noFill/>
                </a:ln>
                <a:solidFill>
                  <a:srgbClr val="4472C4"/>
                </a:solidFill>
                <a:effectLst/>
                <a:uLnTx/>
                <a:uFillTx/>
                <a:latin typeface="Republika" panose="02000506040000020004" pitchFamily="2" charset="-18"/>
                <a:ea typeface="+mn-ea"/>
                <a:cs typeface="+mn-cs"/>
              </a:rPr>
              <a:t>1. Poplavna varnost Drave – Ptujska Drava </a:t>
            </a:r>
          </a:p>
          <a:p>
            <a:pPr marL="0" marR="0" lvl="0" indent="0" algn="just" defTabSz="914400" rtl="0" eaLnBrk="1" fontAlgn="auto" latinLnBrk="0" hangingPunct="1">
              <a:lnSpc>
                <a:spcPct val="70000"/>
              </a:lnSpc>
              <a:spcBef>
                <a:spcPts val="100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izvedba ukrepov zmanjševanje poplavne ogroženosti na območju Radvanja, Spodnjega Dupleka, Ptuja in Rogoznice</a:t>
            </a:r>
          </a:p>
          <a:p>
            <a:pPr marL="0" marR="0" lvl="0" indent="0" algn="just" defTabSz="914400" rtl="0" eaLnBrk="1" fontAlgn="auto" latinLnBrk="0" hangingPunct="1">
              <a:lnSpc>
                <a:spcPct val="70000"/>
              </a:lnSpc>
              <a:spcBef>
                <a:spcPts val="1000"/>
              </a:spcBef>
              <a:spcAft>
                <a:spcPts val="0"/>
              </a:spcAft>
              <a:buClrTx/>
              <a:buSzTx/>
              <a:buFontTx/>
              <a:buNone/>
              <a:tabLst/>
              <a:defRPr/>
            </a:pPr>
            <a:r>
              <a:rPr kumimoji="0" lang="pl-PL" sz="2000" b="1" i="0" u="none" strike="noStrike" kern="1200" cap="none" spc="0" normalizeH="0" baseline="0" noProof="0" dirty="0">
                <a:ln>
                  <a:noFill/>
                </a:ln>
                <a:solidFill>
                  <a:srgbClr val="4472C4"/>
                </a:solidFill>
                <a:effectLst/>
                <a:uLnTx/>
                <a:uFillTx/>
                <a:latin typeface="Republika" panose="02000506040000020004" pitchFamily="2" charset="-18"/>
                <a:ea typeface="+mn-ea"/>
                <a:cs typeface="+mn-cs"/>
              </a:rPr>
              <a:t>2. Poplavna varnost ob Dravinji in Polskavi </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izvedba ukrepov zmanjševanje poplavne ogroženosti na območju Poljčan, Slovenskih Konjic, Vidma, Kidričevega, Majšperka in Slovenske Bistrice</a:t>
            </a:r>
          </a:p>
          <a:p>
            <a:pPr marL="0" marR="0" lvl="0" indent="0" algn="just" defTabSz="914400" rtl="0" eaLnBrk="1" fontAlgn="auto" latinLnBrk="0" hangingPunct="1">
              <a:lnSpc>
                <a:spcPct val="70000"/>
              </a:lnSpc>
              <a:spcBef>
                <a:spcPts val="1000"/>
              </a:spcBef>
              <a:spcAft>
                <a:spcPts val="0"/>
              </a:spcAft>
              <a:buClrTx/>
              <a:buSzTx/>
              <a:buFontTx/>
              <a:buNone/>
              <a:tabLst/>
              <a:defRPr/>
            </a:pPr>
            <a:r>
              <a:rPr kumimoji="0" lang="pl-PL" sz="2000" b="1" i="0" u="none" strike="noStrike" kern="1200" cap="none" spc="0" normalizeH="0" baseline="0" noProof="0" dirty="0">
                <a:ln>
                  <a:noFill/>
                </a:ln>
                <a:solidFill>
                  <a:srgbClr val="4472C4"/>
                </a:solidFill>
                <a:effectLst/>
                <a:uLnTx/>
                <a:uFillTx/>
                <a:latin typeface="Republika" panose="02000506040000020004" pitchFamily="2" charset="-18"/>
                <a:ea typeface="+mn-ea"/>
                <a:cs typeface="+mn-cs"/>
              </a:rPr>
              <a:t>3. Zmanjšanje poplavne ogroženosti ob Meži in Mislinji</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dopolnilni ukrepi zmanjševanje poplavne ogroženosti na območju Prevalj, Slovenj Gradca, Mežice ter na sotočju Meže in Mislinje</a:t>
            </a:r>
          </a:p>
          <a:p>
            <a:pPr marL="0" marR="0" lvl="0" indent="0" algn="just" defTabSz="914400" rtl="0" eaLnBrk="1" fontAlgn="auto" latinLnBrk="0" hangingPunct="1">
              <a:lnSpc>
                <a:spcPct val="70000"/>
              </a:lnSpc>
              <a:spcBef>
                <a:spcPts val="1000"/>
              </a:spcBef>
              <a:spcAft>
                <a:spcPts val="0"/>
              </a:spcAft>
              <a:buClrTx/>
              <a:buSzTx/>
              <a:buFontTx/>
              <a:buNone/>
              <a:tabLst/>
              <a:defRPr/>
            </a:pPr>
            <a:r>
              <a:rPr kumimoji="0" lang="pl-PL" sz="2000" b="1" i="0" u="none" strike="noStrike" kern="1200" cap="none" spc="0" normalizeH="0" baseline="0" noProof="0" dirty="0">
                <a:ln>
                  <a:noFill/>
                </a:ln>
                <a:solidFill>
                  <a:srgbClr val="4472C4"/>
                </a:solidFill>
                <a:effectLst/>
                <a:uLnTx/>
                <a:uFillTx/>
                <a:latin typeface="Republika" panose="02000506040000020004" pitchFamily="2" charset="-18"/>
                <a:ea typeface="+mn-ea"/>
                <a:cs typeface="+mn-cs"/>
              </a:rPr>
              <a:t>4. Zmanjšanje poplavne ogroženosti porečja Vipave – I. Faza</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izvedba ukrepov zmanjševanje poplavne ogroženosti na območju Vipave, Šempeter-Vrtojbe, Miren-Kostanjevice in Renče-Vogrsko</a:t>
            </a:r>
          </a:p>
          <a:p>
            <a:pPr marL="0" marR="0" lvl="0" indent="0" algn="just" defTabSz="914400" rtl="0" eaLnBrk="1" fontAlgn="auto" latinLnBrk="0" hangingPunct="1">
              <a:lnSpc>
                <a:spcPct val="70000"/>
              </a:lnSpc>
              <a:spcBef>
                <a:spcPts val="1000"/>
              </a:spcBef>
              <a:spcAft>
                <a:spcPts val="0"/>
              </a:spcAft>
              <a:buClrTx/>
              <a:buSzTx/>
              <a:buFontTx/>
              <a:buNone/>
              <a:tabLst/>
              <a:defRPr/>
            </a:pPr>
            <a:endParaRPr kumimoji="0" lang="pl-PL" sz="2000" b="1" i="0" u="none" strike="noStrike" kern="1200" cap="none" spc="0" normalizeH="0" baseline="0" noProof="0" dirty="0">
              <a:ln>
                <a:noFill/>
              </a:ln>
              <a:solidFill>
                <a:prstClr val="black"/>
              </a:solidFill>
              <a:effectLst/>
              <a:uLnTx/>
              <a:uFillTx/>
              <a:latin typeface="Republika" panose="02000506040000020004" pitchFamily="2" charset="-18"/>
              <a:ea typeface="+mn-ea"/>
              <a:cs typeface="+mn-cs"/>
            </a:endParaRPr>
          </a:p>
          <a:p>
            <a:pPr marL="0" marR="0" lvl="0" indent="0" algn="just" defTabSz="914400" rtl="0" eaLnBrk="1" fontAlgn="auto" latinLnBrk="0" hangingPunct="1">
              <a:lnSpc>
                <a:spcPct val="70000"/>
              </a:lnSpc>
              <a:spcBef>
                <a:spcPts val="1000"/>
              </a:spcBef>
              <a:spcAft>
                <a:spcPts val="0"/>
              </a:spcAft>
              <a:buClrTx/>
              <a:buSzTx/>
              <a:buFontTx/>
              <a:buNone/>
              <a:tabLst/>
              <a:defRPr/>
            </a:pPr>
            <a:r>
              <a:rPr kumimoji="0" lang="pl-PL" sz="2000" b="1" i="0" u="none" strike="noStrike" kern="1200" cap="none" spc="0" normalizeH="0" baseline="0" noProof="0" dirty="0">
                <a:ln>
                  <a:noFill/>
                </a:ln>
                <a:solidFill>
                  <a:srgbClr val="FF0000"/>
                </a:solidFill>
                <a:effectLst/>
                <a:uLnTx/>
                <a:uFillTx/>
                <a:latin typeface="Republika" panose="02000506040000020004" pitchFamily="2" charset="-18"/>
                <a:ea typeface="+mn-ea"/>
                <a:cs typeface="+mn-cs"/>
              </a:rPr>
              <a:t>5. Nakup manjših letal za gašenje požarov iz zraka (100% realizacija)</a:t>
            </a: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epublika" panose="02000506040000020004" pitchFamily="2" charset="-18"/>
                <a:ea typeface="+mn-ea"/>
                <a:cs typeface="+mn-cs"/>
              </a:rPr>
              <a:t>nakup 4 letal za gašenje iz zraka, ki bodo v času sezonskih požarov neprekinjeno v pripravljenosti, obenem pa bodo zagotavljala požarno varnost tudi v širšem območju EU</a:t>
            </a:r>
            <a:endParaRPr lang="pl-PL" sz="2400" dirty="0"/>
          </a:p>
        </p:txBody>
      </p:sp>
    </p:spTree>
    <p:extLst>
      <p:ext uri="{BB962C8B-B14F-4D97-AF65-F5344CB8AC3E}">
        <p14:creationId xmlns:p14="http://schemas.microsoft.com/office/powerpoint/2010/main" val="39883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6208" y="411098"/>
            <a:ext cx="10975017" cy="361702"/>
          </a:xfrm>
          <a:prstGeom prst="rect">
            <a:avLst/>
          </a:prstGeom>
        </p:spPr>
        <p:txBody>
          <a:bodyPr wrap="square">
            <a:spAutoFit/>
          </a:bodyPr>
          <a:lstStyle/>
          <a:p>
            <a:pPr>
              <a:lnSpc>
                <a:spcPct val="70000"/>
              </a:lnSpc>
              <a:spcBef>
                <a:spcPts val="1000"/>
              </a:spcBef>
            </a:pPr>
            <a:r>
              <a:rPr lang="pl-PL" sz="2400" b="1" u="sng" dirty="0">
                <a:latin typeface="Republika" panose="02000506040000020004" pitchFamily="2" charset="-18"/>
              </a:rPr>
              <a:t>Ministrstvo za naravne vire in prostor:</a:t>
            </a:r>
          </a:p>
        </p:txBody>
      </p:sp>
      <p:pic>
        <p:nvPicPr>
          <p:cNvPr id="2" name="Slika 1">
            <a:extLst>
              <a:ext uri="{FF2B5EF4-FFF2-40B4-BE49-F238E27FC236}">
                <a16:creationId xmlns:a16="http://schemas.microsoft.com/office/drawing/2014/main" id="{DE05D786-892B-16AA-52A3-577B2A2B3DFE}"/>
              </a:ext>
            </a:extLst>
          </p:cNvPr>
          <p:cNvPicPr>
            <a:picLocks noChangeAspect="1"/>
          </p:cNvPicPr>
          <p:nvPr/>
        </p:nvPicPr>
        <p:blipFill>
          <a:blip r:embed="rId4"/>
          <a:stretch>
            <a:fillRect/>
          </a:stretch>
        </p:blipFill>
        <p:spPr>
          <a:xfrm>
            <a:off x="508529" y="734810"/>
            <a:ext cx="3359187" cy="2517866"/>
          </a:xfrm>
          <a:prstGeom prst="rect">
            <a:avLst/>
          </a:prstGeom>
        </p:spPr>
      </p:pic>
      <p:pic>
        <p:nvPicPr>
          <p:cNvPr id="10" name="Slika 9">
            <a:extLst>
              <a:ext uri="{FF2B5EF4-FFF2-40B4-BE49-F238E27FC236}">
                <a16:creationId xmlns:a16="http://schemas.microsoft.com/office/drawing/2014/main" id="{50C8C366-896A-BAC1-77B2-87C62E72164B}"/>
              </a:ext>
            </a:extLst>
          </p:cNvPr>
          <p:cNvPicPr>
            <a:picLocks noChangeAspect="1"/>
          </p:cNvPicPr>
          <p:nvPr/>
        </p:nvPicPr>
        <p:blipFill>
          <a:blip r:embed="rId5"/>
          <a:stretch>
            <a:fillRect/>
          </a:stretch>
        </p:blipFill>
        <p:spPr>
          <a:xfrm>
            <a:off x="5524880" y="3601022"/>
            <a:ext cx="6259844" cy="2936677"/>
          </a:xfrm>
          <a:prstGeom prst="rect">
            <a:avLst/>
          </a:prstGeom>
        </p:spPr>
      </p:pic>
      <p:pic>
        <p:nvPicPr>
          <p:cNvPr id="11" name="Slika 10">
            <a:extLst>
              <a:ext uri="{FF2B5EF4-FFF2-40B4-BE49-F238E27FC236}">
                <a16:creationId xmlns:a16="http://schemas.microsoft.com/office/drawing/2014/main" id="{1293A574-9640-EADD-8B6B-D750C3175355}"/>
              </a:ext>
            </a:extLst>
          </p:cNvPr>
          <p:cNvPicPr>
            <a:picLocks noChangeAspect="1"/>
          </p:cNvPicPr>
          <p:nvPr/>
        </p:nvPicPr>
        <p:blipFill>
          <a:blip r:embed="rId6"/>
          <a:stretch>
            <a:fillRect/>
          </a:stretch>
        </p:blipFill>
        <p:spPr>
          <a:xfrm>
            <a:off x="3122146" y="1636985"/>
            <a:ext cx="4035902" cy="3029975"/>
          </a:xfrm>
          <a:prstGeom prst="rect">
            <a:avLst/>
          </a:prstGeom>
        </p:spPr>
      </p:pic>
      <p:sp>
        <p:nvSpPr>
          <p:cNvPr id="13" name="PoljeZBesedilom 12">
            <a:extLst>
              <a:ext uri="{FF2B5EF4-FFF2-40B4-BE49-F238E27FC236}">
                <a16:creationId xmlns:a16="http://schemas.microsoft.com/office/drawing/2014/main" id="{55C7700F-5054-BB8F-AAB8-5BECF756973F}"/>
              </a:ext>
            </a:extLst>
          </p:cNvPr>
          <p:cNvSpPr txBox="1"/>
          <p:nvPr/>
        </p:nvSpPr>
        <p:spPr>
          <a:xfrm>
            <a:off x="629266" y="5417663"/>
            <a:ext cx="6096000" cy="369332"/>
          </a:xfrm>
          <a:prstGeom prst="rect">
            <a:avLst/>
          </a:prstGeom>
          <a:noFill/>
        </p:spPr>
        <p:txBody>
          <a:bodyPr wrap="square">
            <a:spAutoFit/>
          </a:bodyPr>
          <a:lstStyle/>
          <a:p>
            <a:r>
              <a:rPr lang="sl-SI" sz="1800" dirty="0"/>
              <a:t>Nakup manjših letal za gašenje požarov iz zraka</a:t>
            </a:r>
          </a:p>
        </p:txBody>
      </p:sp>
      <p:sp>
        <p:nvSpPr>
          <p:cNvPr id="21" name="PoljeZBesedilom 20">
            <a:extLst>
              <a:ext uri="{FF2B5EF4-FFF2-40B4-BE49-F238E27FC236}">
                <a16:creationId xmlns:a16="http://schemas.microsoft.com/office/drawing/2014/main" id="{62B5C320-750F-76C2-3088-D15452DFA09A}"/>
              </a:ext>
            </a:extLst>
          </p:cNvPr>
          <p:cNvSpPr txBox="1"/>
          <p:nvPr/>
        </p:nvSpPr>
        <p:spPr>
          <a:xfrm rot="10800000" flipV="1">
            <a:off x="7505700" y="1562858"/>
            <a:ext cx="4467224" cy="646331"/>
          </a:xfrm>
          <a:prstGeom prst="rect">
            <a:avLst/>
          </a:prstGeom>
          <a:noFill/>
        </p:spPr>
        <p:txBody>
          <a:bodyPr wrap="square">
            <a:spAutoFit/>
          </a:bodyPr>
          <a:lstStyle/>
          <a:p>
            <a:pPr algn="ctr"/>
            <a:r>
              <a:rPr lang="sl-SI" sz="1800" dirty="0"/>
              <a:t>Izvajanje protipoplavnih ureditev na območju Ptujske Drave – območje Vičava</a:t>
            </a:r>
          </a:p>
        </p:txBody>
      </p:sp>
    </p:spTree>
    <p:extLst>
      <p:ext uri="{BB962C8B-B14F-4D97-AF65-F5344CB8AC3E}">
        <p14:creationId xmlns:p14="http://schemas.microsoft.com/office/powerpoint/2010/main" val="13636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865045"/>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pPr>
              <a:lnSpc>
                <a:spcPct val="70000"/>
              </a:lnSpc>
              <a:spcBef>
                <a:spcPts val="1000"/>
              </a:spcBef>
            </a:pPr>
            <a:r>
              <a:rPr lang="pl-PL" sz="2400" dirty="0">
                <a:latin typeface="Republika" panose="02000506040000020004" pitchFamily="2" charset="-18"/>
              </a:rPr>
              <a:t>Ukrep: </a:t>
            </a:r>
            <a:r>
              <a:rPr lang="pl-PL" sz="2400" b="1" dirty="0">
                <a:latin typeface="Republika" panose="02000506040000020004" pitchFamily="2" charset="-18"/>
              </a:rPr>
              <a:t>SOVIR - sistem opozarjanja na vremensko pogojene izredne razmere</a:t>
            </a:r>
          </a:p>
        </p:txBody>
      </p:sp>
      <p:sp>
        <p:nvSpPr>
          <p:cNvPr id="3" name="PoljeZBesedilom 2">
            <a:extLst>
              <a:ext uri="{FF2B5EF4-FFF2-40B4-BE49-F238E27FC236}">
                <a16:creationId xmlns:a16="http://schemas.microsoft.com/office/drawing/2014/main" id="{ECF87916-1E2D-4C62-51AC-9275F1C412BD}"/>
              </a:ext>
            </a:extLst>
          </p:cNvPr>
          <p:cNvSpPr txBox="1"/>
          <p:nvPr/>
        </p:nvSpPr>
        <p:spPr>
          <a:xfrm>
            <a:off x="508529" y="1335801"/>
            <a:ext cx="11297180" cy="5387629"/>
          </a:xfrm>
          <a:prstGeom prst="rect">
            <a:avLst/>
          </a:prstGeom>
          <a:noFill/>
        </p:spPr>
        <p:txBody>
          <a:bodyPr wrap="square">
            <a:spAutoFit/>
          </a:bodyPr>
          <a:lstStyle/>
          <a:p>
            <a:pPr marL="342900" indent="-342900" fontAlgn="base">
              <a:lnSpc>
                <a:spcPct val="107000"/>
              </a:lnSpc>
              <a:spcAft>
                <a:spcPts val="480"/>
              </a:spcAft>
              <a:buSzPts val="1000"/>
              <a:buFont typeface="Symbol" panose="05050102010706020507" pitchFamily="18" charset="2"/>
              <a:buChar char=""/>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izvaja v okviru politike EKP 2021-2027, CP 2, PN 3  ter SC RSO 2.4.</a:t>
            </a:r>
          </a:p>
          <a:p>
            <a:pPr marL="342900" indent="-342900" fontAlgn="base">
              <a:lnSpc>
                <a:spcPct val="107000"/>
              </a:lnSpc>
              <a:spcAft>
                <a:spcPts val="480"/>
              </a:spcAft>
              <a:buSzPts val="1000"/>
              <a:buFont typeface="Symbol" panose="05050102010706020507" pitchFamily="18" charset="2"/>
              <a:buChar char=""/>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MKRR je 8. marca 2024 izdalo odločitev o podpori.</a:t>
            </a:r>
          </a:p>
          <a:p>
            <a:pPr marL="342900" indent="-342900" fontAlgn="base">
              <a:lnSpc>
                <a:spcPct val="107000"/>
              </a:lnSpc>
              <a:spcAft>
                <a:spcPts val="480"/>
              </a:spcAft>
              <a:buSzPts val="1000"/>
              <a:buFont typeface="Symbol" panose="05050102010706020507" pitchFamily="18" charset="2"/>
              <a:buChar char=""/>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V projektu bo ARSO nadgradila sistem za opozarjanje državljanov na izredne razmere, ki jih povzroča vreme in ki bodo zaradi podnebnih sprememb pogostejši. </a:t>
            </a:r>
          </a:p>
          <a:p>
            <a:pPr marL="342900" indent="-342900" fontAlgn="base">
              <a:lnSpc>
                <a:spcPct val="107000"/>
              </a:lnSpc>
              <a:spcAft>
                <a:spcPts val="480"/>
              </a:spcAft>
              <a:buSzPts val="1000"/>
              <a:buFont typeface="Symbol" panose="05050102010706020507" pitchFamily="18" charset="2"/>
              <a:buChar char=""/>
              <a:tabLst>
                <a:tab pos="457200" algn="l"/>
              </a:tabLst>
            </a:pPr>
            <a:r>
              <a:rPr lang="sl-SI" sz="1400" dirty="0">
                <a:solidFill>
                  <a:srgbClr val="111111"/>
                </a:solidFill>
                <a:effectLst/>
                <a:latin typeface="Republika" panose="02000506040000020004" pitchFamily="2" charset="-18"/>
                <a:ea typeface="Times New Roman" panose="02020603050405020304" pitchFamily="18" charset="0"/>
              </a:rPr>
              <a:t>Za projekt je načrtovanih 23 milijonov evrov sredstev, od tega od tega 11.475.000 EUR (EU) in 2.025.000 EUR (SI), preostanek se bo financiral iz Sklada za podnebne spremembe ter lastnih sredstev Agencije RS za okolje.</a:t>
            </a:r>
            <a:endParaRPr lang="sl-SI" sz="1400" kern="0" dirty="0">
              <a:solidFill>
                <a:srgbClr val="111111"/>
              </a:solidFill>
              <a:latin typeface="Republika" panose="02000506040000020004" pitchFamily="2" charset="-18"/>
              <a:cs typeface="Times New Roman" panose="02020603050405020304" pitchFamily="18" charset="0"/>
            </a:endParaRPr>
          </a:p>
          <a:p>
            <a:pPr fontAlgn="base">
              <a:lnSpc>
                <a:spcPct val="107000"/>
              </a:lnSpc>
              <a:spcAft>
                <a:spcPts val="480"/>
              </a:spcAft>
              <a:buSzPts val="1000"/>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V okviru projekta bodo:</a:t>
            </a:r>
          </a:p>
          <a:p>
            <a:pPr marL="342900" lvl="0" indent="-342900" fontAlgn="base">
              <a:lnSpc>
                <a:spcPct val="107000"/>
              </a:lnSpc>
              <a:spcBef>
                <a:spcPts val="0"/>
              </a:spcBef>
              <a:spcAft>
                <a:spcPts val="480"/>
              </a:spcAft>
              <a:buSzPts val="1000"/>
              <a:buFont typeface="Symbol" panose="05050102010706020507" pitchFamily="18" charset="2"/>
              <a:buChar char=""/>
              <a:tabLst>
                <a:tab pos="457200" algn="l"/>
              </a:tabLst>
            </a:pPr>
            <a:r>
              <a:rPr lang="sl-SI" sz="1400" kern="0" dirty="0">
                <a:solidFill>
                  <a:srgbClr val="111111"/>
                </a:solidFill>
                <a:effectLst/>
                <a:latin typeface="Republika" panose="02000506040000020004" pitchFamily="2" charset="-18"/>
                <a:ea typeface="Times New Roman" panose="02020603050405020304" pitchFamily="18" charset="0"/>
                <a:cs typeface="Times New Roman" panose="02020603050405020304" pitchFamily="18" charset="0"/>
              </a:rPr>
              <a:t>prenovili spletne vsebine za obveščanje in opozarjanje javnosti,</a:t>
            </a:r>
            <a:endParaRPr lang="sl-SI" sz="1400" kern="100" dirty="0">
              <a:solidFill>
                <a:srgbClr val="111111"/>
              </a:solidFill>
              <a:effectLst/>
              <a:latin typeface="Republika" panose="02000506040000020004" pitchFamily="2" charset="-18"/>
              <a:ea typeface="Calibri" panose="020F0502020204030204" pitchFamily="34" charset="0"/>
              <a:cs typeface="Times New Roman" panose="02020603050405020304" pitchFamily="18" charset="0"/>
            </a:endParaRPr>
          </a:p>
          <a:p>
            <a:pPr marL="342900" lvl="0" indent="-342900" fontAlgn="base">
              <a:lnSpc>
                <a:spcPct val="107000"/>
              </a:lnSpc>
              <a:spcBef>
                <a:spcPts val="0"/>
              </a:spcBef>
              <a:spcAft>
                <a:spcPts val="480"/>
              </a:spcAft>
              <a:buSzPts val="1000"/>
              <a:buFont typeface="Symbol" panose="05050102010706020507" pitchFamily="18" charset="2"/>
              <a:buChar char=""/>
              <a:tabLst>
                <a:tab pos="457200" algn="l"/>
              </a:tabLst>
            </a:pPr>
            <a:r>
              <a:rPr lang="sl-SI" sz="1400" kern="0" dirty="0">
                <a:solidFill>
                  <a:srgbClr val="111111"/>
                </a:solidFill>
                <a:effectLst/>
                <a:latin typeface="Republika" panose="02000506040000020004" pitchFamily="2" charset="-18"/>
                <a:ea typeface="Times New Roman" panose="02020603050405020304" pitchFamily="18" charset="0"/>
                <a:cs typeface="Times New Roman" panose="02020603050405020304" pitchFamily="18" charset="0"/>
              </a:rPr>
              <a:t>razvili in nadgradili orodja za učinkovito obveščanje in opozarjanje pred nevarnimi meteorološkimi, hidrološkimi in oceanografskimi razmerami in izrednimi dogodki,</a:t>
            </a:r>
            <a:endParaRPr lang="sl-SI" sz="1400" kern="100" dirty="0">
              <a:solidFill>
                <a:srgbClr val="111111"/>
              </a:solidFill>
              <a:effectLst/>
              <a:latin typeface="Republika" panose="02000506040000020004" pitchFamily="2" charset="-18"/>
              <a:ea typeface="Calibri" panose="020F0502020204030204" pitchFamily="34" charset="0"/>
              <a:cs typeface="Times New Roman" panose="02020603050405020304" pitchFamily="18" charset="0"/>
            </a:endParaRPr>
          </a:p>
          <a:p>
            <a:pPr marL="34290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sl-SI" sz="1400" kern="0" dirty="0">
                <a:solidFill>
                  <a:srgbClr val="111111"/>
                </a:solidFill>
                <a:effectLst/>
                <a:latin typeface="Republika" panose="02000506040000020004" pitchFamily="2" charset="-18"/>
                <a:ea typeface="Times New Roman" panose="02020603050405020304" pitchFamily="18" charset="0"/>
                <a:cs typeface="Times New Roman" panose="02020603050405020304" pitchFamily="18" charset="0"/>
              </a:rPr>
              <a:t>nadgradili merilno in informacijsko infrastrukturo za stalno spremljanje in napovedovanje meteoroloških, hidroloških in oceanografskih razmer.</a:t>
            </a:r>
          </a:p>
          <a:p>
            <a:pPr>
              <a:lnSpc>
                <a:spcPct val="150000"/>
              </a:lnSpc>
            </a:pPr>
            <a:r>
              <a:rPr lang="sl-SI" sz="1400" b="1" dirty="0">
                <a:solidFill>
                  <a:srgbClr val="111111"/>
                </a:solidFill>
                <a:effectLst/>
                <a:latin typeface="Republika" panose="02000506040000020004" pitchFamily="2" charset="-18"/>
                <a:ea typeface="Calibri" panose="020F0502020204030204" pitchFamily="34" charset="0"/>
              </a:rPr>
              <a:t>Objavljena sta dva javna naročila:</a:t>
            </a:r>
          </a:p>
          <a:p>
            <a:pPr marL="171450" indent="-171450">
              <a:lnSpc>
                <a:spcPct val="150000"/>
              </a:lnSpc>
              <a:buFont typeface="Arial" panose="020B0604020202020204" pitchFamily="34" charset="0"/>
              <a:buChar char="•"/>
            </a:pPr>
            <a:r>
              <a:rPr lang="sl-SI" sz="1400" dirty="0">
                <a:solidFill>
                  <a:schemeClr val="tx1"/>
                </a:solidFill>
                <a:effectLst/>
                <a:latin typeface="Republika" panose="02000506040000020004" pitchFamily="2" charset="-18"/>
                <a:ea typeface="Calibri" panose="020F0502020204030204" pitchFamily="34" charset="0"/>
              </a:rPr>
              <a:t>Prvo JN male vrednosti je </a:t>
            </a:r>
            <a:r>
              <a:rPr lang="sl-SI" sz="1400" b="1" dirty="0">
                <a:solidFill>
                  <a:schemeClr val="tx1"/>
                </a:solidFill>
                <a:effectLst/>
                <a:latin typeface="Republika" panose="02000506040000020004" pitchFamily="2" charset="-18"/>
                <a:ea typeface="Calibri" panose="020F0502020204030204" pitchFamily="34" charset="0"/>
              </a:rPr>
              <a:t>Gradnja - prenova podnebnega observatorija na Kredarici</a:t>
            </a:r>
            <a:r>
              <a:rPr lang="sl-SI" sz="1400" dirty="0">
                <a:solidFill>
                  <a:schemeClr val="tx1"/>
                </a:solidFill>
                <a:effectLst/>
                <a:latin typeface="Republika" panose="02000506040000020004" pitchFamily="2" charset="-18"/>
              </a:rPr>
              <a:t>,</a:t>
            </a:r>
            <a:r>
              <a:rPr lang="sl-SI" sz="1400" b="1" dirty="0">
                <a:solidFill>
                  <a:schemeClr val="tx1"/>
                </a:solidFill>
                <a:effectLst/>
                <a:latin typeface="Republika" panose="02000506040000020004" pitchFamily="2" charset="-18"/>
              </a:rPr>
              <a:t> </a:t>
            </a:r>
            <a:r>
              <a:rPr lang="sl-SI" sz="1400" dirty="0">
                <a:solidFill>
                  <a:schemeClr val="tx1"/>
                </a:solidFill>
                <a:effectLst/>
                <a:latin typeface="Republika" panose="02000506040000020004" pitchFamily="2" charset="-18"/>
              </a:rPr>
              <a:t>pod</a:t>
            </a:r>
            <a:r>
              <a:rPr lang="sl-SI" sz="1400" b="1" dirty="0">
                <a:solidFill>
                  <a:schemeClr val="tx1"/>
                </a:solidFill>
                <a:effectLst/>
                <a:latin typeface="Republika" panose="02000506040000020004" pitchFamily="2" charset="-18"/>
              </a:rPr>
              <a:t> </a:t>
            </a:r>
            <a:r>
              <a:rPr lang="sl-SI" sz="1400" dirty="0">
                <a:solidFill>
                  <a:schemeClr val="tx1"/>
                </a:solidFill>
                <a:effectLst/>
                <a:latin typeface="Republika" panose="02000506040000020004" pitchFamily="2" charset="-18"/>
                <a:ea typeface="Calibri" panose="020F0502020204030204" pitchFamily="34" charset="0"/>
              </a:rPr>
              <a:t>št. JN007512/2023-W01, objavljeno dne 15. 11. 2023. </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Predmet JN je izvedba gradbenih, obrtniških in inštalacijskih del.</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Denarna sredstva za financiranje izvedbe JN so zagotovljena v proračunu RS v višini 2.440.000,00 EUR na proračunskih postavkah,</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V prizidku Doma na Kredarici je vremenski observatorij - objekt za evidentiranje in sledenje meteoroloških pojavov, ki je najvišja meteorološka opazovalnica v Sloveniji. </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Gre za objekt velikega pomena za slovensko meteorologijo. </a:t>
            </a:r>
          </a:p>
        </p:txBody>
      </p:sp>
    </p:spTree>
    <p:extLst>
      <p:ext uri="{BB962C8B-B14F-4D97-AF65-F5344CB8AC3E}">
        <p14:creationId xmlns:p14="http://schemas.microsoft.com/office/powerpoint/2010/main" val="143148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461665"/>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p:txBody>
      </p:sp>
      <p:sp>
        <p:nvSpPr>
          <p:cNvPr id="3" name="PoljeZBesedilom 2">
            <a:extLst>
              <a:ext uri="{FF2B5EF4-FFF2-40B4-BE49-F238E27FC236}">
                <a16:creationId xmlns:a16="http://schemas.microsoft.com/office/drawing/2014/main" id="{ECF87916-1E2D-4C62-51AC-9275F1C412BD}"/>
              </a:ext>
            </a:extLst>
          </p:cNvPr>
          <p:cNvSpPr txBox="1"/>
          <p:nvPr/>
        </p:nvSpPr>
        <p:spPr>
          <a:xfrm>
            <a:off x="447410" y="890032"/>
            <a:ext cx="11297180" cy="6324360"/>
          </a:xfrm>
          <a:prstGeom prst="rect">
            <a:avLst/>
          </a:prstGeom>
          <a:noFill/>
        </p:spPr>
        <p:txBody>
          <a:bodyPr wrap="square">
            <a:spAutoFit/>
          </a:bodyPr>
          <a:lstStyle/>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Razlog za predmetni poseg je, da se omogoči normalno opravljanje meteorološke dejavnosti, česar sedanje razmere ne dopuščajo, saj je objekt premajhen in povsem dotrajan. </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Povečanje objekta ne bo imelo negativnega vpliva na okolje, saj bo objekt izgrajen energetsko varčno, obstoječi pa je zastarel ter slabo izoliran in s slabimi okni in zasteklitvijo. </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Po posegu bo imel boljšo izolacijo, boljšo gradbene fiziko in boljši ovoj stavbe. </a:t>
            </a:r>
          </a:p>
          <a:p>
            <a:pPr marL="342900" indent="-342900" fontAlgn="base">
              <a:lnSpc>
                <a:spcPct val="107000"/>
              </a:lnSpc>
              <a:spcAft>
                <a:spcPts val="480"/>
              </a:spcAft>
              <a:buSzPts val="1000"/>
              <a:buFont typeface="Symbol" panose="05050102010706020507" pitchFamily="18" charset="2"/>
              <a:buChar char=""/>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Drugo javno naročilo je </a:t>
            </a:r>
            <a:r>
              <a:rPr lang="sl-SI" sz="1400" b="1" kern="0" dirty="0">
                <a:solidFill>
                  <a:srgbClr val="111111"/>
                </a:solidFill>
                <a:latin typeface="Republika" panose="02000506040000020004" pitchFamily="2" charset="-18"/>
                <a:cs typeface="Times New Roman" panose="02020603050405020304" pitchFamily="18" charset="0"/>
              </a:rPr>
              <a:t>Nakup infrastrukture informacijsko-komunikacijske tehnologije ARSO</a:t>
            </a:r>
            <a:r>
              <a:rPr lang="sl-SI" sz="1400" kern="0" dirty="0">
                <a:solidFill>
                  <a:srgbClr val="111111"/>
                </a:solidFill>
                <a:latin typeface="Republika" panose="02000506040000020004" pitchFamily="2" charset="-18"/>
                <a:cs typeface="Times New Roman" panose="02020603050405020304" pitchFamily="18" charset="0"/>
              </a:rPr>
              <a:t>: SAN okolje za </a:t>
            </a:r>
            <a:r>
              <a:rPr lang="sl-SI" sz="1400" kern="0" dirty="0" err="1">
                <a:solidFill>
                  <a:srgbClr val="111111"/>
                </a:solidFill>
                <a:latin typeface="Republika" panose="02000506040000020004" pitchFamily="2" charset="-18"/>
                <a:cs typeface="Times New Roman" panose="02020603050405020304" pitchFamily="18" charset="0"/>
              </a:rPr>
              <a:t>VMware</a:t>
            </a:r>
            <a:r>
              <a:rPr lang="sl-SI" sz="1400" kern="0" dirty="0">
                <a:solidFill>
                  <a:srgbClr val="111111"/>
                </a:solidFill>
                <a:latin typeface="Republika" panose="02000506040000020004" pitchFamily="2" charset="-18"/>
                <a:cs typeface="Times New Roman" panose="02020603050405020304" pitchFamily="18" charset="0"/>
              </a:rPr>
              <a:t> in Oracle Linux KVM, št. PJN: JN006986/2024-EUe16/01 objavljeno dne 30. 9. 2024. </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Predmet naročila je nakup infrastrukture informacijsko-komunikacijske tehnologije za posodobitev SAN okolja za </a:t>
            </a:r>
            <a:r>
              <a:rPr lang="sl-SI" sz="1400" dirty="0" err="1">
                <a:latin typeface="Republika" panose="02000506040000020004" pitchFamily="2" charset="-18"/>
              </a:rPr>
              <a:t>virtualizacijski</a:t>
            </a:r>
            <a:r>
              <a:rPr lang="sl-SI" sz="1400" dirty="0">
                <a:latin typeface="Republika" panose="02000506040000020004" pitchFamily="2" charset="-18"/>
              </a:rPr>
              <a:t> okolji </a:t>
            </a:r>
            <a:r>
              <a:rPr lang="sl-SI" sz="1400" dirty="0" err="1">
                <a:latin typeface="Republika" panose="02000506040000020004" pitchFamily="2" charset="-18"/>
              </a:rPr>
              <a:t>VMware</a:t>
            </a:r>
            <a:r>
              <a:rPr lang="sl-SI" sz="1400" dirty="0">
                <a:latin typeface="Republika" panose="02000506040000020004" pitchFamily="2" charset="-18"/>
              </a:rPr>
              <a:t> in Oracle Linux KVM.</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Z nakupom nove strojne in potrebne licenčne programske opreme za </a:t>
            </a:r>
            <a:r>
              <a:rPr lang="sl-SI" sz="1400" dirty="0" err="1">
                <a:latin typeface="Republika" panose="02000506040000020004" pitchFamily="2" charset="-18"/>
              </a:rPr>
              <a:t>virtualizacijski</a:t>
            </a:r>
            <a:r>
              <a:rPr lang="sl-SI" sz="1400" dirty="0">
                <a:latin typeface="Republika" panose="02000506040000020004" pitchFamily="2" charset="-18"/>
              </a:rPr>
              <a:t> okolji </a:t>
            </a:r>
            <a:r>
              <a:rPr lang="sl-SI" sz="1400" dirty="0" err="1">
                <a:latin typeface="Republika" panose="02000506040000020004" pitchFamily="2" charset="-18"/>
              </a:rPr>
              <a:t>VMware</a:t>
            </a:r>
            <a:r>
              <a:rPr lang="sl-SI" sz="1400" dirty="0">
                <a:latin typeface="Republika" panose="02000506040000020004" pitchFamily="2" charset="-18"/>
              </a:rPr>
              <a:t> in Oracle Linux KVM se bo tako zagotovila:</a:t>
            </a:r>
          </a:p>
          <a:p>
            <a:pPr marL="1714500" lvl="3" indent="-342900" fontAlgn="base">
              <a:lnSpc>
                <a:spcPct val="107000"/>
              </a:lnSpc>
              <a:spcAft>
                <a:spcPts val="480"/>
              </a:spcAft>
              <a:buSzPts val="1000"/>
              <a:buFont typeface="Wingdings" panose="05000000000000000000" pitchFamily="2" charset="2"/>
              <a:buChar char="Ø"/>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posodobitev infrastrukture IKT za dosego ciljev projekta SOVIR, sofinanciranega iz sredstev Kohezijskega sklada,</a:t>
            </a:r>
          </a:p>
          <a:p>
            <a:pPr marL="1714500" lvl="3" indent="-342900" fontAlgn="base">
              <a:lnSpc>
                <a:spcPct val="107000"/>
              </a:lnSpc>
              <a:spcAft>
                <a:spcPts val="480"/>
              </a:spcAft>
              <a:buSzPts val="1000"/>
              <a:buFont typeface="Wingdings" panose="05000000000000000000" pitchFamily="2" charset="2"/>
              <a:buChar char="Ø"/>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posodobitev infrastrukture IKT za dosego ciljev projekta SLO4D, sofinanciranega iz sredstev Mehanizma za okrevanje in odpornost ter</a:t>
            </a:r>
          </a:p>
          <a:p>
            <a:pPr marL="1257300" lvl="2" indent="-342900" fontAlgn="base">
              <a:lnSpc>
                <a:spcPct val="107000"/>
              </a:lnSpc>
              <a:spcAft>
                <a:spcPts val="480"/>
              </a:spcAft>
              <a:buSzPts val="1000"/>
              <a:buFont typeface="Wingdings" panose="05000000000000000000" pitchFamily="2" charset="2"/>
              <a:buChar char="Ø"/>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posodobitev infrastrukture IKT za redno delo pri naročniku, ki ne sega na zgoraj omenjena vsebinska področja.</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V okviru projekta SLO4D pa se bo povezala ključna prostorska in </a:t>
            </a:r>
            <a:r>
              <a:rPr lang="sl-SI" sz="1400" dirty="0" err="1">
                <a:latin typeface="Republika" panose="02000506040000020004" pitchFamily="2" charset="-18"/>
              </a:rPr>
              <a:t>okoljska</a:t>
            </a:r>
            <a:r>
              <a:rPr lang="sl-SI" sz="1400" dirty="0">
                <a:latin typeface="Republika" panose="02000506040000020004" pitchFamily="2" charset="-18"/>
              </a:rPr>
              <a:t> digitalna podatkovna infrastruktura. </a:t>
            </a:r>
          </a:p>
          <a:p>
            <a:pPr marL="971550" lvl="1" indent="-285750" fontAlgn="base">
              <a:lnSpc>
                <a:spcPct val="107000"/>
              </a:lnSpc>
              <a:spcAft>
                <a:spcPts val="480"/>
              </a:spcAft>
              <a:buSzPts val="1000"/>
              <a:buFont typeface="Courier New" panose="02070309020205020404" pitchFamily="49" charset="0"/>
              <a:buChar char="o"/>
              <a:tabLst>
                <a:tab pos="457200" algn="l"/>
              </a:tabLst>
            </a:pPr>
            <a:r>
              <a:rPr lang="sl-SI" sz="1400" dirty="0">
                <a:latin typeface="Republika" panose="02000506040000020004" pitchFamily="2" charset="-18"/>
              </a:rPr>
              <a:t>Povezalo se bo ključne procese in podatkovne zbirke sistemov </a:t>
            </a:r>
            <a:r>
              <a:rPr lang="sl-SI" sz="1400" dirty="0" err="1">
                <a:latin typeface="Republika" panose="02000506040000020004" pitchFamily="2" charset="-18"/>
              </a:rPr>
              <a:t>eProstor</a:t>
            </a:r>
            <a:r>
              <a:rPr lang="sl-SI" sz="1400" dirty="0">
                <a:latin typeface="Republika" panose="02000506040000020004" pitchFamily="2" charset="-18"/>
              </a:rPr>
              <a:t>, </a:t>
            </a:r>
            <a:r>
              <a:rPr lang="sl-SI" sz="1400" dirty="0" err="1">
                <a:latin typeface="Republika" panose="02000506040000020004" pitchFamily="2" charset="-18"/>
              </a:rPr>
              <a:t>eOkolje</a:t>
            </a:r>
            <a:r>
              <a:rPr lang="sl-SI" sz="1400" dirty="0">
                <a:latin typeface="Republika" panose="02000506040000020004" pitchFamily="2" charset="-18"/>
              </a:rPr>
              <a:t>, </a:t>
            </a:r>
            <a:r>
              <a:rPr lang="sl-SI" sz="1400" dirty="0" err="1">
                <a:latin typeface="Republika" panose="02000506040000020004" pitchFamily="2" charset="-18"/>
              </a:rPr>
              <a:t>eVode</a:t>
            </a:r>
            <a:r>
              <a:rPr lang="sl-SI" sz="1400" dirty="0">
                <a:latin typeface="Republika" panose="02000506040000020004" pitchFamily="2" charset="-18"/>
              </a:rPr>
              <a:t> in </a:t>
            </a:r>
            <a:r>
              <a:rPr lang="sl-SI" sz="1400" dirty="0" err="1">
                <a:latin typeface="Republika" panose="02000506040000020004" pitchFamily="2" charset="-18"/>
              </a:rPr>
              <a:t>eNarava</a:t>
            </a:r>
            <a:r>
              <a:rPr lang="sl-SI" sz="1400" dirty="0">
                <a:latin typeface="Republika" panose="02000506040000020004" pitchFamily="2" charset="-18"/>
              </a:rPr>
              <a:t> z namenom zagotavljanja integralne e-storitve in dostopa do digitalnih podatkov na področju prostora, okolja, nepremičnin, voda in narave.</a:t>
            </a:r>
          </a:p>
          <a:p>
            <a:pPr fontAlgn="base">
              <a:lnSpc>
                <a:spcPct val="107000"/>
              </a:lnSpc>
              <a:spcAft>
                <a:spcPts val="480"/>
              </a:spcAft>
              <a:buSzPts val="1000"/>
              <a:tabLst>
                <a:tab pos="457200" algn="l"/>
              </a:tabLst>
            </a:pPr>
            <a:endParaRPr lang="sl-SI" sz="1400" kern="0" dirty="0">
              <a:solidFill>
                <a:srgbClr val="111111"/>
              </a:solidFill>
              <a:latin typeface="Republika" panose="02000506040000020004" pitchFamily="2" charset="-18"/>
              <a:cs typeface="Times New Roman" panose="02020603050405020304" pitchFamily="18" charset="0"/>
            </a:endParaRPr>
          </a:p>
          <a:p>
            <a:pPr fontAlgn="base">
              <a:lnSpc>
                <a:spcPct val="107000"/>
              </a:lnSpc>
              <a:spcAft>
                <a:spcPts val="480"/>
              </a:spcAft>
              <a:buSzPts val="1000"/>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Sistem bo pomembno prispeval k večji zaščiti človeških življenj in zmanjševanju škode ob naravnih nesrečah.</a:t>
            </a:r>
          </a:p>
          <a:p>
            <a:pPr fontAlgn="base">
              <a:lnSpc>
                <a:spcPct val="107000"/>
              </a:lnSpc>
              <a:spcAft>
                <a:spcPts val="480"/>
              </a:spcAft>
              <a:buSzPts val="1000"/>
              <a:tabLst>
                <a:tab pos="457200" algn="l"/>
              </a:tabLst>
            </a:pPr>
            <a:r>
              <a:rPr lang="sl-SI" sz="1400" kern="0" dirty="0">
                <a:solidFill>
                  <a:srgbClr val="111111"/>
                </a:solidFill>
                <a:latin typeface="Republika" panose="02000506040000020004" pitchFamily="2" charset="-18"/>
                <a:cs typeface="Times New Roman" panose="02020603050405020304" pitchFamily="18" charset="0"/>
              </a:rPr>
              <a:t>S posodobitvijo IKT opreme se bo zagotovilo tudi nadaljnje delovanje obstoječih IT storitev ARSO.</a:t>
            </a:r>
          </a:p>
          <a:p>
            <a:pPr marL="342900" indent="-342900" fontAlgn="base">
              <a:lnSpc>
                <a:spcPct val="107000"/>
              </a:lnSpc>
              <a:spcAft>
                <a:spcPts val="480"/>
              </a:spcAft>
              <a:buSzPts val="1000"/>
              <a:buFont typeface="Symbol" panose="05050102010706020507" pitchFamily="18" charset="2"/>
              <a:buChar char=""/>
              <a:tabLst>
                <a:tab pos="457200" algn="l"/>
              </a:tabLst>
            </a:pPr>
            <a:endParaRPr lang="sl-SI" sz="1300" kern="0" dirty="0">
              <a:solidFill>
                <a:srgbClr val="111111"/>
              </a:solidFill>
              <a:cs typeface="Times New Roman" panose="02020603050405020304" pitchFamily="18" charset="0"/>
            </a:endParaRPr>
          </a:p>
          <a:p>
            <a:pPr marL="971550" lvl="1" indent="-285750">
              <a:buFont typeface="Courier New" panose="02070309020205020404" pitchFamily="49" charset="0"/>
              <a:buChar char="o"/>
            </a:pPr>
            <a:endParaRPr lang="sl-SI" sz="1400" kern="0" dirty="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50838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2404</TotalTime>
  <Words>2805</Words>
  <Application>Microsoft Office PowerPoint</Application>
  <PresentationFormat>Širokozaslonsko</PresentationFormat>
  <Paragraphs>229</Paragraphs>
  <Slides>22</Slides>
  <Notes>0</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22</vt:i4>
      </vt:variant>
    </vt:vector>
  </HeadingPairs>
  <TitlesOfParts>
    <vt:vector size="32" baseType="lpstr">
      <vt:lpstr>Arial</vt:lpstr>
      <vt:lpstr>ArialMT</vt:lpstr>
      <vt:lpstr>Calibri</vt:lpstr>
      <vt:lpstr>Calibri Light</vt:lpstr>
      <vt:lpstr>Courier New</vt:lpstr>
      <vt:lpstr>Republika</vt:lpstr>
      <vt:lpstr>Symbol</vt:lpstr>
      <vt:lpstr>Times New Roman</vt:lpstr>
      <vt:lpstr>Wingdings</vt:lpstr>
      <vt:lpstr>Officeova tema</vt:lpstr>
      <vt:lpstr>Ključni ukrepi evropske kohezijske politike v Sloveniji v izvajanju / pripravi v letu 2024 po posredniških telesih</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dc:title>
  <dc:creator>koperckal</dc:creator>
  <cp:lastModifiedBy>Janika Gregorič Zečevič</cp:lastModifiedBy>
  <cp:revision>70</cp:revision>
  <dcterms:created xsi:type="dcterms:W3CDTF">2023-03-08T14:06:17Z</dcterms:created>
  <dcterms:modified xsi:type="dcterms:W3CDTF">2024-10-16T11:44:51Z</dcterms:modified>
</cp:coreProperties>
</file>