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346" r:id="rId6"/>
    <p:sldId id="393" r:id="rId7"/>
    <p:sldId id="394" r:id="rId8"/>
    <p:sldId id="395" r:id="rId9"/>
    <p:sldId id="277" r:id="rId10"/>
    <p:sldId id="280" r:id="rId11"/>
    <p:sldId id="281" r:id="rId12"/>
    <p:sldId id="279" r:id="rId13"/>
    <p:sldId id="292" r:id="rId14"/>
    <p:sldId id="294" r:id="rId15"/>
    <p:sldId id="308" r:id="rId16"/>
    <p:sldId id="332" r:id="rId17"/>
    <p:sldId id="388" r:id="rId18"/>
    <p:sldId id="282" r:id="rId19"/>
    <p:sldId id="389" r:id="rId20"/>
    <p:sldId id="390" r:id="rId21"/>
    <p:sldId id="268" r:id="rId22"/>
    <p:sldId id="304" r:id="rId23"/>
    <p:sldId id="290" r:id="rId24"/>
    <p:sldId id="291" r:id="rId25"/>
    <p:sldId id="379" r:id="rId26"/>
    <p:sldId id="293" r:id="rId27"/>
    <p:sldId id="336" r:id="rId28"/>
    <p:sldId id="380" r:id="rId29"/>
    <p:sldId id="381" r:id="rId30"/>
    <p:sldId id="382" r:id="rId31"/>
    <p:sldId id="396" r:id="rId32"/>
    <p:sldId id="397" r:id="rId33"/>
    <p:sldId id="398" r:id="rId34"/>
    <p:sldId id="386" r:id="rId35"/>
    <p:sldId id="387" r:id="rId36"/>
    <p:sldId id="297" r:id="rId37"/>
    <p:sldId id="311" r:id="rId38"/>
    <p:sldId id="331" r:id="rId39"/>
    <p:sldId id="334" r:id="rId40"/>
    <p:sldId id="335" r:id="rId41"/>
    <p:sldId id="329" r:id="rId42"/>
    <p:sldId id="299" r:id="rId43"/>
    <p:sldId id="300" r:id="rId44"/>
    <p:sldId id="301" r:id="rId45"/>
    <p:sldId id="392" r:id="rId46"/>
    <p:sldId id="303" r:id="rId47"/>
  </p:sldIdLst>
  <p:sldSz cx="12192000" cy="6858000"/>
  <p:notesSz cx="6797675" cy="9926638"/>
  <p:defaultText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6152412-EE3E-2E1B-D042-761ADDC42340}" name="Vinko Žagar" initials="VŽ" userId="S::vinko.zagar@gov.si::39019605-8162-49fe-af5e-adf313116121" providerId="AD"/>
  <p188:author id="{0CF80623-A888-76FD-EA38-631829EE9D76}" name="Andreja Štefula" initials="AŠ" userId="S::andreja.stefula@gov.si::2b5476ee-5a94-4695-9170-b8b4f71094da"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BFF"/>
    <a:srgbClr val="FEF8F4"/>
    <a:srgbClr val="FFFBEF"/>
    <a:srgbClr val="ECF3FA"/>
    <a:srgbClr val="F9FFF3"/>
    <a:srgbClr val="EAF4E4"/>
    <a:srgbClr val="E5FAFF"/>
    <a:srgbClr val="FFEFFF"/>
    <a:srgbClr val="FFCCFF"/>
    <a:srgbClr val="E6F0F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rednji slog 2 – poudarek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293" autoAdjust="0"/>
    <p:restoredTop sz="94660"/>
  </p:normalViewPr>
  <p:slideViewPr>
    <p:cSldViewPr snapToGrid="0">
      <p:cViewPr varScale="1">
        <p:scale>
          <a:sx n="83" d="100"/>
          <a:sy n="83" d="100"/>
        </p:scale>
        <p:origin x="720" y="77"/>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theme" Target="theme/theme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presProps" Target="presProps.xml"/><Relationship Id="rId8" Type="http://schemas.openxmlformats.org/officeDocument/2006/relationships/slide" Target="slides/slide4.xml"/><Relationship Id="rId51" Type="http://schemas.openxmlformats.org/officeDocument/2006/relationships/tableStyles" Target="tableStyles.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0" Type="http://schemas.openxmlformats.org/officeDocument/2006/relationships/slide" Target="slides/slide16.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C868CAA-EA9E-4A50-BA63-D80E64F22DB4}" type="doc">
      <dgm:prSet loTypeId="urn:microsoft.com/office/officeart/2005/8/layout/default" loCatId="list" qsTypeId="urn:microsoft.com/office/officeart/2005/8/quickstyle/simple1" qsCatId="simple" csTypeId="urn:microsoft.com/office/officeart/2005/8/colors/accent1_2" csCatId="accent1"/>
      <dgm:spPr/>
      <dgm:t>
        <a:bodyPr/>
        <a:lstStyle/>
        <a:p>
          <a:endParaRPr lang="en-US"/>
        </a:p>
      </dgm:t>
    </dgm:pt>
    <dgm:pt modelId="{56C80E27-D17B-4244-AB38-1DD62AEE6ADD}">
      <dgm:prSet/>
      <dgm:spPr/>
      <dgm:t>
        <a:bodyPr/>
        <a:lstStyle/>
        <a:p>
          <a:r>
            <a:rPr lang="sl-SI" dirty="0">
              <a:latin typeface="Republika" panose="02000506040000020004" pitchFamily="2" charset="-18"/>
            </a:rPr>
            <a:t>Predstavitev napredka pri izvajanju programa EKP</a:t>
          </a:r>
          <a:endParaRPr lang="en-US" dirty="0">
            <a:latin typeface="Republika" panose="02000506040000020004" pitchFamily="2" charset="-18"/>
          </a:endParaRPr>
        </a:p>
      </dgm:t>
    </dgm:pt>
    <dgm:pt modelId="{399BF5CF-8AB1-4ABD-B8BE-04C87830D3E5}" type="parTrans" cxnId="{E1AC727A-ECF7-41A4-A7A2-81C92AD6DDE1}">
      <dgm:prSet/>
      <dgm:spPr/>
      <dgm:t>
        <a:bodyPr/>
        <a:lstStyle/>
        <a:p>
          <a:endParaRPr lang="en-US"/>
        </a:p>
      </dgm:t>
    </dgm:pt>
    <dgm:pt modelId="{4809A9AB-06A3-482E-A4AB-55D805DD5CEB}" type="sibTrans" cxnId="{E1AC727A-ECF7-41A4-A7A2-81C92AD6DDE1}">
      <dgm:prSet/>
      <dgm:spPr/>
      <dgm:t>
        <a:bodyPr/>
        <a:lstStyle/>
        <a:p>
          <a:endParaRPr lang="en-US"/>
        </a:p>
      </dgm:t>
    </dgm:pt>
    <dgm:pt modelId="{991E2B22-E30F-4A96-984C-AABAE411DC3C}">
      <dgm:prSet/>
      <dgm:spPr/>
      <dgm:t>
        <a:bodyPr/>
        <a:lstStyle/>
        <a:p>
          <a:r>
            <a:rPr lang="sl-SI" dirty="0">
              <a:latin typeface="Republika" panose="02000506040000020004" pitchFamily="2" charset="-18"/>
            </a:rPr>
            <a:t>Ugotovitev potrebe po spremembi programa EKP in dokončne dodelitve zneska prožnosti (50% prispevek za leti 2026 in 2027)</a:t>
          </a:r>
          <a:endParaRPr lang="en-US" dirty="0">
            <a:latin typeface="Republika" panose="02000506040000020004" pitchFamily="2" charset="-18"/>
          </a:endParaRPr>
        </a:p>
      </dgm:t>
    </dgm:pt>
    <dgm:pt modelId="{4C6FDE7C-F77B-4FFF-9001-FE0C0261E223}" type="parTrans" cxnId="{D115F1FD-27B3-43C0-BBAB-0756BE3E6D4F}">
      <dgm:prSet/>
      <dgm:spPr/>
      <dgm:t>
        <a:bodyPr/>
        <a:lstStyle/>
        <a:p>
          <a:endParaRPr lang="en-US"/>
        </a:p>
      </dgm:t>
    </dgm:pt>
    <dgm:pt modelId="{03A1189C-ECF7-4578-AFD5-A8F75CE4E10F}" type="sibTrans" cxnId="{D115F1FD-27B3-43C0-BBAB-0756BE3E6D4F}">
      <dgm:prSet/>
      <dgm:spPr/>
      <dgm:t>
        <a:bodyPr/>
        <a:lstStyle/>
        <a:p>
          <a:endParaRPr lang="en-US"/>
        </a:p>
      </dgm:t>
    </dgm:pt>
    <dgm:pt modelId="{96DD4460-EAF0-485B-8F26-C7C9107870DF}">
      <dgm:prSet/>
      <dgm:spPr/>
      <dgm:t>
        <a:bodyPr/>
        <a:lstStyle/>
        <a:p>
          <a:r>
            <a:rPr lang="sl-SI" dirty="0">
              <a:latin typeface="Republika" panose="02000506040000020004" pitchFamily="2" charset="-18"/>
            </a:rPr>
            <a:t>Pregled upoštevanja priporočil EK za posamezno DČ, izdanih v okviru EU semestra za leto 2024</a:t>
          </a:r>
          <a:endParaRPr lang="en-US" dirty="0">
            <a:latin typeface="Republika" panose="02000506040000020004" pitchFamily="2" charset="-18"/>
          </a:endParaRPr>
        </a:p>
      </dgm:t>
    </dgm:pt>
    <dgm:pt modelId="{33ACCCB5-5A3F-4CC7-B0EE-43DA396F0A6D}" type="parTrans" cxnId="{12953B1B-720A-400B-AF6E-F03FB45462C6}">
      <dgm:prSet/>
      <dgm:spPr/>
      <dgm:t>
        <a:bodyPr/>
        <a:lstStyle/>
        <a:p>
          <a:endParaRPr lang="en-US"/>
        </a:p>
      </dgm:t>
    </dgm:pt>
    <dgm:pt modelId="{C54BEA44-5363-451F-A586-CAE6FA4214D3}" type="sibTrans" cxnId="{12953B1B-720A-400B-AF6E-F03FB45462C6}">
      <dgm:prSet/>
      <dgm:spPr/>
      <dgm:t>
        <a:bodyPr/>
        <a:lstStyle/>
        <a:p>
          <a:endParaRPr lang="en-US"/>
        </a:p>
      </dgm:t>
    </dgm:pt>
    <dgm:pt modelId="{C9C0B338-C160-46B0-8727-F3D6658501AB}">
      <dgm:prSet/>
      <dgm:spPr/>
      <dgm:t>
        <a:bodyPr/>
        <a:lstStyle/>
        <a:p>
          <a:r>
            <a:rPr lang="sl-SI" dirty="0">
              <a:latin typeface="Republika" panose="02000506040000020004" pitchFamily="2" charset="-18"/>
            </a:rPr>
            <a:t>Pregled uresničevanja ciljev NEPN in podnebnih ciljev EU</a:t>
          </a:r>
          <a:endParaRPr lang="en-US" dirty="0">
            <a:latin typeface="Republika" panose="02000506040000020004" pitchFamily="2" charset="-18"/>
          </a:endParaRPr>
        </a:p>
      </dgm:t>
    </dgm:pt>
    <dgm:pt modelId="{8978573B-3636-4FE6-A7BF-27CDF8559E90}" type="parTrans" cxnId="{08A818A6-FE8D-434A-BD7D-ED0CBFEBF0D1}">
      <dgm:prSet/>
      <dgm:spPr/>
      <dgm:t>
        <a:bodyPr/>
        <a:lstStyle/>
        <a:p>
          <a:endParaRPr lang="en-US"/>
        </a:p>
      </dgm:t>
    </dgm:pt>
    <dgm:pt modelId="{7030A098-5774-4376-A70E-FC336FD6C819}" type="sibTrans" cxnId="{08A818A6-FE8D-434A-BD7D-ED0CBFEBF0D1}">
      <dgm:prSet/>
      <dgm:spPr/>
      <dgm:t>
        <a:bodyPr/>
        <a:lstStyle/>
        <a:p>
          <a:endParaRPr lang="en-US"/>
        </a:p>
      </dgm:t>
    </dgm:pt>
    <dgm:pt modelId="{DB4A2569-8025-498B-B727-4726B5852862}">
      <dgm:prSet/>
      <dgm:spPr/>
      <dgm:t>
        <a:bodyPr/>
        <a:lstStyle/>
        <a:p>
          <a:r>
            <a:rPr lang="sl-SI" dirty="0">
              <a:latin typeface="Republika" panose="02000506040000020004" pitchFamily="2" charset="-18"/>
            </a:rPr>
            <a:t>Ugotovitev potrebe po spremembi partnerskega sporazuma kot rezultat vmesne ocene izvajanja programa EKP</a:t>
          </a:r>
          <a:endParaRPr lang="en-US" dirty="0">
            <a:latin typeface="Republika" panose="02000506040000020004" pitchFamily="2" charset="-18"/>
          </a:endParaRPr>
        </a:p>
      </dgm:t>
    </dgm:pt>
    <dgm:pt modelId="{1AA830DD-0A99-4AF4-8DE8-96433E40858E}" type="parTrans" cxnId="{AC7ED141-CF74-41D8-B1D0-029956BD67BD}">
      <dgm:prSet/>
      <dgm:spPr/>
      <dgm:t>
        <a:bodyPr/>
        <a:lstStyle/>
        <a:p>
          <a:endParaRPr lang="en-US"/>
        </a:p>
      </dgm:t>
    </dgm:pt>
    <dgm:pt modelId="{8457F880-4783-498F-B169-07C37A50CF85}" type="sibTrans" cxnId="{AC7ED141-CF74-41D8-B1D0-029956BD67BD}">
      <dgm:prSet/>
      <dgm:spPr/>
      <dgm:t>
        <a:bodyPr/>
        <a:lstStyle/>
        <a:p>
          <a:endParaRPr lang="en-US"/>
        </a:p>
      </dgm:t>
    </dgm:pt>
    <dgm:pt modelId="{F1EE3D34-F4CC-4C51-AFDF-B4B01CD0CDB4}" type="pres">
      <dgm:prSet presAssocID="{FC868CAA-EA9E-4A50-BA63-D80E64F22DB4}" presName="diagram" presStyleCnt="0">
        <dgm:presLayoutVars>
          <dgm:dir/>
          <dgm:resizeHandles val="exact"/>
        </dgm:presLayoutVars>
      </dgm:prSet>
      <dgm:spPr/>
    </dgm:pt>
    <dgm:pt modelId="{F73432AA-4E9B-47B1-BCE5-95D7E70CD858}" type="pres">
      <dgm:prSet presAssocID="{56C80E27-D17B-4244-AB38-1DD62AEE6ADD}" presName="node" presStyleLbl="node1" presStyleIdx="0" presStyleCnt="5" custLinFactNeighborX="-213" custLinFactNeighborY="-91">
        <dgm:presLayoutVars>
          <dgm:bulletEnabled val="1"/>
        </dgm:presLayoutVars>
      </dgm:prSet>
      <dgm:spPr/>
    </dgm:pt>
    <dgm:pt modelId="{FC4686F1-7D27-4972-AEE9-4C49F0391CED}" type="pres">
      <dgm:prSet presAssocID="{4809A9AB-06A3-482E-A4AB-55D805DD5CEB}" presName="sibTrans" presStyleCnt="0"/>
      <dgm:spPr/>
    </dgm:pt>
    <dgm:pt modelId="{4B63C570-600E-455A-A09A-A1D9F3E4653A}" type="pres">
      <dgm:prSet presAssocID="{991E2B22-E30F-4A96-984C-AABAE411DC3C}" presName="node" presStyleLbl="node1" presStyleIdx="1" presStyleCnt="5">
        <dgm:presLayoutVars>
          <dgm:bulletEnabled val="1"/>
        </dgm:presLayoutVars>
      </dgm:prSet>
      <dgm:spPr/>
    </dgm:pt>
    <dgm:pt modelId="{014A9A20-4BDF-4328-AB64-81AAC193E9F1}" type="pres">
      <dgm:prSet presAssocID="{03A1189C-ECF7-4578-AFD5-A8F75CE4E10F}" presName="sibTrans" presStyleCnt="0"/>
      <dgm:spPr/>
    </dgm:pt>
    <dgm:pt modelId="{9F272A77-4185-4A7F-894B-97F740A25221}" type="pres">
      <dgm:prSet presAssocID="{96DD4460-EAF0-485B-8F26-C7C9107870DF}" presName="node" presStyleLbl="node1" presStyleIdx="2" presStyleCnt="5">
        <dgm:presLayoutVars>
          <dgm:bulletEnabled val="1"/>
        </dgm:presLayoutVars>
      </dgm:prSet>
      <dgm:spPr/>
    </dgm:pt>
    <dgm:pt modelId="{CB364D53-CC65-4C2D-A4CA-EC9AD846F7FD}" type="pres">
      <dgm:prSet presAssocID="{C54BEA44-5363-451F-A586-CAE6FA4214D3}" presName="sibTrans" presStyleCnt="0"/>
      <dgm:spPr/>
    </dgm:pt>
    <dgm:pt modelId="{B3F6A2C9-1D1F-4386-B5BA-78F6668D2F9F}" type="pres">
      <dgm:prSet presAssocID="{C9C0B338-C160-46B0-8727-F3D6658501AB}" presName="node" presStyleLbl="node1" presStyleIdx="3" presStyleCnt="5">
        <dgm:presLayoutVars>
          <dgm:bulletEnabled val="1"/>
        </dgm:presLayoutVars>
      </dgm:prSet>
      <dgm:spPr/>
    </dgm:pt>
    <dgm:pt modelId="{2778E59B-CB3B-4CA4-B024-B22F0FFB42F0}" type="pres">
      <dgm:prSet presAssocID="{7030A098-5774-4376-A70E-FC336FD6C819}" presName="sibTrans" presStyleCnt="0"/>
      <dgm:spPr/>
    </dgm:pt>
    <dgm:pt modelId="{2FE14E28-E294-4189-98D9-7D109E75B2AF}" type="pres">
      <dgm:prSet presAssocID="{DB4A2569-8025-498B-B727-4726B5852862}" presName="node" presStyleLbl="node1" presStyleIdx="4" presStyleCnt="5">
        <dgm:presLayoutVars>
          <dgm:bulletEnabled val="1"/>
        </dgm:presLayoutVars>
      </dgm:prSet>
      <dgm:spPr/>
    </dgm:pt>
  </dgm:ptLst>
  <dgm:cxnLst>
    <dgm:cxn modelId="{A2A6540C-B47A-468F-8532-D34E2B0AFD4F}" type="presOf" srcId="{FC868CAA-EA9E-4A50-BA63-D80E64F22DB4}" destId="{F1EE3D34-F4CC-4C51-AFDF-B4B01CD0CDB4}" srcOrd="0" destOrd="0" presId="urn:microsoft.com/office/officeart/2005/8/layout/default"/>
    <dgm:cxn modelId="{12953B1B-720A-400B-AF6E-F03FB45462C6}" srcId="{FC868CAA-EA9E-4A50-BA63-D80E64F22DB4}" destId="{96DD4460-EAF0-485B-8F26-C7C9107870DF}" srcOrd="2" destOrd="0" parTransId="{33ACCCB5-5A3F-4CC7-B0EE-43DA396F0A6D}" sibTransId="{C54BEA44-5363-451F-A586-CAE6FA4214D3}"/>
    <dgm:cxn modelId="{F41FA42D-DD0F-412A-BD52-738BE2E443FE}" type="presOf" srcId="{C9C0B338-C160-46B0-8727-F3D6658501AB}" destId="{B3F6A2C9-1D1F-4386-B5BA-78F6668D2F9F}" srcOrd="0" destOrd="0" presId="urn:microsoft.com/office/officeart/2005/8/layout/default"/>
    <dgm:cxn modelId="{AC7ED141-CF74-41D8-B1D0-029956BD67BD}" srcId="{FC868CAA-EA9E-4A50-BA63-D80E64F22DB4}" destId="{DB4A2569-8025-498B-B727-4726B5852862}" srcOrd="4" destOrd="0" parTransId="{1AA830DD-0A99-4AF4-8DE8-96433E40858E}" sibTransId="{8457F880-4783-498F-B169-07C37A50CF85}"/>
    <dgm:cxn modelId="{291F6353-6904-40E2-A3D5-CD5E2FC181EA}" type="presOf" srcId="{DB4A2569-8025-498B-B727-4726B5852862}" destId="{2FE14E28-E294-4189-98D9-7D109E75B2AF}" srcOrd="0" destOrd="0" presId="urn:microsoft.com/office/officeart/2005/8/layout/default"/>
    <dgm:cxn modelId="{BF178A55-2233-42FC-9111-69AEFB240975}" type="presOf" srcId="{991E2B22-E30F-4A96-984C-AABAE411DC3C}" destId="{4B63C570-600E-455A-A09A-A1D9F3E4653A}" srcOrd="0" destOrd="0" presId="urn:microsoft.com/office/officeart/2005/8/layout/default"/>
    <dgm:cxn modelId="{E1AC727A-ECF7-41A4-A7A2-81C92AD6DDE1}" srcId="{FC868CAA-EA9E-4A50-BA63-D80E64F22DB4}" destId="{56C80E27-D17B-4244-AB38-1DD62AEE6ADD}" srcOrd="0" destOrd="0" parTransId="{399BF5CF-8AB1-4ABD-B8BE-04C87830D3E5}" sibTransId="{4809A9AB-06A3-482E-A4AB-55D805DD5CEB}"/>
    <dgm:cxn modelId="{027ADBA1-A249-40C9-80AD-EF006D6E243D}" type="presOf" srcId="{56C80E27-D17B-4244-AB38-1DD62AEE6ADD}" destId="{F73432AA-4E9B-47B1-BCE5-95D7E70CD858}" srcOrd="0" destOrd="0" presId="urn:microsoft.com/office/officeart/2005/8/layout/default"/>
    <dgm:cxn modelId="{08A818A6-FE8D-434A-BD7D-ED0CBFEBF0D1}" srcId="{FC868CAA-EA9E-4A50-BA63-D80E64F22DB4}" destId="{C9C0B338-C160-46B0-8727-F3D6658501AB}" srcOrd="3" destOrd="0" parTransId="{8978573B-3636-4FE6-A7BF-27CDF8559E90}" sibTransId="{7030A098-5774-4376-A70E-FC336FD6C819}"/>
    <dgm:cxn modelId="{235D48FA-8F31-4548-BD32-051E902F0D6E}" type="presOf" srcId="{96DD4460-EAF0-485B-8F26-C7C9107870DF}" destId="{9F272A77-4185-4A7F-894B-97F740A25221}" srcOrd="0" destOrd="0" presId="urn:microsoft.com/office/officeart/2005/8/layout/default"/>
    <dgm:cxn modelId="{D115F1FD-27B3-43C0-BBAB-0756BE3E6D4F}" srcId="{FC868CAA-EA9E-4A50-BA63-D80E64F22DB4}" destId="{991E2B22-E30F-4A96-984C-AABAE411DC3C}" srcOrd="1" destOrd="0" parTransId="{4C6FDE7C-F77B-4FFF-9001-FE0C0261E223}" sibTransId="{03A1189C-ECF7-4578-AFD5-A8F75CE4E10F}"/>
    <dgm:cxn modelId="{750B677D-DB98-4C3C-98A0-77F70E62F075}" type="presParOf" srcId="{F1EE3D34-F4CC-4C51-AFDF-B4B01CD0CDB4}" destId="{F73432AA-4E9B-47B1-BCE5-95D7E70CD858}" srcOrd="0" destOrd="0" presId="urn:microsoft.com/office/officeart/2005/8/layout/default"/>
    <dgm:cxn modelId="{42620FD9-FD06-45CD-92AC-E898EC596B73}" type="presParOf" srcId="{F1EE3D34-F4CC-4C51-AFDF-B4B01CD0CDB4}" destId="{FC4686F1-7D27-4972-AEE9-4C49F0391CED}" srcOrd="1" destOrd="0" presId="urn:microsoft.com/office/officeart/2005/8/layout/default"/>
    <dgm:cxn modelId="{7319B2C0-0AAC-4C76-A772-4CDD1AD5D838}" type="presParOf" srcId="{F1EE3D34-F4CC-4C51-AFDF-B4B01CD0CDB4}" destId="{4B63C570-600E-455A-A09A-A1D9F3E4653A}" srcOrd="2" destOrd="0" presId="urn:microsoft.com/office/officeart/2005/8/layout/default"/>
    <dgm:cxn modelId="{4806439C-32E2-4F2B-9AF0-EBB4F2630666}" type="presParOf" srcId="{F1EE3D34-F4CC-4C51-AFDF-B4B01CD0CDB4}" destId="{014A9A20-4BDF-4328-AB64-81AAC193E9F1}" srcOrd="3" destOrd="0" presId="urn:microsoft.com/office/officeart/2005/8/layout/default"/>
    <dgm:cxn modelId="{58127441-4DB6-4A2D-8BDC-BF75258F9D19}" type="presParOf" srcId="{F1EE3D34-F4CC-4C51-AFDF-B4B01CD0CDB4}" destId="{9F272A77-4185-4A7F-894B-97F740A25221}" srcOrd="4" destOrd="0" presId="urn:microsoft.com/office/officeart/2005/8/layout/default"/>
    <dgm:cxn modelId="{16291BB5-ADAE-447F-B7F1-5E6FAC7112DD}" type="presParOf" srcId="{F1EE3D34-F4CC-4C51-AFDF-B4B01CD0CDB4}" destId="{CB364D53-CC65-4C2D-A4CA-EC9AD846F7FD}" srcOrd="5" destOrd="0" presId="urn:microsoft.com/office/officeart/2005/8/layout/default"/>
    <dgm:cxn modelId="{B035A094-F2DF-417C-920D-A47326F04A5A}" type="presParOf" srcId="{F1EE3D34-F4CC-4C51-AFDF-B4B01CD0CDB4}" destId="{B3F6A2C9-1D1F-4386-B5BA-78F6668D2F9F}" srcOrd="6" destOrd="0" presId="urn:microsoft.com/office/officeart/2005/8/layout/default"/>
    <dgm:cxn modelId="{70DFB5E7-F852-4248-84ED-A13765A08E70}" type="presParOf" srcId="{F1EE3D34-F4CC-4C51-AFDF-B4B01CD0CDB4}" destId="{2778E59B-CB3B-4CA4-B024-B22F0FFB42F0}" srcOrd="7" destOrd="0" presId="urn:microsoft.com/office/officeart/2005/8/layout/default"/>
    <dgm:cxn modelId="{981BD250-1CE4-4A1F-A572-6CAFDE00FAB8}" type="presParOf" srcId="{F1EE3D34-F4CC-4C51-AFDF-B4B01CD0CDB4}" destId="{2FE14E28-E294-4189-98D9-7D109E75B2AF}" srcOrd="8" destOrd="0" presId="urn:microsoft.com/office/officeart/2005/8/layout/defaul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73432AA-4E9B-47B1-BCE5-95D7E70CD858}">
      <dsp:nvSpPr>
        <dsp:cNvPr id="0" name=""/>
        <dsp:cNvSpPr/>
      </dsp:nvSpPr>
      <dsp:spPr>
        <a:xfrm>
          <a:off x="333597" y="0"/>
          <a:ext cx="3025973" cy="181558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sl-SI" sz="2000" kern="1200" dirty="0">
              <a:latin typeface="Republika" panose="02000506040000020004" pitchFamily="2" charset="-18"/>
            </a:rPr>
            <a:t>Predstavitev napredka pri izvajanju programa EKP</a:t>
          </a:r>
          <a:endParaRPr lang="en-US" sz="2000" kern="1200" dirty="0">
            <a:latin typeface="Republika" panose="02000506040000020004" pitchFamily="2" charset="-18"/>
          </a:endParaRPr>
        </a:p>
      </dsp:txBody>
      <dsp:txXfrm>
        <a:off x="333597" y="0"/>
        <a:ext cx="3025973" cy="1815584"/>
      </dsp:txXfrm>
    </dsp:sp>
    <dsp:sp modelId="{4B63C570-600E-455A-A09A-A1D9F3E4653A}">
      <dsp:nvSpPr>
        <dsp:cNvPr id="0" name=""/>
        <dsp:cNvSpPr/>
      </dsp:nvSpPr>
      <dsp:spPr>
        <a:xfrm>
          <a:off x="3668613" y="518"/>
          <a:ext cx="3025973" cy="181558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sl-SI" sz="2000" kern="1200" dirty="0">
              <a:latin typeface="Republika" panose="02000506040000020004" pitchFamily="2" charset="-18"/>
            </a:rPr>
            <a:t>Ugotovitev potrebe po spremembi programa EKP in dokončne dodelitve zneska prožnosti (50% prispevek za leti 2026 in 2027)</a:t>
          </a:r>
          <a:endParaRPr lang="en-US" sz="2000" kern="1200" dirty="0">
            <a:latin typeface="Republika" panose="02000506040000020004" pitchFamily="2" charset="-18"/>
          </a:endParaRPr>
        </a:p>
      </dsp:txBody>
      <dsp:txXfrm>
        <a:off x="3668613" y="518"/>
        <a:ext cx="3025973" cy="1815584"/>
      </dsp:txXfrm>
    </dsp:sp>
    <dsp:sp modelId="{9F272A77-4185-4A7F-894B-97F740A25221}">
      <dsp:nvSpPr>
        <dsp:cNvPr id="0" name=""/>
        <dsp:cNvSpPr/>
      </dsp:nvSpPr>
      <dsp:spPr>
        <a:xfrm>
          <a:off x="6997184" y="518"/>
          <a:ext cx="3025973" cy="181558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sl-SI" sz="2000" kern="1200" dirty="0">
              <a:latin typeface="Republika" panose="02000506040000020004" pitchFamily="2" charset="-18"/>
            </a:rPr>
            <a:t>Pregled upoštevanja priporočil EK za posamezno DČ, izdanih v okviru EU semestra za leto 2024</a:t>
          </a:r>
          <a:endParaRPr lang="en-US" sz="2000" kern="1200" dirty="0">
            <a:latin typeface="Republika" panose="02000506040000020004" pitchFamily="2" charset="-18"/>
          </a:endParaRPr>
        </a:p>
      </dsp:txBody>
      <dsp:txXfrm>
        <a:off x="6997184" y="518"/>
        <a:ext cx="3025973" cy="1815584"/>
      </dsp:txXfrm>
    </dsp:sp>
    <dsp:sp modelId="{B3F6A2C9-1D1F-4386-B5BA-78F6668D2F9F}">
      <dsp:nvSpPr>
        <dsp:cNvPr id="0" name=""/>
        <dsp:cNvSpPr/>
      </dsp:nvSpPr>
      <dsp:spPr>
        <a:xfrm>
          <a:off x="2004327" y="2118700"/>
          <a:ext cx="3025973" cy="181558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sl-SI" sz="2000" kern="1200" dirty="0">
              <a:latin typeface="Republika" panose="02000506040000020004" pitchFamily="2" charset="-18"/>
            </a:rPr>
            <a:t>Pregled uresničevanja ciljev NEPN in podnebnih ciljev EU</a:t>
          </a:r>
          <a:endParaRPr lang="en-US" sz="2000" kern="1200" dirty="0">
            <a:latin typeface="Republika" panose="02000506040000020004" pitchFamily="2" charset="-18"/>
          </a:endParaRPr>
        </a:p>
      </dsp:txBody>
      <dsp:txXfrm>
        <a:off x="2004327" y="2118700"/>
        <a:ext cx="3025973" cy="1815584"/>
      </dsp:txXfrm>
    </dsp:sp>
    <dsp:sp modelId="{2FE14E28-E294-4189-98D9-7D109E75B2AF}">
      <dsp:nvSpPr>
        <dsp:cNvPr id="0" name=""/>
        <dsp:cNvSpPr/>
      </dsp:nvSpPr>
      <dsp:spPr>
        <a:xfrm>
          <a:off x="5332898" y="2118700"/>
          <a:ext cx="3025973" cy="181558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sl-SI" sz="2000" kern="1200" dirty="0">
              <a:latin typeface="Republika" panose="02000506040000020004" pitchFamily="2" charset="-18"/>
            </a:rPr>
            <a:t>Ugotovitev potrebe po spremembi partnerskega sporazuma kot rezultat vmesne ocene izvajanja programa EKP</a:t>
          </a:r>
          <a:endParaRPr lang="en-US" sz="2000" kern="1200" dirty="0">
            <a:latin typeface="Republika" panose="02000506040000020004" pitchFamily="2" charset="-18"/>
          </a:endParaRPr>
        </a:p>
      </dsp:txBody>
      <dsp:txXfrm>
        <a:off x="5332898" y="2118700"/>
        <a:ext cx="3025973" cy="1815584"/>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Naslov 1"/>
          <p:cNvSpPr>
            <a:spLocks noGrp="1"/>
          </p:cNvSpPr>
          <p:nvPr>
            <p:ph type="ctrTitle"/>
          </p:nvPr>
        </p:nvSpPr>
        <p:spPr>
          <a:xfrm>
            <a:off x="1524000" y="1122363"/>
            <a:ext cx="9144000" cy="2387600"/>
          </a:xfrm>
        </p:spPr>
        <p:txBody>
          <a:bodyPr anchor="b"/>
          <a:lstStyle>
            <a:lvl1pPr algn="ctr">
              <a:defRPr sz="6000"/>
            </a:lvl1pPr>
          </a:lstStyle>
          <a:p>
            <a:r>
              <a:rPr lang="sl-SI"/>
              <a:t>Uredite slog naslova matrice</a:t>
            </a:r>
          </a:p>
        </p:txBody>
      </p:sp>
      <p:sp>
        <p:nvSpPr>
          <p:cNvPr id="3" name="Podnaslov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l-SI"/>
              <a:t>Kliknite, da uredite slog podnaslova matrice</a:t>
            </a:r>
          </a:p>
        </p:txBody>
      </p:sp>
      <p:sp>
        <p:nvSpPr>
          <p:cNvPr id="4" name="Označba mesta datuma 3"/>
          <p:cNvSpPr>
            <a:spLocks noGrp="1"/>
          </p:cNvSpPr>
          <p:nvPr>
            <p:ph type="dt" sz="half" idx="10"/>
          </p:nvPr>
        </p:nvSpPr>
        <p:spPr/>
        <p:txBody>
          <a:bodyPr/>
          <a:lstStyle/>
          <a:p>
            <a:fld id="{7D8F624B-3CC5-4AA4-AC20-F4E6F6FB4AEA}" type="datetimeFigureOut">
              <a:rPr lang="sl-SI" smtClean="0"/>
              <a:t>17. 03. 2025</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FB6FD4ED-B7D6-46A0-9B4D-96B6824C8EDB}" type="slidenum">
              <a:rPr lang="sl-SI" smtClean="0"/>
              <a:t>‹#›</a:t>
            </a:fld>
            <a:endParaRPr lang="sl-SI"/>
          </a:p>
        </p:txBody>
      </p:sp>
    </p:spTree>
    <p:extLst>
      <p:ext uri="{BB962C8B-B14F-4D97-AF65-F5344CB8AC3E}">
        <p14:creationId xmlns:p14="http://schemas.microsoft.com/office/powerpoint/2010/main" val="18425972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Uredite slog naslova matrice</a:t>
            </a:r>
          </a:p>
        </p:txBody>
      </p:sp>
      <p:sp>
        <p:nvSpPr>
          <p:cNvPr id="3" name="Označba mesta navpičnega besedila 2"/>
          <p:cNvSpPr>
            <a:spLocks noGrp="1"/>
          </p:cNvSpPr>
          <p:nvPr>
            <p:ph type="body" orient="vert" idx="1"/>
          </p:nvPr>
        </p:nvSpPr>
        <p:spPr/>
        <p:txBody>
          <a:bodyPr vert="eaVert"/>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p:cNvSpPr>
            <a:spLocks noGrp="1"/>
          </p:cNvSpPr>
          <p:nvPr>
            <p:ph type="dt" sz="half" idx="10"/>
          </p:nvPr>
        </p:nvSpPr>
        <p:spPr/>
        <p:txBody>
          <a:bodyPr/>
          <a:lstStyle/>
          <a:p>
            <a:fld id="{7D8F624B-3CC5-4AA4-AC20-F4E6F6FB4AEA}" type="datetimeFigureOut">
              <a:rPr lang="sl-SI" smtClean="0"/>
              <a:t>17. 03. 2025</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FB6FD4ED-B7D6-46A0-9B4D-96B6824C8EDB}" type="slidenum">
              <a:rPr lang="sl-SI" smtClean="0"/>
              <a:t>‹#›</a:t>
            </a:fld>
            <a:endParaRPr lang="sl-SI"/>
          </a:p>
        </p:txBody>
      </p:sp>
    </p:spTree>
    <p:extLst>
      <p:ext uri="{BB962C8B-B14F-4D97-AF65-F5344CB8AC3E}">
        <p14:creationId xmlns:p14="http://schemas.microsoft.com/office/powerpoint/2010/main" val="30835050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p:cNvSpPr>
            <a:spLocks noGrp="1"/>
          </p:cNvSpPr>
          <p:nvPr>
            <p:ph type="title" orient="vert"/>
          </p:nvPr>
        </p:nvSpPr>
        <p:spPr>
          <a:xfrm>
            <a:off x="8724900" y="365125"/>
            <a:ext cx="2628900" cy="5811838"/>
          </a:xfrm>
        </p:spPr>
        <p:txBody>
          <a:bodyPr vert="eaVert"/>
          <a:lstStyle/>
          <a:p>
            <a:r>
              <a:rPr lang="sl-SI"/>
              <a:t>Uredite slog naslova matrice</a:t>
            </a:r>
          </a:p>
        </p:txBody>
      </p:sp>
      <p:sp>
        <p:nvSpPr>
          <p:cNvPr id="3" name="Označba mesta navpičnega besedila 2"/>
          <p:cNvSpPr>
            <a:spLocks noGrp="1"/>
          </p:cNvSpPr>
          <p:nvPr>
            <p:ph type="body" orient="vert" idx="1"/>
          </p:nvPr>
        </p:nvSpPr>
        <p:spPr>
          <a:xfrm>
            <a:off x="838200" y="365125"/>
            <a:ext cx="7734300" cy="5811838"/>
          </a:xfrm>
        </p:spPr>
        <p:txBody>
          <a:bodyPr vert="eaVert"/>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p:cNvSpPr>
            <a:spLocks noGrp="1"/>
          </p:cNvSpPr>
          <p:nvPr>
            <p:ph type="dt" sz="half" idx="10"/>
          </p:nvPr>
        </p:nvSpPr>
        <p:spPr/>
        <p:txBody>
          <a:bodyPr/>
          <a:lstStyle/>
          <a:p>
            <a:fld id="{7D8F624B-3CC5-4AA4-AC20-F4E6F6FB4AEA}" type="datetimeFigureOut">
              <a:rPr lang="sl-SI" smtClean="0"/>
              <a:t>17. 03. 2025</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FB6FD4ED-B7D6-46A0-9B4D-96B6824C8EDB}" type="slidenum">
              <a:rPr lang="sl-SI" smtClean="0"/>
              <a:t>‹#›</a:t>
            </a:fld>
            <a:endParaRPr lang="sl-SI"/>
          </a:p>
        </p:txBody>
      </p:sp>
    </p:spTree>
    <p:extLst>
      <p:ext uri="{BB962C8B-B14F-4D97-AF65-F5344CB8AC3E}">
        <p14:creationId xmlns:p14="http://schemas.microsoft.com/office/powerpoint/2010/main" val="20001395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Uredite slog naslova matrice</a:t>
            </a:r>
          </a:p>
        </p:txBody>
      </p:sp>
      <p:sp>
        <p:nvSpPr>
          <p:cNvPr id="3" name="Označba mesta vsebine 2"/>
          <p:cNvSpPr>
            <a:spLocks noGrp="1"/>
          </p:cNvSpPr>
          <p:nvPr>
            <p:ph idx="1"/>
          </p:nvPr>
        </p:nvSpPr>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p:cNvSpPr>
            <a:spLocks noGrp="1"/>
          </p:cNvSpPr>
          <p:nvPr>
            <p:ph type="dt" sz="half" idx="10"/>
          </p:nvPr>
        </p:nvSpPr>
        <p:spPr/>
        <p:txBody>
          <a:bodyPr/>
          <a:lstStyle/>
          <a:p>
            <a:fld id="{7D8F624B-3CC5-4AA4-AC20-F4E6F6FB4AEA}" type="datetimeFigureOut">
              <a:rPr lang="sl-SI" smtClean="0"/>
              <a:t>17. 03. 2025</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FB6FD4ED-B7D6-46A0-9B4D-96B6824C8EDB}" type="slidenum">
              <a:rPr lang="sl-SI" smtClean="0"/>
              <a:t>‹#›</a:t>
            </a:fld>
            <a:endParaRPr lang="sl-SI"/>
          </a:p>
        </p:txBody>
      </p:sp>
    </p:spTree>
    <p:extLst>
      <p:ext uri="{BB962C8B-B14F-4D97-AF65-F5344CB8AC3E}">
        <p14:creationId xmlns:p14="http://schemas.microsoft.com/office/powerpoint/2010/main" val="29290010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p:cNvSpPr>
            <a:spLocks noGrp="1"/>
          </p:cNvSpPr>
          <p:nvPr>
            <p:ph type="title"/>
          </p:nvPr>
        </p:nvSpPr>
        <p:spPr>
          <a:xfrm>
            <a:off x="831850" y="1709738"/>
            <a:ext cx="10515600" cy="2852737"/>
          </a:xfrm>
        </p:spPr>
        <p:txBody>
          <a:bodyPr anchor="b"/>
          <a:lstStyle>
            <a:lvl1pPr>
              <a:defRPr sz="6000"/>
            </a:lvl1pPr>
          </a:lstStyle>
          <a:p>
            <a:r>
              <a:rPr lang="sl-SI"/>
              <a:t>Uredite slog naslova matrice</a:t>
            </a:r>
          </a:p>
        </p:txBody>
      </p:sp>
      <p:sp>
        <p:nvSpPr>
          <p:cNvPr id="3" name="Označba mesta besedila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l-SI"/>
              <a:t>Uredite sloge besedila matrice</a:t>
            </a:r>
          </a:p>
        </p:txBody>
      </p:sp>
      <p:sp>
        <p:nvSpPr>
          <p:cNvPr id="4" name="Označba mesta datuma 3"/>
          <p:cNvSpPr>
            <a:spLocks noGrp="1"/>
          </p:cNvSpPr>
          <p:nvPr>
            <p:ph type="dt" sz="half" idx="10"/>
          </p:nvPr>
        </p:nvSpPr>
        <p:spPr/>
        <p:txBody>
          <a:bodyPr/>
          <a:lstStyle/>
          <a:p>
            <a:fld id="{7D8F624B-3CC5-4AA4-AC20-F4E6F6FB4AEA}" type="datetimeFigureOut">
              <a:rPr lang="sl-SI" smtClean="0"/>
              <a:t>17. 03. 2025</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FB6FD4ED-B7D6-46A0-9B4D-96B6824C8EDB}" type="slidenum">
              <a:rPr lang="sl-SI" smtClean="0"/>
              <a:t>‹#›</a:t>
            </a:fld>
            <a:endParaRPr lang="sl-SI"/>
          </a:p>
        </p:txBody>
      </p:sp>
    </p:spTree>
    <p:extLst>
      <p:ext uri="{BB962C8B-B14F-4D97-AF65-F5344CB8AC3E}">
        <p14:creationId xmlns:p14="http://schemas.microsoft.com/office/powerpoint/2010/main" val="18292088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Uredite slog naslova matrice</a:t>
            </a:r>
          </a:p>
        </p:txBody>
      </p:sp>
      <p:sp>
        <p:nvSpPr>
          <p:cNvPr id="3" name="Označba mesta vsebine 2"/>
          <p:cNvSpPr>
            <a:spLocks noGrp="1"/>
          </p:cNvSpPr>
          <p:nvPr>
            <p:ph sz="half" idx="1"/>
          </p:nvPr>
        </p:nvSpPr>
        <p:spPr>
          <a:xfrm>
            <a:off x="838200" y="1825625"/>
            <a:ext cx="5181600" cy="4351338"/>
          </a:xfrm>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vsebine 3"/>
          <p:cNvSpPr>
            <a:spLocks noGrp="1"/>
          </p:cNvSpPr>
          <p:nvPr>
            <p:ph sz="half" idx="2"/>
          </p:nvPr>
        </p:nvSpPr>
        <p:spPr>
          <a:xfrm>
            <a:off x="6172200" y="1825625"/>
            <a:ext cx="5181600" cy="4351338"/>
          </a:xfrm>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5" name="Označba mesta datuma 4"/>
          <p:cNvSpPr>
            <a:spLocks noGrp="1"/>
          </p:cNvSpPr>
          <p:nvPr>
            <p:ph type="dt" sz="half" idx="10"/>
          </p:nvPr>
        </p:nvSpPr>
        <p:spPr/>
        <p:txBody>
          <a:bodyPr/>
          <a:lstStyle/>
          <a:p>
            <a:fld id="{7D8F624B-3CC5-4AA4-AC20-F4E6F6FB4AEA}" type="datetimeFigureOut">
              <a:rPr lang="sl-SI" smtClean="0"/>
              <a:t>17. 03. 2025</a:t>
            </a:fld>
            <a:endParaRPr lang="sl-SI"/>
          </a:p>
        </p:txBody>
      </p:sp>
      <p:sp>
        <p:nvSpPr>
          <p:cNvPr id="6" name="Označba mesta noge 5"/>
          <p:cNvSpPr>
            <a:spLocks noGrp="1"/>
          </p:cNvSpPr>
          <p:nvPr>
            <p:ph type="ftr" sz="quarter" idx="11"/>
          </p:nvPr>
        </p:nvSpPr>
        <p:spPr/>
        <p:txBody>
          <a:bodyPr/>
          <a:lstStyle/>
          <a:p>
            <a:endParaRPr lang="sl-SI"/>
          </a:p>
        </p:txBody>
      </p:sp>
      <p:sp>
        <p:nvSpPr>
          <p:cNvPr id="7" name="Označba mesta številke diapozitiva 6"/>
          <p:cNvSpPr>
            <a:spLocks noGrp="1"/>
          </p:cNvSpPr>
          <p:nvPr>
            <p:ph type="sldNum" sz="quarter" idx="12"/>
          </p:nvPr>
        </p:nvSpPr>
        <p:spPr/>
        <p:txBody>
          <a:bodyPr/>
          <a:lstStyle/>
          <a:p>
            <a:fld id="{FB6FD4ED-B7D6-46A0-9B4D-96B6824C8EDB}" type="slidenum">
              <a:rPr lang="sl-SI" smtClean="0"/>
              <a:t>‹#›</a:t>
            </a:fld>
            <a:endParaRPr lang="sl-SI"/>
          </a:p>
        </p:txBody>
      </p:sp>
    </p:spTree>
    <p:extLst>
      <p:ext uri="{BB962C8B-B14F-4D97-AF65-F5344CB8AC3E}">
        <p14:creationId xmlns:p14="http://schemas.microsoft.com/office/powerpoint/2010/main" val="15448774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p:cNvSpPr>
            <a:spLocks noGrp="1"/>
          </p:cNvSpPr>
          <p:nvPr>
            <p:ph type="title"/>
          </p:nvPr>
        </p:nvSpPr>
        <p:spPr>
          <a:xfrm>
            <a:off x="839788" y="365125"/>
            <a:ext cx="10515600" cy="1325563"/>
          </a:xfrm>
        </p:spPr>
        <p:txBody>
          <a:bodyPr/>
          <a:lstStyle/>
          <a:p>
            <a:r>
              <a:rPr lang="sl-SI"/>
              <a:t>Uredite slog naslova matrice</a:t>
            </a:r>
          </a:p>
        </p:txBody>
      </p:sp>
      <p:sp>
        <p:nvSpPr>
          <p:cNvPr id="3" name="Označba mesta besedila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Uredite sloge besedila matrice</a:t>
            </a:r>
          </a:p>
        </p:txBody>
      </p:sp>
      <p:sp>
        <p:nvSpPr>
          <p:cNvPr id="4" name="Označba mesta vsebine 3"/>
          <p:cNvSpPr>
            <a:spLocks noGrp="1"/>
          </p:cNvSpPr>
          <p:nvPr>
            <p:ph sz="half" idx="2"/>
          </p:nvPr>
        </p:nvSpPr>
        <p:spPr>
          <a:xfrm>
            <a:off x="839788" y="2505075"/>
            <a:ext cx="5157787" cy="3684588"/>
          </a:xfrm>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5" name="Označba mesta besedila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Uredite sloge besedila matrice</a:t>
            </a:r>
          </a:p>
        </p:txBody>
      </p:sp>
      <p:sp>
        <p:nvSpPr>
          <p:cNvPr id="6" name="Označba mesta vsebine 5"/>
          <p:cNvSpPr>
            <a:spLocks noGrp="1"/>
          </p:cNvSpPr>
          <p:nvPr>
            <p:ph sz="quarter" idx="4"/>
          </p:nvPr>
        </p:nvSpPr>
        <p:spPr>
          <a:xfrm>
            <a:off x="6172200" y="2505075"/>
            <a:ext cx="5183188" cy="3684588"/>
          </a:xfrm>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7" name="Označba mesta datuma 6"/>
          <p:cNvSpPr>
            <a:spLocks noGrp="1"/>
          </p:cNvSpPr>
          <p:nvPr>
            <p:ph type="dt" sz="half" idx="10"/>
          </p:nvPr>
        </p:nvSpPr>
        <p:spPr/>
        <p:txBody>
          <a:bodyPr/>
          <a:lstStyle/>
          <a:p>
            <a:fld id="{7D8F624B-3CC5-4AA4-AC20-F4E6F6FB4AEA}" type="datetimeFigureOut">
              <a:rPr lang="sl-SI" smtClean="0"/>
              <a:t>17. 03. 2025</a:t>
            </a:fld>
            <a:endParaRPr lang="sl-SI"/>
          </a:p>
        </p:txBody>
      </p:sp>
      <p:sp>
        <p:nvSpPr>
          <p:cNvPr id="8" name="Označba mesta noge 7"/>
          <p:cNvSpPr>
            <a:spLocks noGrp="1"/>
          </p:cNvSpPr>
          <p:nvPr>
            <p:ph type="ftr" sz="quarter" idx="11"/>
          </p:nvPr>
        </p:nvSpPr>
        <p:spPr/>
        <p:txBody>
          <a:bodyPr/>
          <a:lstStyle/>
          <a:p>
            <a:endParaRPr lang="sl-SI"/>
          </a:p>
        </p:txBody>
      </p:sp>
      <p:sp>
        <p:nvSpPr>
          <p:cNvPr id="9" name="Označba mesta številke diapozitiva 8"/>
          <p:cNvSpPr>
            <a:spLocks noGrp="1"/>
          </p:cNvSpPr>
          <p:nvPr>
            <p:ph type="sldNum" sz="quarter" idx="12"/>
          </p:nvPr>
        </p:nvSpPr>
        <p:spPr/>
        <p:txBody>
          <a:bodyPr/>
          <a:lstStyle/>
          <a:p>
            <a:fld id="{FB6FD4ED-B7D6-46A0-9B4D-96B6824C8EDB}" type="slidenum">
              <a:rPr lang="sl-SI" smtClean="0"/>
              <a:t>‹#›</a:t>
            </a:fld>
            <a:endParaRPr lang="sl-SI"/>
          </a:p>
        </p:txBody>
      </p:sp>
    </p:spTree>
    <p:extLst>
      <p:ext uri="{BB962C8B-B14F-4D97-AF65-F5344CB8AC3E}">
        <p14:creationId xmlns:p14="http://schemas.microsoft.com/office/powerpoint/2010/main" val="42935557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Uredite slog naslova matrice</a:t>
            </a:r>
          </a:p>
        </p:txBody>
      </p:sp>
      <p:sp>
        <p:nvSpPr>
          <p:cNvPr id="3" name="Označba mesta datuma 2"/>
          <p:cNvSpPr>
            <a:spLocks noGrp="1"/>
          </p:cNvSpPr>
          <p:nvPr>
            <p:ph type="dt" sz="half" idx="10"/>
          </p:nvPr>
        </p:nvSpPr>
        <p:spPr/>
        <p:txBody>
          <a:bodyPr/>
          <a:lstStyle/>
          <a:p>
            <a:fld id="{7D8F624B-3CC5-4AA4-AC20-F4E6F6FB4AEA}" type="datetimeFigureOut">
              <a:rPr lang="sl-SI" smtClean="0"/>
              <a:t>17. 03. 2025</a:t>
            </a:fld>
            <a:endParaRPr lang="sl-SI"/>
          </a:p>
        </p:txBody>
      </p:sp>
      <p:sp>
        <p:nvSpPr>
          <p:cNvPr id="4" name="Označba mesta noge 3"/>
          <p:cNvSpPr>
            <a:spLocks noGrp="1"/>
          </p:cNvSpPr>
          <p:nvPr>
            <p:ph type="ftr" sz="quarter" idx="11"/>
          </p:nvPr>
        </p:nvSpPr>
        <p:spPr/>
        <p:txBody>
          <a:bodyPr/>
          <a:lstStyle/>
          <a:p>
            <a:endParaRPr lang="sl-SI"/>
          </a:p>
        </p:txBody>
      </p:sp>
      <p:sp>
        <p:nvSpPr>
          <p:cNvPr id="5" name="Označba mesta številke diapozitiva 4"/>
          <p:cNvSpPr>
            <a:spLocks noGrp="1"/>
          </p:cNvSpPr>
          <p:nvPr>
            <p:ph type="sldNum" sz="quarter" idx="12"/>
          </p:nvPr>
        </p:nvSpPr>
        <p:spPr/>
        <p:txBody>
          <a:bodyPr/>
          <a:lstStyle/>
          <a:p>
            <a:fld id="{FB6FD4ED-B7D6-46A0-9B4D-96B6824C8EDB}" type="slidenum">
              <a:rPr lang="sl-SI" smtClean="0"/>
              <a:t>‹#›</a:t>
            </a:fld>
            <a:endParaRPr lang="sl-SI"/>
          </a:p>
        </p:txBody>
      </p:sp>
    </p:spTree>
    <p:extLst>
      <p:ext uri="{BB962C8B-B14F-4D97-AF65-F5344CB8AC3E}">
        <p14:creationId xmlns:p14="http://schemas.microsoft.com/office/powerpoint/2010/main" val="25809787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Označba mesta datuma 1"/>
          <p:cNvSpPr>
            <a:spLocks noGrp="1"/>
          </p:cNvSpPr>
          <p:nvPr>
            <p:ph type="dt" sz="half" idx="10"/>
          </p:nvPr>
        </p:nvSpPr>
        <p:spPr/>
        <p:txBody>
          <a:bodyPr/>
          <a:lstStyle/>
          <a:p>
            <a:fld id="{7D8F624B-3CC5-4AA4-AC20-F4E6F6FB4AEA}" type="datetimeFigureOut">
              <a:rPr lang="sl-SI" smtClean="0"/>
              <a:t>17. 03. 2025</a:t>
            </a:fld>
            <a:endParaRPr lang="sl-SI"/>
          </a:p>
        </p:txBody>
      </p:sp>
      <p:sp>
        <p:nvSpPr>
          <p:cNvPr id="3" name="Označba mesta noge 2"/>
          <p:cNvSpPr>
            <a:spLocks noGrp="1"/>
          </p:cNvSpPr>
          <p:nvPr>
            <p:ph type="ftr" sz="quarter" idx="11"/>
          </p:nvPr>
        </p:nvSpPr>
        <p:spPr/>
        <p:txBody>
          <a:bodyPr/>
          <a:lstStyle/>
          <a:p>
            <a:endParaRPr lang="sl-SI"/>
          </a:p>
        </p:txBody>
      </p:sp>
      <p:sp>
        <p:nvSpPr>
          <p:cNvPr id="4" name="Označba mesta številke diapozitiva 3"/>
          <p:cNvSpPr>
            <a:spLocks noGrp="1"/>
          </p:cNvSpPr>
          <p:nvPr>
            <p:ph type="sldNum" sz="quarter" idx="12"/>
          </p:nvPr>
        </p:nvSpPr>
        <p:spPr/>
        <p:txBody>
          <a:bodyPr/>
          <a:lstStyle/>
          <a:p>
            <a:fld id="{FB6FD4ED-B7D6-46A0-9B4D-96B6824C8EDB}" type="slidenum">
              <a:rPr lang="sl-SI" smtClean="0"/>
              <a:t>‹#›</a:t>
            </a:fld>
            <a:endParaRPr lang="sl-SI"/>
          </a:p>
        </p:txBody>
      </p:sp>
    </p:spTree>
    <p:extLst>
      <p:ext uri="{BB962C8B-B14F-4D97-AF65-F5344CB8AC3E}">
        <p14:creationId xmlns:p14="http://schemas.microsoft.com/office/powerpoint/2010/main" val="41441740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Vsebina z naslovom">
    <p:spTree>
      <p:nvGrpSpPr>
        <p:cNvPr id="1" name=""/>
        <p:cNvGrpSpPr/>
        <p:nvPr/>
      </p:nvGrpSpPr>
      <p:grpSpPr>
        <a:xfrm>
          <a:off x="0" y="0"/>
          <a:ext cx="0" cy="0"/>
          <a:chOff x="0" y="0"/>
          <a:chExt cx="0" cy="0"/>
        </a:xfrm>
      </p:grpSpPr>
      <p:sp>
        <p:nvSpPr>
          <p:cNvPr id="2" name="Naslov 1"/>
          <p:cNvSpPr>
            <a:spLocks noGrp="1"/>
          </p:cNvSpPr>
          <p:nvPr>
            <p:ph type="title"/>
          </p:nvPr>
        </p:nvSpPr>
        <p:spPr>
          <a:xfrm>
            <a:off x="839788" y="457200"/>
            <a:ext cx="3932237" cy="1600200"/>
          </a:xfrm>
        </p:spPr>
        <p:txBody>
          <a:bodyPr anchor="b"/>
          <a:lstStyle>
            <a:lvl1pPr>
              <a:defRPr sz="3200"/>
            </a:lvl1pPr>
          </a:lstStyle>
          <a:p>
            <a:r>
              <a:rPr lang="sl-SI"/>
              <a:t>Uredite slog naslova matrice</a:t>
            </a:r>
          </a:p>
        </p:txBody>
      </p:sp>
      <p:sp>
        <p:nvSpPr>
          <p:cNvPr id="3" name="Označba mesta vsebine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besedila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Uredite sloge besedila matrice</a:t>
            </a:r>
          </a:p>
        </p:txBody>
      </p:sp>
      <p:sp>
        <p:nvSpPr>
          <p:cNvPr id="5" name="Označba mesta datuma 4"/>
          <p:cNvSpPr>
            <a:spLocks noGrp="1"/>
          </p:cNvSpPr>
          <p:nvPr>
            <p:ph type="dt" sz="half" idx="10"/>
          </p:nvPr>
        </p:nvSpPr>
        <p:spPr/>
        <p:txBody>
          <a:bodyPr/>
          <a:lstStyle/>
          <a:p>
            <a:fld id="{7D8F624B-3CC5-4AA4-AC20-F4E6F6FB4AEA}" type="datetimeFigureOut">
              <a:rPr lang="sl-SI" smtClean="0"/>
              <a:t>17. 03. 2025</a:t>
            </a:fld>
            <a:endParaRPr lang="sl-SI"/>
          </a:p>
        </p:txBody>
      </p:sp>
      <p:sp>
        <p:nvSpPr>
          <p:cNvPr id="6" name="Označba mesta noge 5"/>
          <p:cNvSpPr>
            <a:spLocks noGrp="1"/>
          </p:cNvSpPr>
          <p:nvPr>
            <p:ph type="ftr" sz="quarter" idx="11"/>
          </p:nvPr>
        </p:nvSpPr>
        <p:spPr/>
        <p:txBody>
          <a:bodyPr/>
          <a:lstStyle/>
          <a:p>
            <a:endParaRPr lang="sl-SI"/>
          </a:p>
        </p:txBody>
      </p:sp>
      <p:sp>
        <p:nvSpPr>
          <p:cNvPr id="7" name="Označba mesta številke diapozitiva 6"/>
          <p:cNvSpPr>
            <a:spLocks noGrp="1"/>
          </p:cNvSpPr>
          <p:nvPr>
            <p:ph type="sldNum" sz="quarter" idx="12"/>
          </p:nvPr>
        </p:nvSpPr>
        <p:spPr/>
        <p:txBody>
          <a:bodyPr/>
          <a:lstStyle/>
          <a:p>
            <a:fld id="{FB6FD4ED-B7D6-46A0-9B4D-96B6824C8EDB}" type="slidenum">
              <a:rPr lang="sl-SI" smtClean="0"/>
              <a:t>‹#›</a:t>
            </a:fld>
            <a:endParaRPr lang="sl-SI"/>
          </a:p>
        </p:txBody>
      </p:sp>
    </p:spTree>
    <p:extLst>
      <p:ext uri="{BB962C8B-B14F-4D97-AF65-F5344CB8AC3E}">
        <p14:creationId xmlns:p14="http://schemas.microsoft.com/office/powerpoint/2010/main" val="30677251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p:cNvSpPr>
            <a:spLocks noGrp="1"/>
          </p:cNvSpPr>
          <p:nvPr>
            <p:ph type="title"/>
          </p:nvPr>
        </p:nvSpPr>
        <p:spPr>
          <a:xfrm>
            <a:off x="839788" y="457200"/>
            <a:ext cx="3932237" cy="1600200"/>
          </a:xfrm>
        </p:spPr>
        <p:txBody>
          <a:bodyPr anchor="b"/>
          <a:lstStyle>
            <a:lvl1pPr>
              <a:defRPr sz="3200"/>
            </a:lvl1pPr>
          </a:lstStyle>
          <a:p>
            <a:r>
              <a:rPr lang="sl-SI"/>
              <a:t>Uredite slog naslova matrice</a:t>
            </a:r>
          </a:p>
        </p:txBody>
      </p:sp>
      <p:sp>
        <p:nvSpPr>
          <p:cNvPr id="3" name="Označba mesta slik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l-SI"/>
          </a:p>
        </p:txBody>
      </p:sp>
      <p:sp>
        <p:nvSpPr>
          <p:cNvPr id="4" name="Označba mesta besedila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Uredite sloge besedila matrice</a:t>
            </a:r>
          </a:p>
        </p:txBody>
      </p:sp>
      <p:sp>
        <p:nvSpPr>
          <p:cNvPr id="5" name="Označba mesta datuma 4"/>
          <p:cNvSpPr>
            <a:spLocks noGrp="1"/>
          </p:cNvSpPr>
          <p:nvPr>
            <p:ph type="dt" sz="half" idx="10"/>
          </p:nvPr>
        </p:nvSpPr>
        <p:spPr/>
        <p:txBody>
          <a:bodyPr/>
          <a:lstStyle/>
          <a:p>
            <a:fld id="{7D8F624B-3CC5-4AA4-AC20-F4E6F6FB4AEA}" type="datetimeFigureOut">
              <a:rPr lang="sl-SI" smtClean="0"/>
              <a:t>17. 03. 2025</a:t>
            </a:fld>
            <a:endParaRPr lang="sl-SI"/>
          </a:p>
        </p:txBody>
      </p:sp>
      <p:sp>
        <p:nvSpPr>
          <p:cNvPr id="6" name="Označba mesta noge 5"/>
          <p:cNvSpPr>
            <a:spLocks noGrp="1"/>
          </p:cNvSpPr>
          <p:nvPr>
            <p:ph type="ftr" sz="quarter" idx="11"/>
          </p:nvPr>
        </p:nvSpPr>
        <p:spPr/>
        <p:txBody>
          <a:bodyPr/>
          <a:lstStyle/>
          <a:p>
            <a:endParaRPr lang="sl-SI"/>
          </a:p>
        </p:txBody>
      </p:sp>
      <p:sp>
        <p:nvSpPr>
          <p:cNvPr id="7" name="Označba mesta številke diapozitiva 6"/>
          <p:cNvSpPr>
            <a:spLocks noGrp="1"/>
          </p:cNvSpPr>
          <p:nvPr>
            <p:ph type="sldNum" sz="quarter" idx="12"/>
          </p:nvPr>
        </p:nvSpPr>
        <p:spPr/>
        <p:txBody>
          <a:bodyPr/>
          <a:lstStyle/>
          <a:p>
            <a:fld id="{FB6FD4ED-B7D6-46A0-9B4D-96B6824C8EDB}" type="slidenum">
              <a:rPr lang="sl-SI" smtClean="0"/>
              <a:t>‹#›</a:t>
            </a:fld>
            <a:endParaRPr lang="sl-SI"/>
          </a:p>
        </p:txBody>
      </p:sp>
    </p:spTree>
    <p:extLst>
      <p:ext uri="{BB962C8B-B14F-4D97-AF65-F5344CB8AC3E}">
        <p14:creationId xmlns:p14="http://schemas.microsoft.com/office/powerpoint/2010/main" val="19239751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33000"/>
            <a:lum/>
            <a:extLst>
              <a:ext uri="{BEBA8EAE-BF5A-486C-A8C5-ECC9F3942E4B}">
                <a14:imgProps xmlns:a14="http://schemas.microsoft.com/office/drawing/2010/main">
                  <a14:imgLayer r:embed="rId14">
                    <a14:imgEffect>
                      <a14:artisticMosiaicBubbles/>
                    </a14:imgEffect>
                  </a14:imgLayer>
                </a14:imgProps>
              </a:ext>
            </a:extLst>
          </a:blip>
          <a:srcRect/>
          <a:tile tx="0" ty="0" sx="100000" sy="100000" flip="none" algn="tl"/>
        </a:blipFill>
        <a:effectLst/>
      </p:bgPr>
    </p:bg>
    <p:spTree>
      <p:nvGrpSpPr>
        <p:cNvPr id="1" name=""/>
        <p:cNvGrpSpPr/>
        <p:nvPr/>
      </p:nvGrpSpPr>
      <p:grpSpPr>
        <a:xfrm>
          <a:off x="0" y="0"/>
          <a:ext cx="0" cy="0"/>
          <a:chOff x="0" y="0"/>
          <a:chExt cx="0" cy="0"/>
        </a:xfrm>
      </p:grpSpPr>
      <p:sp>
        <p:nvSpPr>
          <p:cNvPr id="2" name="Označba mesta naslova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l-SI"/>
              <a:t>Uredite slog naslova matrice</a:t>
            </a:r>
          </a:p>
        </p:txBody>
      </p:sp>
      <p:sp>
        <p:nvSpPr>
          <p:cNvPr id="3" name="Označba mesta besedila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8F624B-3CC5-4AA4-AC20-F4E6F6FB4AEA}" type="datetimeFigureOut">
              <a:rPr lang="sl-SI" smtClean="0"/>
              <a:t>17. 03. 2025</a:t>
            </a:fld>
            <a:endParaRPr lang="sl-SI"/>
          </a:p>
        </p:txBody>
      </p:sp>
      <p:sp>
        <p:nvSpPr>
          <p:cNvPr id="5" name="Označba mesta no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l-SI"/>
          </a:p>
        </p:txBody>
      </p:sp>
      <p:sp>
        <p:nvSpPr>
          <p:cNvPr id="6" name="Označba mesta številke diapoz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B6FD4ED-B7D6-46A0-9B4D-96B6824C8EDB}" type="slidenum">
              <a:rPr lang="sl-SI" smtClean="0"/>
              <a:t>‹#›</a:t>
            </a:fld>
            <a:endParaRPr lang="sl-SI"/>
          </a:p>
        </p:txBody>
      </p:sp>
    </p:spTree>
    <p:extLst>
      <p:ext uri="{BB962C8B-B14F-4D97-AF65-F5344CB8AC3E}">
        <p14:creationId xmlns:p14="http://schemas.microsoft.com/office/powerpoint/2010/main" val="2375159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pn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png"/></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hyperlink" Target="https://evropskasredstva.si/evropska-kohezijska-politika/novi-evropski-bauhaus/" TargetMode="Externa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1.png"/><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22.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9.png"/><Relationship Id="rId7" Type="http://schemas.openxmlformats.org/officeDocument/2006/relationships/diagramColors" Target="../diagrams/colors1.xml"/><Relationship Id="rId2" Type="http://schemas.openxmlformats.org/officeDocument/2006/relationships/image" Target="../media/image11.png"/><Relationship Id="rId1" Type="http://schemas.openxmlformats.org/officeDocument/2006/relationships/slideLayout" Target="../slideLayouts/slideLayout4.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2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1.png"/><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3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1.png"/><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4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1.png"/><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a:xfrm>
            <a:off x="1440843" y="1387755"/>
            <a:ext cx="9144000" cy="2242201"/>
          </a:xfrm>
        </p:spPr>
        <p:txBody>
          <a:bodyPr>
            <a:normAutofit/>
          </a:bodyPr>
          <a:lstStyle/>
          <a:p>
            <a:r>
              <a:rPr lang="sl-SI" sz="4000" b="1" dirty="0">
                <a:solidFill>
                  <a:srgbClr val="034EA2"/>
                </a:solidFill>
                <a:effectLst>
                  <a:outerShdw blurRad="38100" dist="38100" dir="2700000" algn="tl">
                    <a:srgbClr val="000000">
                      <a:alpha val="43137"/>
                    </a:srgbClr>
                  </a:outerShdw>
                </a:effectLst>
                <a:latin typeface="Republika" panose="02000506040000020004" pitchFamily="2" charset="-18"/>
              </a:rPr>
              <a:t>Odbor za spremljanje </a:t>
            </a:r>
            <a:br>
              <a:rPr lang="sl-SI" sz="4000" b="1" dirty="0">
                <a:solidFill>
                  <a:srgbClr val="034EA2"/>
                </a:solidFill>
                <a:effectLst>
                  <a:outerShdw blurRad="38100" dist="38100" dir="2700000" algn="tl">
                    <a:srgbClr val="000000">
                      <a:alpha val="43137"/>
                    </a:srgbClr>
                  </a:outerShdw>
                </a:effectLst>
                <a:latin typeface="Republika" panose="02000506040000020004" pitchFamily="2" charset="-18"/>
              </a:rPr>
            </a:br>
            <a:r>
              <a:rPr lang="sl-SI" sz="4000" b="1" dirty="0">
                <a:solidFill>
                  <a:srgbClr val="034EA2"/>
                </a:solidFill>
                <a:effectLst>
                  <a:outerShdw blurRad="38100" dist="38100" dir="2700000" algn="tl">
                    <a:srgbClr val="000000">
                      <a:alpha val="43137"/>
                    </a:srgbClr>
                  </a:outerShdw>
                </a:effectLst>
                <a:latin typeface="Republika" panose="02000506040000020004" pitchFamily="2" charset="-18"/>
              </a:rPr>
              <a:t>Programa Evropske kohezijske politike 2021-2027</a:t>
            </a:r>
          </a:p>
        </p:txBody>
      </p:sp>
      <p:pic>
        <p:nvPicPr>
          <p:cNvPr id="4" name="Slika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094642" y="5006928"/>
            <a:ext cx="948817" cy="948817"/>
          </a:xfrm>
          <a:prstGeom prst="rect">
            <a:avLst/>
          </a:prstGeom>
        </p:spPr>
      </p:pic>
      <p:pic>
        <p:nvPicPr>
          <p:cNvPr id="5" name="Slika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30259" y="4975721"/>
            <a:ext cx="898252" cy="898252"/>
          </a:xfrm>
          <a:prstGeom prst="rect">
            <a:avLst/>
          </a:prstGeom>
        </p:spPr>
      </p:pic>
      <p:pic>
        <p:nvPicPr>
          <p:cNvPr id="6" name="Slika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490695" y="5013051"/>
            <a:ext cx="915063" cy="915063"/>
          </a:xfrm>
          <a:prstGeom prst="rect">
            <a:avLst/>
          </a:prstGeom>
        </p:spPr>
      </p:pic>
      <p:pic>
        <p:nvPicPr>
          <p:cNvPr id="7" name="Slika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658389" y="5113447"/>
            <a:ext cx="790411" cy="790411"/>
          </a:xfrm>
          <a:prstGeom prst="rect">
            <a:avLst/>
          </a:prstGeom>
        </p:spPr>
      </p:pic>
      <p:pic>
        <p:nvPicPr>
          <p:cNvPr id="8" name="Slika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828055" y="4975721"/>
            <a:ext cx="898252" cy="898252"/>
          </a:xfrm>
          <a:prstGeom prst="rect">
            <a:avLst/>
          </a:prstGeom>
        </p:spPr>
      </p:pic>
      <p:pic>
        <p:nvPicPr>
          <p:cNvPr id="9" name="Slika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296091" y="5013771"/>
            <a:ext cx="914344" cy="914344"/>
          </a:xfrm>
          <a:prstGeom prst="rect">
            <a:avLst/>
          </a:prstGeom>
        </p:spPr>
      </p:pic>
      <p:pic>
        <p:nvPicPr>
          <p:cNvPr id="11" name="Slika 1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658389" y="446687"/>
            <a:ext cx="3852909" cy="808321"/>
          </a:xfrm>
          <a:prstGeom prst="rect">
            <a:avLst/>
          </a:prstGeom>
        </p:spPr>
      </p:pic>
      <p:pic>
        <p:nvPicPr>
          <p:cNvPr id="1028" name="Picture 4" descr="Logo image name"/>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010400" y="479418"/>
            <a:ext cx="1504335" cy="739420"/>
          </a:xfrm>
          <a:prstGeom prst="rect">
            <a:avLst/>
          </a:prstGeom>
          <a:noFill/>
          <a:extLst>
            <a:ext uri="{909E8E84-426E-40DD-AFC4-6F175D3DCCD1}">
              <a14:hiddenFill xmlns:a14="http://schemas.microsoft.com/office/drawing/2010/main">
                <a:solidFill>
                  <a:srgbClr val="FFFFFF"/>
                </a:solidFill>
              </a14:hiddenFill>
            </a:ext>
          </a:extLst>
        </p:spPr>
      </p:pic>
      <p:cxnSp>
        <p:nvCxnSpPr>
          <p:cNvPr id="15" name="Kolenski povezovalnik 14"/>
          <p:cNvCxnSpPr/>
          <p:nvPr/>
        </p:nvCxnSpPr>
        <p:spPr>
          <a:xfrm flipV="1">
            <a:off x="245807" y="304566"/>
            <a:ext cx="3736258" cy="2637408"/>
          </a:xfrm>
          <a:prstGeom prst="bentConnector3">
            <a:avLst>
              <a:gd name="adj1" fmla="val 0"/>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21" name="Kolenski povezovalnik 20"/>
          <p:cNvCxnSpPr/>
          <p:nvPr/>
        </p:nvCxnSpPr>
        <p:spPr>
          <a:xfrm flipV="1">
            <a:off x="8514735" y="4197949"/>
            <a:ext cx="3342968" cy="2408904"/>
          </a:xfrm>
          <a:prstGeom prst="bentConnector3">
            <a:avLst>
              <a:gd name="adj1" fmla="val 100294"/>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3" name="Naslov 1">
            <a:extLst>
              <a:ext uri="{FF2B5EF4-FFF2-40B4-BE49-F238E27FC236}">
                <a16:creationId xmlns:a16="http://schemas.microsoft.com/office/drawing/2014/main" id="{95954469-CF7A-8A8D-75A6-8F8FFC98B736}"/>
              </a:ext>
            </a:extLst>
          </p:cNvPr>
          <p:cNvSpPr txBox="1">
            <a:spLocks/>
          </p:cNvSpPr>
          <p:nvPr/>
        </p:nvSpPr>
        <p:spPr>
          <a:xfrm>
            <a:off x="1588929" y="3250601"/>
            <a:ext cx="9144000" cy="1294853"/>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sl-SI" sz="2000" dirty="0">
                <a:solidFill>
                  <a:srgbClr val="034EA2"/>
                </a:solidFill>
                <a:effectLst>
                  <a:outerShdw blurRad="38100" dist="38100" dir="2700000" algn="tl">
                    <a:srgbClr val="000000">
                      <a:alpha val="43137"/>
                    </a:srgbClr>
                  </a:outerShdw>
                </a:effectLst>
                <a:latin typeface="Republika" panose="02000506040000020004" pitchFamily="2" charset="-18"/>
              </a:rPr>
              <a:t>Brdo pri Kranju, 18. marec 2025</a:t>
            </a:r>
          </a:p>
        </p:txBody>
      </p:sp>
      <p:pic>
        <p:nvPicPr>
          <p:cNvPr id="14" name="Slika 13" descr="Slika, ki vsebuje besede pisava, grafika, tipografija&#10;&#10;Opis je samodejno ustvarjen">
            <a:extLst>
              <a:ext uri="{FF2B5EF4-FFF2-40B4-BE49-F238E27FC236}">
                <a16:creationId xmlns:a16="http://schemas.microsoft.com/office/drawing/2014/main" id="{F44F4AD4-F368-AC10-80FD-573F1600F1A9}"/>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683927" y="596680"/>
            <a:ext cx="1810003" cy="504895"/>
          </a:xfrm>
          <a:prstGeom prst="rect">
            <a:avLst/>
          </a:prstGeom>
        </p:spPr>
      </p:pic>
    </p:spTree>
    <p:extLst>
      <p:ext uri="{BB962C8B-B14F-4D97-AF65-F5344CB8AC3E}">
        <p14:creationId xmlns:p14="http://schemas.microsoft.com/office/powerpoint/2010/main" val="21208344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E8D488B-DE23-1073-FB25-4FF8DCD74DE3}"/>
              </a:ext>
            </a:extLst>
          </p:cNvPr>
          <p:cNvSpPr>
            <a:spLocks noGrp="1"/>
          </p:cNvSpPr>
          <p:nvPr>
            <p:ph type="title"/>
          </p:nvPr>
        </p:nvSpPr>
        <p:spPr/>
        <p:txBody>
          <a:bodyPr/>
          <a:lstStyle/>
          <a:p>
            <a:r>
              <a:rPr kumimoji="0" lang="sl-SI" sz="2800" b="0" i="0" u="none" strike="noStrike" kern="1200" cap="none" spc="0" normalizeH="0" baseline="0" noProof="0" dirty="0">
                <a:ln>
                  <a:noFill/>
                </a:ln>
                <a:solidFill>
                  <a:srgbClr val="034EA2"/>
                </a:solidFill>
                <a:effectLst>
                  <a:outerShdw blurRad="38100" dist="38100" dir="2700000" algn="tl">
                    <a:srgbClr val="000000">
                      <a:alpha val="43137"/>
                    </a:srgbClr>
                  </a:outerShdw>
                </a:effectLst>
                <a:uLnTx/>
                <a:uFillTx/>
                <a:latin typeface="Republika" panose="02000506040000020004" pitchFamily="2" charset="-18"/>
                <a:ea typeface="+mj-ea"/>
                <a:cs typeface="+mj-cs"/>
              </a:rPr>
              <a:t>Napredek pri izvajanju programa </a:t>
            </a:r>
            <a:r>
              <a:rPr kumimoji="0" lang="sl-SI" sz="2400" b="0" i="0" u="none" strike="noStrike" kern="1200" cap="none" spc="0" normalizeH="0" baseline="0" noProof="0" dirty="0">
                <a:ln>
                  <a:noFill/>
                </a:ln>
                <a:solidFill>
                  <a:srgbClr val="034EA2"/>
                </a:solidFill>
                <a:effectLst>
                  <a:outerShdw blurRad="38100" dist="38100" dir="2700000" algn="tl">
                    <a:srgbClr val="000000">
                      <a:alpha val="43137"/>
                    </a:srgbClr>
                  </a:outerShdw>
                </a:effectLst>
                <a:uLnTx/>
                <a:uFillTx/>
                <a:latin typeface="Republika" panose="02000506040000020004" pitchFamily="2" charset="-18"/>
                <a:ea typeface="+mj-ea"/>
                <a:cs typeface="+mj-cs"/>
              </a:rPr>
              <a:t>– SPP - 2</a:t>
            </a:r>
            <a:endParaRPr lang="sl-SI" dirty="0"/>
          </a:p>
        </p:txBody>
      </p:sp>
      <p:sp>
        <p:nvSpPr>
          <p:cNvPr id="3" name="Označba mesta vsebine 2">
            <a:extLst>
              <a:ext uri="{FF2B5EF4-FFF2-40B4-BE49-F238E27FC236}">
                <a16:creationId xmlns:a16="http://schemas.microsoft.com/office/drawing/2014/main" id="{9932403D-C33B-C4EB-8478-61BC13B99712}"/>
              </a:ext>
            </a:extLst>
          </p:cNvPr>
          <p:cNvSpPr>
            <a:spLocks noGrp="1"/>
          </p:cNvSpPr>
          <p:nvPr>
            <p:ph idx="1"/>
          </p:nvPr>
        </p:nvSpPr>
        <p:spPr>
          <a:xfrm>
            <a:off x="933450" y="1616074"/>
            <a:ext cx="10515600" cy="4670425"/>
          </a:xfrm>
        </p:spPr>
        <p:txBody>
          <a:bodyPr vert="horz" lIns="91440" tIns="45720" rIns="91440" bIns="45720" rtlCol="0" anchor="t">
            <a:normAutofit/>
          </a:bodyPr>
          <a:lstStyle/>
          <a:p>
            <a:pPr marL="0" indent="0">
              <a:spcAft>
                <a:spcPts val="1000"/>
              </a:spcAft>
              <a:buFont typeface="Arial" panose="020B0604020202020204" pitchFamily="34" charset="0"/>
              <a:buNone/>
            </a:pPr>
            <a:r>
              <a:rPr lang="sl-SI" sz="2400" b="1" dirty="0">
                <a:effectLst>
                  <a:outerShdw blurRad="38100" dist="38100" dir="2700000" algn="tl">
                    <a:srgbClr val="000000">
                      <a:alpha val="43137"/>
                    </a:srgbClr>
                  </a:outerShdw>
                </a:effectLst>
              </a:rPr>
              <a:t>Sklad za pravični prehod (SPP) – spremljanje, vrednotenje:</a:t>
            </a:r>
          </a:p>
          <a:p>
            <a:pPr>
              <a:spcAft>
                <a:spcPts val="1000"/>
              </a:spcAft>
            </a:pPr>
            <a:r>
              <a:rPr lang="sl-SI" sz="2200" dirty="0"/>
              <a:t>Obravnava letnih poročil o izvajanju ONPP v letu 2024: na razvojnih svetih obeh premogovnih regij ( 5. 3. 2025 SAŠA, 13. 3. 2025 Zasavje); </a:t>
            </a:r>
          </a:p>
          <a:p>
            <a:pPr>
              <a:spcAft>
                <a:spcPts val="1000"/>
              </a:spcAft>
            </a:pPr>
            <a:r>
              <a:rPr lang="sl-SI" sz="2200" dirty="0"/>
              <a:t>Izvaja se vrednotenje uspešnosti izvajanja ONPP SAŠA in ONPP Zasavje; rok za izvedbo se bo zaradi nepredvidenih okoliščin, ki so vplivale na pridobivanje primarnih informacij, nekoliko podaljšal</a:t>
            </a:r>
            <a:endParaRPr lang="sl-SI" dirty="0"/>
          </a:p>
          <a:p>
            <a:pPr marL="0" indent="0">
              <a:spcBef>
                <a:spcPts val="2400"/>
              </a:spcBef>
              <a:spcAft>
                <a:spcPts val="1000"/>
              </a:spcAft>
              <a:buFont typeface="Arial" panose="020B0604020202020204" pitchFamily="34" charset="0"/>
              <a:buNone/>
            </a:pPr>
            <a:endParaRPr lang="sl-SI" sz="2400" b="1" dirty="0">
              <a:effectLst>
                <a:outerShdw blurRad="38100" dist="38100" dir="2700000" algn="tl">
                  <a:srgbClr val="000000">
                    <a:alpha val="43137"/>
                  </a:srgbClr>
                </a:outerShdw>
              </a:effectLst>
              <a:latin typeface="Republika" panose="02000506040000020004" pitchFamily="2" charset="-18"/>
            </a:endParaRPr>
          </a:p>
          <a:p>
            <a:pPr marL="0" indent="0">
              <a:buNone/>
            </a:pPr>
            <a:endParaRPr lang="sl-SI" dirty="0">
              <a:highlight>
                <a:srgbClr val="FFFF00"/>
              </a:highlight>
            </a:endParaRPr>
          </a:p>
        </p:txBody>
      </p:sp>
      <p:cxnSp>
        <p:nvCxnSpPr>
          <p:cNvPr id="4" name="Kolenski povezovalnik 6">
            <a:extLst>
              <a:ext uri="{FF2B5EF4-FFF2-40B4-BE49-F238E27FC236}">
                <a16:creationId xmlns:a16="http://schemas.microsoft.com/office/drawing/2014/main" id="{F628F985-AD2F-C5F7-F464-73C8086F743C}"/>
              </a:ext>
            </a:extLst>
          </p:cNvPr>
          <p:cNvCxnSpPr/>
          <p:nvPr/>
        </p:nvCxnSpPr>
        <p:spPr>
          <a:xfrm flipV="1">
            <a:off x="245807" y="304566"/>
            <a:ext cx="3736258" cy="2637408"/>
          </a:xfrm>
          <a:prstGeom prst="bentConnector3">
            <a:avLst>
              <a:gd name="adj1" fmla="val 0"/>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pic>
        <p:nvPicPr>
          <p:cNvPr id="5" name="Picture 4" descr="Logo image name">
            <a:extLst>
              <a:ext uri="{FF2B5EF4-FFF2-40B4-BE49-F238E27FC236}">
                <a16:creationId xmlns:a16="http://schemas.microsoft.com/office/drawing/2014/main" id="{267824DC-E312-E385-146E-8E24CBFC6BC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8529" y="6081245"/>
            <a:ext cx="1050232" cy="516217"/>
          </a:xfrm>
          <a:prstGeom prst="rect">
            <a:avLst/>
          </a:prstGeom>
          <a:noFill/>
          <a:extLst>
            <a:ext uri="{909E8E84-426E-40DD-AFC4-6F175D3DCCD1}">
              <a14:hiddenFill xmlns:a14="http://schemas.microsoft.com/office/drawing/2010/main">
                <a:solidFill>
                  <a:srgbClr val="FFFFFF"/>
                </a:solidFill>
              </a14:hiddenFill>
            </a:ext>
          </a:extLst>
        </p:spPr>
      </p:pic>
      <p:pic>
        <p:nvPicPr>
          <p:cNvPr id="6" name="Slika 5">
            <a:extLst>
              <a:ext uri="{FF2B5EF4-FFF2-40B4-BE49-F238E27FC236}">
                <a16:creationId xmlns:a16="http://schemas.microsoft.com/office/drawing/2014/main" id="{C609940D-11B5-5CBE-EE0E-97A32A88A19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77216" y="6033143"/>
            <a:ext cx="2689861" cy="564319"/>
          </a:xfrm>
          <a:prstGeom prst="rect">
            <a:avLst/>
          </a:prstGeom>
        </p:spPr>
      </p:pic>
    </p:spTree>
    <p:extLst>
      <p:ext uri="{BB962C8B-B14F-4D97-AF65-F5344CB8AC3E}">
        <p14:creationId xmlns:p14="http://schemas.microsoft.com/office/powerpoint/2010/main" val="701572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838200" y="365125"/>
            <a:ext cx="10515600" cy="1351587"/>
          </a:xfrm>
        </p:spPr>
        <p:txBody>
          <a:bodyPr>
            <a:normAutofit/>
          </a:bodyPr>
          <a:lstStyle/>
          <a:p>
            <a:r>
              <a:rPr kumimoji="0" lang="sl-SI" sz="2800" i="0" u="none" strike="noStrike" kern="1200" cap="none" spc="0" normalizeH="0" baseline="0" noProof="0" dirty="0">
                <a:ln>
                  <a:noFill/>
                </a:ln>
                <a:solidFill>
                  <a:srgbClr val="034EA2"/>
                </a:solidFill>
                <a:effectLst>
                  <a:outerShdw blurRad="38100" dist="38100" dir="2700000" algn="tl">
                    <a:srgbClr val="000000">
                      <a:alpha val="43137"/>
                    </a:srgbClr>
                  </a:outerShdw>
                </a:effectLst>
                <a:uLnTx/>
                <a:uFillTx/>
                <a:latin typeface="Republika" panose="02000506040000020004" pitchFamily="2" charset="-18"/>
                <a:ea typeface="+mj-ea"/>
                <a:cs typeface="+mj-cs"/>
              </a:rPr>
              <a:t>Napredek pri izvajanju </a:t>
            </a:r>
            <a:r>
              <a:rPr lang="sl-SI" sz="2800" dirty="0">
                <a:solidFill>
                  <a:srgbClr val="034EA2"/>
                </a:solidFill>
                <a:effectLst>
                  <a:outerShdw blurRad="38100" dist="38100" dir="2700000" algn="tl">
                    <a:srgbClr val="000000">
                      <a:alpha val="43137"/>
                    </a:srgbClr>
                  </a:outerShdw>
                </a:effectLst>
                <a:latin typeface="Republika" panose="02000506040000020004" pitchFamily="2" charset="-18"/>
              </a:rPr>
              <a:t>programa – FINANČNI INSTRUMENTI</a:t>
            </a:r>
          </a:p>
        </p:txBody>
      </p:sp>
      <p:sp>
        <p:nvSpPr>
          <p:cNvPr id="3" name="Označba mesta vsebine 2"/>
          <p:cNvSpPr>
            <a:spLocks noGrp="1"/>
          </p:cNvSpPr>
          <p:nvPr>
            <p:ph idx="1"/>
          </p:nvPr>
        </p:nvSpPr>
        <p:spPr>
          <a:xfrm>
            <a:off x="838200" y="1388564"/>
            <a:ext cx="10515600" cy="4695739"/>
          </a:xfrm>
        </p:spPr>
        <p:txBody>
          <a:bodyPr vert="horz" lIns="91440" tIns="45720" rIns="91440" bIns="45720" rtlCol="0" anchor="t">
            <a:noAutofit/>
          </a:bodyPr>
          <a:lstStyle/>
          <a:p>
            <a:pPr>
              <a:spcAft>
                <a:spcPts val="600"/>
              </a:spcAft>
            </a:pPr>
            <a:r>
              <a:rPr lang="sl-SI" sz="1800" b="1" dirty="0"/>
              <a:t>Sredstva ESRR </a:t>
            </a:r>
            <a:r>
              <a:rPr lang="sl-SI" sz="1800" dirty="0"/>
              <a:t>za finančne instrumente v višini 190 mio EUR v </a:t>
            </a:r>
            <a:r>
              <a:rPr lang="sl-SI" sz="1800" b="1" dirty="0"/>
              <a:t>obdobju 2021-2027 (povišanje iz 132 mio)</a:t>
            </a:r>
          </a:p>
          <a:p>
            <a:pPr>
              <a:spcAft>
                <a:spcPts val="600"/>
              </a:spcAft>
            </a:pPr>
            <a:r>
              <a:rPr lang="sl-SI" sz="1800" dirty="0"/>
              <a:t>Izvajanje finančnih instrumentov preko strukture </a:t>
            </a:r>
            <a:r>
              <a:rPr lang="sl-SI" sz="1800" b="1" dirty="0"/>
              <a:t>enega HOLDINŠKEGA SKLADA</a:t>
            </a:r>
          </a:p>
          <a:p>
            <a:pPr>
              <a:spcAft>
                <a:spcPts val="600"/>
              </a:spcAft>
            </a:pPr>
            <a:r>
              <a:rPr lang="sl-SI" sz="1800" b="1" dirty="0"/>
              <a:t>izbor potencialnega upravljavca </a:t>
            </a:r>
            <a:r>
              <a:rPr lang="sl-SI" sz="1800" dirty="0"/>
              <a:t>holdinškega sklada (in </a:t>
            </a:r>
            <a:r>
              <a:rPr lang="sl-SI" sz="1800" dirty="0" err="1"/>
              <a:t>house</a:t>
            </a:r>
            <a:r>
              <a:rPr lang="sl-SI" sz="1800" dirty="0"/>
              <a:t> postopek izbora) je v zaključni fazi in bo predvidoma SID banka</a:t>
            </a:r>
          </a:p>
          <a:p>
            <a:pPr>
              <a:spcAft>
                <a:spcPts val="600"/>
              </a:spcAft>
            </a:pPr>
            <a:r>
              <a:rPr lang="sl-SI" sz="1800" b="1" dirty="0"/>
              <a:t>Predvideno oblikovanje finančnih instrumentov glede na tržne razmere </a:t>
            </a:r>
            <a:r>
              <a:rPr lang="sl-SI" sz="1800" dirty="0"/>
              <a:t>(Investicijska strategija in poslovno finančni načrt)</a:t>
            </a:r>
          </a:p>
          <a:p>
            <a:pPr lvl="1">
              <a:spcAft>
                <a:spcPts val="600"/>
              </a:spcAft>
            </a:pPr>
            <a:r>
              <a:rPr lang="sl-SI" sz="1800" dirty="0"/>
              <a:t>Posojila RRI (SC 1.1)</a:t>
            </a:r>
          </a:p>
          <a:p>
            <a:pPr lvl="1">
              <a:spcAft>
                <a:spcPts val="600"/>
              </a:spcAft>
            </a:pPr>
            <a:r>
              <a:rPr lang="sl-SI" sz="1800" dirty="0"/>
              <a:t>Garancije MSP s subvencijo obrestne mere (SC 1.3)</a:t>
            </a:r>
          </a:p>
          <a:p>
            <a:pPr lvl="1">
              <a:spcAft>
                <a:spcPts val="600"/>
              </a:spcAft>
            </a:pPr>
            <a:r>
              <a:rPr lang="sl-SI" sz="1800" dirty="0"/>
              <a:t>Posojila za energetsko učinkovitost v kombinaciji z nepovratnimi sredstvi (SC 2.1)</a:t>
            </a:r>
          </a:p>
          <a:p>
            <a:pPr lvl="1">
              <a:spcAft>
                <a:spcPts val="600"/>
              </a:spcAft>
            </a:pPr>
            <a:r>
              <a:rPr lang="sl-SI" sz="1800" dirty="0"/>
              <a:t>Les prehod na krožno gospodarstvo v kombinaciji z nepovratnimi sredstvi (SC 2.6)</a:t>
            </a:r>
          </a:p>
          <a:p>
            <a:pPr lvl="1">
              <a:spcAft>
                <a:spcPts val="600"/>
              </a:spcAft>
            </a:pPr>
            <a:r>
              <a:rPr lang="sl-SI" sz="1800" dirty="0"/>
              <a:t>Posojila urbani razvoj (SC 5.1)</a:t>
            </a:r>
          </a:p>
          <a:p>
            <a:pPr>
              <a:spcAft>
                <a:spcPts val="600"/>
              </a:spcAft>
            </a:pPr>
            <a:r>
              <a:rPr lang="sl-SI" sz="1800" b="1" dirty="0"/>
              <a:t>Prvo vplačilo v marcu 2025 (30% predplačila)</a:t>
            </a:r>
          </a:p>
          <a:p>
            <a:pPr marL="0" indent="0" algn="just">
              <a:buNone/>
            </a:pPr>
            <a:endParaRPr lang="sl-SI" sz="1600" dirty="0">
              <a:latin typeface="Republika" panose="02000506040000020004" pitchFamily="2" charset="-18"/>
            </a:endParaRPr>
          </a:p>
        </p:txBody>
      </p:sp>
      <p:pic>
        <p:nvPicPr>
          <p:cNvPr id="4" name="Slika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77216" y="6033143"/>
            <a:ext cx="2689861" cy="564319"/>
          </a:xfrm>
          <a:prstGeom prst="rect">
            <a:avLst/>
          </a:prstGeom>
        </p:spPr>
      </p:pic>
      <p:pic>
        <p:nvPicPr>
          <p:cNvPr id="5" name="Picture 4" descr="Logo image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8529" y="6081245"/>
            <a:ext cx="1050232" cy="516217"/>
          </a:xfrm>
          <a:prstGeom prst="rect">
            <a:avLst/>
          </a:prstGeom>
          <a:noFill/>
          <a:extLst>
            <a:ext uri="{909E8E84-426E-40DD-AFC4-6F175D3DCCD1}">
              <a14:hiddenFill xmlns:a14="http://schemas.microsoft.com/office/drawing/2010/main">
                <a:solidFill>
                  <a:srgbClr val="FFFFFF"/>
                </a:solidFill>
              </a14:hiddenFill>
            </a:ext>
          </a:extLst>
        </p:spPr>
      </p:pic>
      <p:cxnSp>
        <p:nvCxnSpPr>
          <p:cNvPr id="7" name="Kolenski povezovalnik 6"/>
          <p:cNvCxnSpPr/>
          <p:nvPr/>
        </p:nvCxnSpPr>
        <p:spPr>
          <a:xfrm flipV="1">
            <a:off x="245807" y="304566"/>
            <a:ext cx="3736258" cy="2637408"/>
          </a:xfrm>
          <a:prstGeom prst="bentConnector3">
            <a:avLst>
              <a:gd name="adj1" fmla="val 0"/>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8" name="Kolenski povezovalnik 7"/>
          <p:cNvCxnSpPr/>
          <p:nvPr/>
        </p:nvCxnSpPr>
        <p:spPr>
          <a:xfrm flipV="1">
            <a:off x="8514735" y="4197949"/>
            <a:ext cx="3342968" cy="2408904"/>
          </a:xfrm>
          <a:prstGeom prst="bentConnector3">
            <a:avLst>
              <a:gd name="adj1" fmla="val 100294"/>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518948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C41288-919C-E18A-6243-0141AEFB163D}"/>
            </a:ext>
          </a:extLst>
        </p:cNvPr>
        <p:cNvGrpSpPr/>
        <p:nvPr/>
      </p:nvGrpSpPr>
      <p:grpSpPr>
        <a:xfrm>
          <a:off x="0" y="0"/>
          <a:ext cx="0" cy="0"/>
          <a:chOff x="0" y="0"/>
          <a:chExt cx="0" cy="0"/>
        </a:xfrm>
      </p:grpSpPr>
      <p:sp>
        <p:nvSpPr>
          <p:cNvPr id="2" name="Naslov 1">
            <a:extLst>
              <a:ext uri="{FF2B5EF4-FFF2-40B4-BE49-F238E27FC236}">
                <a16:creationId xmlns:a16="http://schemas.microsoft.com/office/drawing/2014/main" id="{026E8418-D990-CB4F-E858-31E9D9AC3A13}"/>
              </a:ext>
            </a:extLst>
          </p:cNvPr>
          <p:cNvSpPr>
            <a:spLocks noGrp="1"/>
          </p:cNvSpPr>
          <p:nvPr>
            <p:ph type="title"/>
          </p:nvPr>
        </p:nvSpPr>
        <p:spPr>
          <a:xfrm>
            <a:off x="838200" y="365125"/>
            <a:ext cx="10515600" cy="1351587"/>
          </a:xfrm>
        </p:spPr>
        <p:txBody>
          <a:bodyPr>
            <a:normAutofit/>
          </a:bodyPr>
          <a:lstStyle/>
          <a:p>
            <a:r>
              <a:rPr kumimoji="0" lang="sl-SI" sz="2800" b="0" i="0" u="none" strike="noStrike" kern="1200" cap="none" spc="0" normalizeH="0" baseline="0" noProof="0" dirty="0">
                <a:ln>
                  <a:noFill/>
                </a:ln>
                <a:solidFill>
                  <a:srgbClr val="034EA2"/>
                </a:solidFill>
                <a:effectLst>
                  <a:outerShdw blurRad="38100" dist="38100" dir="2700000" algn="tl">
                    <a:srgbClr val="000000">
                      <a:alpha val="43137"/>
                    </a:srgbClr>
                  </a:outerShdw>
                </a:effectLst>
                <a:uLnTx/>
                <a:uFillTx/>
                <a:latin typeface="Republika"/>
              </a:rPr>
              <a:t>Napredek pri izvajanju </a:t>
            </a:r>
            <a:r>
              <a:rPr lang="sl-SI" sz="2800" dirty="0">
                <a:solidFill>
                  <a:srgbClr val="034EA2"/>
                </a:solidFill>
                <a:effectLst>
                  <a:outerShdw blurRad="38100" dist="38100" dir="2700000" algn="tl">
                    <a:srgbClr val="000000">
                      <a:alpha val="43137"/>
                    </a:srgbClr>
                  </a:outerShdw>
                </a:effectLst>
                <a:latin typeface="Republika"/>
              </a:rPr>
              <a:t>programa – ESS+</a:t>
            </a:r>
            <a:endParaRPr lang="sl-SI" sz="2800" dirty="0">
              <a:solidFill>
                <a:srgbClr val="034EA2"/>
              </a:solidFill>
              <a:effectLst>
                <a:outerShdw blurRad="38100" dist="38100" dir="2700000" algn="tl">
                  <a:srgbClr val="000000">
                    <a:alpha val="43137"/>
                  </a:srgbClr>
                </a:outerShdw>
              </a:effectLst>
              <a:latin typeface="Republika" panose="02000506040000020004" pitchFamily="2" charset="-18"/>
            </a:endParaRPr>
          </a:p>
        </p:txBody>
      </p:sp>
      <p:sp>
        <p:nvSpPr>
          <p:cNvPr id="3" name="Označba mesta vsebine 2">
            <a:extLst>
              <a:ext uri="{FF2B5EF4-FFF2-40B4-BE49-F238E27FC236}">
                <a16:creationId xmlns:a16="http://schemas.microsoft.com/office/drawing/2014/main" id="{72CD01A0-E611-0764-FC84-7F8D1D36EA5A}"/>
              </a:ext>
            </a:extLst>
          </p:cNvPr>
          <p:cNvSpPr>
            <a:spLocks noGrp="1"/>
          </p:cNvSpPr>
          <p:nvPr>
            <p:ph idx="1"/>
          </p:nvPr>
        </p:nvSpPr>
        <p:spPr>
          <a:xfrm>
            <a:off x="838200" y="1330623"/>
            <a:ext cx="10515600" cy="4466627"/>
          </a:xfrm>
        </p:spPr>
        <p:txBody>
          <a:bodyPr vert="horz" lIns="91440" tIns="45720" rIns="91440" bIns="45720" rtlCol="0" anchor="t">
            <a:normAutofit/>
          </a:bodyPr>
          <a:lstStyle/>
          <a:p>
            <a:pPr marL="0" indent="0">
              <a:spcAft>
                <a:spcPts val="1000"/>
              </a:spcAft>
              <a:buNone/>
            </a:pPr>
            <a:r>
              <a:rPr lang="sl-SI" sz="2200" b="1" dirty="0"/>
              <a:t>Prednostna naloga 6</a:t>
            </a:r>
          </a:p>
          <a:p>
            <a:pPr marL="0" indent="0" algn="just">
              <a:buNone/>
            </a:pPr>
            <a:endParaRPr lang="sl-SI" sz="2400" dirty="0">
              <a:latin typeface="Republika" panose="02000506040000020004" pitchFamily="2" charset="-18"/>
            </a:endParaRPr>
          </a:p>
        </p:txBody>
      </p:sp>
      <p:pic>
        <p:nvPicPr>
          <p:cNvPr id="4" name="Slika 3">
            <a:extLst>
              <a:ext uri="{FF2B5EF4-FFF2-40B4-BE49-F238E27FC236}">
                <a16:creationId xmlns:a16="http://schemas.microsoft.com/office/drawing/2014/main" id="{CCF0DE3A-2502-FC09-ADDF-CD265D657B3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77216" y="6033143"/>
            <a:ext cx="2689861" cy="564319"/>
          </a:xfrm>
          <a:prstGeom prst="rect">
            <a:avLst/>
          </a:prstGeom>
        </p:spPr>
      </p:pic>
      <p:pic>
        <p:nvPicPr>
          <p:cNvPr id="5" name="Picture 4" descr="Logo image name">
            <a:extLst>
              <a:ext uri="{FF2B5EF4-FFF2-40B4-BE49-F238E27FC236}">
                <a16:creationId xmlns:a16="http://schemas.microsoft.com/office/drawing/2014/main" id="{2B7C1130-BEC9-44E5-46A0-07FD20866BE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8529" y="6081245"/>
            <a:ext cx="1050232" cy="516217"/>
          </a:xfrm>
          <a:prstGeom prst="rect">
            <a:avLst/>
          </a:prstGeom>
          <a:noFill/>
          <a:extLst>
            <a:ext uri="{909E8E84-426E-40DD-AFC4-6F175D3DCCD1}">
              <a14:hiddenFill xmlns:a14="http://schemas.microsoft.com/office/drawing/2010/main">
                <a:solidFill>
                  <a:srgbClr val="FFFFFF"/>
                </a:solidFill>
              </a14:hiddenFill>
            </a:ext>
          </a:extLst>
        </p:spPr>
      </p:pic>
      <p:cxnSp>
        <p:nvCxnSpPr>
          <p:cNvPr id="7" name="Kolenski povezovalnik 6">
            <a:extLst>
              <a:ext uri="{FF2B5EF4-FFF2-40B4-BE49-F238E27FC236}">
                <a16:creationId xmlns:a16="http://schemas.microsoft.com/office/drawing/2014/main" id="{023F9D34-6EB9-1C31-73B7-041EB3E1BAF9}"/>
              </a:ext>
            </a:extLst>
          </p:cNvPr>
          <p:cNvCxnSpPr/>
          <p:nvPr/>
        </p:nvCxnSpPr>
        <p:spPr>
          <a:xfrm flipV="1">
            <a:off x="245807" y="304566"/>
            <a:ext cx="3736258" cy="2637408"/>
          </a:xfrm>
          <a:prstGeom prst="bentConnector3">
            <a:avLst>
              <a:gd name="adj1" fmla="val 0"/>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8" name="Kolenski povezovalnik 7">
            <a:extLst>
              <a:ext uri="{FF2B5EF4-FFF2-40B4-BE49-F238E27FC236}">
                <a16:creationId xmlns:a16="http://schemas.microsoft.com/office/drawing/2014/main" id="{2AED37C0-BBFF-8F2A-A620-E5F6B7DC4AE5}"/>
              </a:ext>
            </a:extLst>
          </p:cNvPr>
          <p:cNvCxnSpPr/>
          <p:nvPr/>
        </p:nvCxnSpPr>
        <p:spPr>
          <a:xfrm flipV="1">
            <a:off x="8514735" y="4197949"/>
            <a:ext cx="3342968" cy="2408904"/>
          </a:xfrm>
          <a:prstGeom prst="bentConnector3">
            <a:avLst>
              <a:gd name="adj1" fmla="val 100294"/>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BDBE600F-E705-B5FC-ACCA-1CA308F409DE}"/>
              </a:ext>
            </a:extLst>
          </p:cNvPr>
          <p:cNvSpPr txBox="1"/>
          <p:nvPr/>
        </p:nvSpPr>
        <p:spPr>
          <a:xfrm>
            <a:off x="838200" y="1799113"/>
            <a:ext cx="10265228" cy="424731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solidFill>
                  <a:srgbClr val="3C4043"/>
                </a:solidFill>
                <a:latin typeface="Calibri"/>
                <a:ea typeface="Roboto"/>
                <a:cs typeface="Roboto"/>
              </a:rPr>
              <a:t>"</a:t>
            </a:r>
            <a:r>
              <a:rPr lang="en-US" dirty="0" err="1">
                <a:solidFill>
                  <a:srgbClr val="3C4043"/>
                </a:solidFill>
                <a:latin typeface="Calibri"/>
                <a:ea typeface="Roboto"/>
                <a:cs typeface="Roboto"/>
              </a:rPr>
              <a:t>Znanja</a:t>
            </a:r>
            <a:r>
              <a:rPr lang="en-US" dirty="0">
                <a:solidFill>
                  <a:srgbClr val="3C4043"/>
                </a:solidFill>
                <a:latin typeface="Calibri"/>
                <a:ea typeface="Roboto"/>
                <a:cs typeface="Roboto"/>
              </a:rPr>
              <a:t> in </a:t>
            </a:r>
            <a:r>
              <a:rPr lang="en-US" dirty="0" err="1">
                <a:solidFill>
                  <a:srgbClr val="3C4043"/>
                </a:solidFill>
                <a:latin typeface="Calibri"/>
                <a:ea typeface="Roboto"/>
                <a:cs typeface="Roboto"/>
              </a:rPr>
              <a:t>spretnosti</a:t>
            </a:r>
            <a:r>
              <a:rPr lang="en-US" dirty="0">
                <a:solidFill>
                  <a:srgbClr val="3C4043"/>
                </a:solidFill>
                <a:latin typeface="Calibri"/>
                <a:ea typeface="Roboto"/>
                <a:cs typeface="Roboto"/>
              </a:rPr>
              <a:t> </a:t>
            </a:r>
            <a:r>
              <a:rPr lang="en-US" dirty="0" err="1">
                <a:solidFill>
                  <a:srgbClr val="3C4043"/>
                </a:solidFill>
                <a:latin typeface="Calibri"/>
                <a:ea typeface="Roboto"/>
                <a:cs typeface="Roboto"/>
              </a:rPr>
              <a:t>ter</a:t>
            </a:r>
            <a:r>
              <a:rPr lang="en-US" dirty="0">
                <a:solidFill>
                  <a:srgbClr val="3C4043"/>
                </a:solidFill>
                <a:latin typeface="Calibri"/>
                <a:ea typeface="Roboto"/>
                <a:cs typeface="Roboto"/>
              </a:rPr>
              <a:t> </a:t>
            </a:r>
            <a:r>
              <a:rPr lang="en-US" dirty="0" err="1">
                <a:solidFill>
                  <a:srgbClr val="3C4043"/>
                </a:solidFill>
                <a:latin typeface="Calibri"/>
                <a:ea typeface="Roboto"/>
                <a:cs typeface="Roboto"/>
              </a:rPr>
              <a:t>odzivni</a:t>
            </a:r>
            <a:r>
              <a:rPr lang="en-US" dirty="0">
                <a:solidFill>
                  <a:srgbClr val="3C4043"/>
                </a:solidFill>
                <a:latin typeface="Calibri"/>
                <a:ea typeface="Roboto"/>
                <a:cs typeface="Roboto"/>
              </a:rPr>
              <a:t> </a:t>
            </a:r>
            <a:r>
              <a:rPr lang="en-US" dirty="0" err="1">
                <a:solidFill>
                  <a:srgbClr val="3C4043"/>
                </a:solidFill>
                <a:latin typeface="Calibri"/>
                <a:ea typeface="Roboto"/>
                <a:cs typeface="Roboto"/>
              </a:rPr>
              <a:t>trg</a:t>
            </a:r>
            <a:r>
              <a:rPr lang="en-US" dirty="0">
                <a:solidFill>
                  <a:srgbClr val="3C4043"/>
                </a:solidFill>
                <a:latin typeface="Calibri"/>
                <a:ea typeface="Roboto"/>
                <a:cs typeface="Roboto"/>
              </a:rPr>
              <a:t> dela" </a:t>
            </a:r>
            <a:r>
              <a:rPr lang="en-US" dirty="0">
                <a:solidFill>
                  <a:srgbClr val="3C4043"/>
                </a:solidFill>
                <a:latin typeface="Roboto"/>
                <a:ea typeface="Roboto"/>
                <a:cs typeface="Roboto"/>
              </a:rPr>
              <a:t>v</a:t>
            </a:r>
            <a:r>
              <a:rPr lang="en-US" dirty="0">
                <a:solidFill>
                  <a:srgbClr val="3C4043"/>
                </a:solidFill>
                <a:latin typeface="Calibri"/>
                <a:ea typeface="Calibri"/>
                <a:cs typeface="Calibri"/>
              </a:rPr>
              <a:t> </a:t>
            </a:r>
            <a:r>
              <a:rPr lang="en-US" dirty="0" err="1">
                <a:solidFill>
                  <a:srgbClr val="3C4043"/>
                </a:solidFill>
                <a:latin typeface="Calibri"/>
                <a:ea typeface="Calibri"/>
                <a:cs typeface="Calibri"/>
              </a:rPr>
              <a:t>okviru</a:t>
            </a:r>
            <a:r>
              <a:rPr lang="en-US" dirty="0">
                <a:solidFill>
                  <a:srgbClr val="3C4043"/>
                </a:solidFill>
                <a:latin typeface="Calibri"/>
                <a:ea typeface="Calibri"/>
                <a:cs typeface="Calibri"/>
              </a:rPr>
              <a:t> </a:t>
            </a:r>
            <a:r>
              <a:rPr lang="en-US" dirty="0" err="1">
                <a:solidFill>
                  <a:srgbClr val="3C4043"/>
                </a:solidFill>
                <a:latin typeface="Calibri"/>
                <a:ea typeface="Calibri"/>
                <a:cs typeface="Calibri"/>
              </a:rPr>
              <a:t>petih</a:t>
            </a:r>
            <a:r>
              <a:rPr lang="en-US" dirty="0">
                <a:solidFill>
                  <a:srgbClr val="3C4043"/>
                </a:solidFill>
                <a:latin typeface="Calibri"/>
                <a:ea typeface="Calibri"/>
                <a:cs typeface="Calibri"/>
              </a:rPr>
              <a:t> </a:t>
            </a:r>
            <a:r>
              <a:rPr lang="en-US" dirty="0" err="1">
                <a:solidFill>
                  <a:srgbClr val="3C4043"/>
                </a:solidFill>
                <a:latin typeface="Calibri"/>
                <a:ea typeface="Calibri"/>
                <a:cs typeface="Calibri"/>
              </a:rPr>
              <a:t>specifičnih</a:t>
            </a:r>
            <a:r>
              <a:rPr lang="en-US" dirty="0">
                <a:solidFill>
                  <a:srgbClr val="3C4043"/>
                </a:solidFill>
                <a:latin typeface="Calibri"/>
                <a:ea typeface="Calibri"/>
                <a:cs typeface="Calibri"/>
              </a:rPr>
              <a:t> </a:t>
            </a:r>
            <a:r>
              <a:rPr lang="en-US" dirty="0" err="1">
                <a:solidFill>
                  <a:srgbClr val="3C4043"/>
                </a:solidFill>
                <a:latin typeface="Calibri"/>
                <a:ea typeface="Calibri"/>
                <a:cs typeface="Calibri"/>
              </a:rPr>
              <a:t>ciljev</a:t>
            </a:r>
            <a:r>
              <a:rPr lang="en-US" dirty="0">
                <a:solidFill>
                  <a:srgbClr val="3C4043"/>
                </a:solidFill>
                <a:latin typeface="Calibri"/>
                <a:ea typeface="Calibri"/>
                <a:cs typeface="Calibri"/>
              </a:rPr>
              <a:t> </a:t>
            </a:r>
            <a:r>
              <a:rPr lang="en-US" dirty="0">
                <a:solidFill>
                  <a:srgbClr val="3C4043"/>
                </a:solidFill>
                <a:latin typeface="Calibri"/>
                <a:ea typeface="Roboto"/>
                <a:cs typeface="Roboto"/>
              </a:rPr>
              <a:t>so bile </a:t>
            </a:r>
            <a:r>
              <a:rPr lang="en-US" dirty="0" err="1">
                <a:solidFill>
                  <a:srgbClr val="3C4043"/>
                </a:solidFill>
                <a:latin typeface="Calibri"/>
                <a:ea typeface="Roboto"/>
                <a:cs typeface="Roboto"/>
              </a:rPr>
              <a:t>potrjene</a:t>
            </a:r>
            <a:r>
              <a:rPr lang="en-US" dirty="0">
                <a:solidFill>
                  <a:srgbClr val="3C4043"/>
                </a:solidFill>
                <a:latin typeface="Calibri"/>
                <a:ea typeface="Roboto"/>
                <a:cs typeface="Roboto"/>
              </a:rPr>
              <a:t> </a:t>
            </a:r>
            <a:r>
              <a:rPr lang="en-US" dirty="0" err="1">
                <a:solidFill>
                  <a:srgbClr val="3C4043"/>
                </a:solidFill>
                <a:latin typeface="Calibri"/>
                <a:ea typeface="Roboto"/>
                <a:cs typeface="Roboto"/>
              </a:rPr>
              <a:t>naslednje</a:t>
            </a:r>
            <a:r>
              <a:rPr lang="en-US" dirty="0">
                <a:solidFill>
                  <a:srgbClr val="3C4043"/>
                </a:solidFill>
                <a:latin typeface="Calibri"/>
                <a:ea typeface="Roboto"/>
                <a:cs typeface="Roboto"/>
              </a:rPr>
              <a:t> </a:t>
            </a:r>
            <a:r>
              <a:rPr lang="en-US" dirty="0" err="1">
                <a:solidFill>
                  <a:srgbClr val="3C4043"/>
                </a:solidFill>
                <a:latin typeface="Calibri"/>
                <a:ea typeface="Roboto"/>
                <a:cs typeface="Roboto"/>
              </a:rPr>
              <a:t>operacije</a:t>
            </a:r>
            <a:r>
              <a:rPr lang="en-US" dirty="0">
                <a:solidFill>
                  <a:srgbClr val="3C4043"/>
                </a:solidFill>
                <a:latin typeface="Calibri"/>
                <a:ea typeface="Roboto"/>
                <a:cs typeface="Roboto"/>
              </a:rPr>
              <a:t> (18 NPO, 3 JR): ​ ​ </a:t>
            </a:r>
          </a:p>
          <a:p>
            <a:endParaRPr lang="en-US" sz="800" b="1" dirty="0">
              <a:solidFill>
                <a:srgbClr val="3C4043"/>
              </a:solidFill>
              <a:latin typeface="Calibri"/>
              <a:ea typeface="Roboto"/>
              <a:cs typeface="Roboto"/>
            </a:endParaRPr>
          </a:p>
          <a:p>
            <a:r>
              <a:rPr lang="en-US" b="1" dirty="0">
                <a:solidFill>
                  <a:srgbClr val="3C4043"/>
                </a:solidFill>
                <a:latin typeface="Calibri"/>
                <a:ea typeface="Roboto"/>
                <a:cs typeface="Roboto"/>
              </a:rPr>
              <a:t>ESO4.1 - </a:t>
            </a:r>
            <a:r>
              <a:rPr lang="en-US" dirty="0">
                <a:solidFill>
                  <a:srgbClr val="3C4043"/>
                </a:solidFill>
                <a:latin typeface="Calibri"/>
                <a:ea typeface="Roboto"/>
                <a:cs typeface="Roboto"/>
              </a:rPr>
              <a:t>4 NPO  in 2 JR za </a:t>
            </a:r>
            <a:r>
              <a:rPr lang="en-US" dirty="0" err="1">
                <a:solidFill>
                  <a:srgbClr val="3C4043"/>
                </a:solidFill>
                <a:latin typeface="Calibri"/>
                <a:ea typeface="Roboto"/>
                <a:cs typeface="Roboto"/>
              </a:rPr>
              <a:t>spodbujanje</a:t>
            </a:r>
            <a:r>
              <a:rPr lang="en-US" dirty="0">
                <a:solidFill>
                  <a:srgbClr val="3C4043"/>
                </a:solidFill>
                <a:latin typeface="Calibri"/>
                <a:ea typeface="Roboto"/>
                <a:cs typeface="Roboto"/>
              </a:rPr>
              <a:t> </a:t>
            </a:r>
            <a:r>
              <a:rPr lang="en-US" dirty="0" err="1">
                <a:solidFill>
                  <a:srgbClr val="3C4043"/>
                </a:solidFill>
                <a:latin typeface="Calibri"/>
                <a:ea typeface="Roboto"/>
                <a:cs typeface="Roboto"/>
              </a:rPr>
              <a:t>zaposlovanja</a:t>
            </a:r>
            <a:r>
              <a:rPr lang="en-US" dirty="0">
                <a:solidFill>
                  <a:srgbClr val="3C4043"/>
                </a:solidFill>
                <a:latin typeface="Calibri"/>
                <a:ea typeface="Roboto"/>
                <a:cs typeface="Roboto"/>
              </a:rPr>
              <a:t> </a:t>
            </a:r>
            <a:r>
              <a:rPr lang="en-US" dirty="0" err="1">
                <a:solidFill>
                  <a:srgbClr val="3C4043"/>
                </a:solidFill>
                <a:latin typeface="Calibri"/>
                <a:ea typeface="Roboto"/>
                <a:cs typeface="Roboto"/>
              </a:rPr>
              <a:t>brezposelnih</a:t>
            </a:r>
            <a:r>
              <a:rPr lang="en-US" dirty="0">
                <a:solidFill>
                  <a:srgbClr val="3C4043"/>
                </a:solidFill>
                <a:latin typeface="Calibri"/>
                <a:ea typeface="Roboto"/>
                <a:cs typeface="Roboto"/>
              </a:rPr>
              <a:t>, </a:t>
            </a:r>
            <a:r>
              <a:rPr lang="en-US" dirty="0" err="1">
                <a:solidFill>
                  <a:srgbClr val="3C4043"/>
                </a:solidFill>
                <a:latin typeface="Calibri"/>
                <a:ea typeface="Roboto"/>
                <a:cs typeface="Roboto"/>
              </a:rPr>
              <a:t>spodbujanje</a:t>
            </a:r>
            <a:r>
              <a:rPr lang="en-US" dirty="0">
                <a:solidFill>
                  <a:srgbClr val="3C4043"/>
                </a:solidFill>
                <a:latin typeface="Calibri"/>
                <a:ea typeface="Roboto"/>
                <a:cs typeface="Roboto"/>
              </a:rPr>
              <a:t> </a:t>
            </a:r>
            <a:r>
              <a:rPr lang="en-US" dirty="0" err="1">
                <a:solidFill>
                  <a:srgbClr val="3C4043"/>
                </a:solidFill>
                <a:latin typeface="Calibri"/>
                <a:ea typeface="Roboto"/>
                <a:cs typeface="Roboto"/>
              </a:rPr>
              <a:t>vključevanja</a:t>
            </a:r>
            <a:r>
              <a:rPr lang="en-US" dirty="0">
                <a:solidFill>
                  <a:srgbClr val="3C4043"/>
                </a:solidFill>
                <a:latin typeface="Calibri"/>
                <a:ea typeface="Roboto"/>
                <a:cs typeface="Roboto"/>
              </a:rPr>
              <a:t> </a:t>
            </a:r>
            <a:r>
              <a:rPr lang="en-US" dirty="0" err="1">
                <a:solidFill>
                  <a:srgbClr val="3C4043"/>
                </a:solidFill>
                <a:latin typeface="Calibri"/>
                <a:ea typeface="Roboto"/>
                <a:cs typeface="Roboto"/>
              </a:rPr>
              <a:t>zaposlenih</a:t>
            </a:r>
            <a:r>
              <a:rPr lang="en-US" dirty="0">
                <a:solidFill>
                  <a:srgbClr val="3C4043"/>
                </a:solidFill>
                <a:latin typeface="Calibri"/>
                <a:ea typeface="Roboto"/>
                <a:cs typeface="Roboto"/>
              </a:rPr>
              <a:t>, </a:t>
            </a:r>
            <a:r>
              <a:rPr lang="en-US" dirty="0" err="1">
                <a:solidFill>
                  <a:srgbClr val="3C4043"/>
                </a:solidFill>
                <a:latin typeface="Calibri"/>
                <a:ea typeface="Roboto"/>
                <a:cs typeface="Roboto"/>
              </a:rPr>
              <a:t>katerih</a:t>
            </a:r>
            <a:r>
              <a:rPr lang="en-US" dirty="0">
                <a:solidFill>
                  <a:srgbClr val="3C4043"/>
                </a:solidFill>
                <a:latin typeface="Calibri"/>
                <a:ea typeface="Roboto"/>
                <a:cs typeface="Roboto"/>
              </a:rPr>
              <a:t> </a:t>
            </a:r>
            <a:r>
              <a:rPr lang="en-US" dirty="0" err="1">
                <a:solidFill>
                  <a:srgbClr val="3C4043"/>
                </a:solidFill>
                <a:latin typeface="Calibri"/>
                <a:ea typeface="Roboto"/>
                <a:cs typeface="Roboto"/>
              </a:rPr>
              <a:t>zaposlitev</a:t>
            </a:r>
            <a:r>
              <a:rPr lang="en-US" dirty="0">
                <a:solidFill>
                  <a:srgbClr val="3C4043"/>
                </a:solidFill>
                <a:latin typeface="Calibri"/>
                <a:ea typeface="Roboto"/>
                <a:cs typeface="Roboto"/>
              </a:rPr>
              <a:t> je </a:t>
            </a:r>
            <a:r>
              <a:rPr lang="en-US" dirty="0" err="1">
                <a:solidFill>
                  <a:srgbClr val="3C4043"/>
                </a:solidFill>
                <a:latin typeface="Calibri"/>
                <a:ea typeface="Roboto"/>
                <a:cs typeface="Roboto"/>
              </a:rPr>
              <a:t>ogrožena</a:t>
            </a:r>
            <a:r>
              <a:rPr lang="en-US" dirty="0">
                <a:solidFill>
                  <a:srgbClr val="3C4043"/>
                </a:solidFill>
                <a:latin typeface="Calibri"/>
                <a:ea typeface="Roboto"/>
                <a:cs typeface="Roboto"/>
              </a:rPr>
              <a:t>, z</a:t>
            </a:r>
            <a:r>
              <a:rPr lang="en-US" dirty="0">
                <a:solidFill>
                  <a:srgbClr val="545454"/>
                </a:solidFill>
                <a:latin typeface="Calibri"/>
                <a:ea typeface="Roboto"/>
                <a:cs typeface="Roboto"/>
              </a:rPr>
              <a:t> </a:t>
            </a:r>
            <a:r>
              <a:rPr lang="en-US" dirty="0" err="1">
                <a:solidFill>
                  <a:srgbClr val="545454"/>
                </a:solidFill>
                <a:latin typeface="Calibri"/>
                <a:ea typeface="Roboto"/>
                <a:cs typeface="Roboto"/>
              </a:rPr>
              <a:t>mladinskim</a:t>
            </a:r>
            <a:r>
              <a:rPr lang="en-US" dirty="0">
                <a:solidFill>
                  <a:srgbClr val="545454"/>
                </a:solidFill>
                <a:latin typeface="Calibri"/>
                <a:ea typeface="Roboto"/>
                <a:cs typeface="Roboto"/>
              </a:rPr>
              <a:t> </a:t>
            </a:r>
            <a:r>
              <a:rPr lang="en-US" dirty="0" err="1">
                <a:solidFill>
                  <a:srgbClr val="545454"/>
                </a:solidFill>
                <a:latin typeface="Calibri"/>
                <a:ea typeface="Roboto"/>
                <a:cs typeface="Roboto"/>
              </a:rPr>
              <a:t>delom</a:t>
            </a:r>
            <a:r>
              <a:rPr lang="en-US" dirty="0">
                <a:solidFill>
                  <a:srgbClr val="545454"/>
                </a:solidFill>
                <a:latin typeface="Calibri"/>
                <a:ea typeface="Roboto"/>
                <a:cs typeface="Roboto"/>
              </a:rPr>
              <a:t> </a:t>
            </a:r>
            <a:r>
              <a:rPr lang="en-US" dirty="0" err="1">
                <a:solidFill>
                  <a:srgbClr val="545454"/>
                </a:solidFill>
                <a:latin typeface="Calibri"/>
                <a:ea typeface="Roboto"/>
                <a:cs typeface="Roboto"/>
              </a:rPr>
              <a:t>proti</a:t>
            </a:r>
            <a:r>
              <a:rPr lang="en-US" dirty="0">
                <a:solidFill>
                  <a:srgbClr val="545454"/>
                </a:solidFill>
                <a:latin typeface="Calibri"/>
                <a:ea typeface="Roboto"/>
                <a:cs typeface="Roboto"/>
              </a:rPr>
              <a:t> </a:t>
            </a:r>
            <a:r>
              <a:rPr lang="en-US" dirty="0" err="1">
                <a:solidFill>
                  <a:srgbClr val="545454"/>
                </a:solidFill>
                <a:latin typeface="Calibri"/>
                <a:ea typeface="Roboto"/>
                <a:cs typeface="Roboto"/>
              </a:rPr>
              <a:t>prekarnosti</a:t>
            </a:r>
            <a:r>
              <a:rPr lang="en-US" dirty="0">
                <a:solidFill>
                  <a:srgbClr val="545454"/>
                </a:solidFill>
                <a:latin typeface="Calibri"/>
                <a:ea typeface="Roboto"/>
                <a:cs typeface="Roboto"/>
              </a:rPr>
              <a:t> </a:t>
            </a:r>
            <a:r>
              <a:rPr lang="en-US" dirty="0" err="1">
                <a:solidFill>
                  <a:srgbClr val="545454"/>
                </a:solidFill>
                <a:latin typeface="Calibri"/>
                <a:ea typeface="Roboto"/>
                <a:cs typeface="Roboto"/>
              </a:rPr>
              <a:t>mladih</a:t>
            </a:r>
            <a:r>
              <a:rPr lang="en-US" dirty="0">
                <a:solidFill>
                  <a:srgbClr val="545454"/>
                </a:solidFill>
                <a:latin typeface="Calibri"/>
                <a:ea typeface="Roboto"/>
                <a:cs typeface="Roboto"/>
              </a:rPr>
              <a:t>, </a:t>
            </a:r>
            <a:r>
              <a:rPr lang="en-US" dirty="0" err="1">
                <a:solidFill>
                  <a:srgbClr val="3C4043"/>
                </a:solidFill>
                <a:latin typeface="Calibri"/>
                <a:ea typeface="Roboto"/>
                <a:cs typeface="Roboto"/>
              </a:rPr>
              <a:t>neformalno</a:t>
            </a:r>
            <a:r>
              <a:rPr lang="en-US" dirty="0">
                <a:solidFill>
                  <a:srgbClr val="3C4043"/>
                </a:solidFill>
                <a:latin typeface="Calibri"/>
                <a:ea typeface="Roboto"/>
                <a:cs typeface="Roboto"/>
              </a:rPr>
              <a:t> </a:t>
            </a:r>
            <a:r>
              <a:rPr lang="en-US" dirty="0" err="1">
                <a:solidFill>
                  <a:srgbClr val="3C4043"/>
                </a:solidFill>
                <a:latin typeface="Calibri"/>
                <a:ea typeface="Roboto"/>
                <a:cs typeface="Roboto"/>
              </a:rPr>
              <a:t>izobraževanje</a:t>
            </a:r>
            <a:r>
              <a:rPr lang="en-US" dirty="0">
                <a:solidFill>
                  <a:srgbClr val="3C4043"/>
                </a:solidFill>
                <a:latin typeface="Calibri"/>
                <a:ea typeface="Roboto"/>
                <a:cs typeface="Roboto"/>
              </a:rPr>
              <a:t> in </a:t>
            </a:r>
            <a:r>
              <a:rPr lang="en-US" dirty="0" err="1">
                <a:solidFill>
                  <a:srgbClr val="3C4043"/>
                </a:solidFill>
                <a:latin typeface="Calibri"/>
                <a:ea typeface="Roboto"/>
                <a:cs typeface="Roboto"/>
              </a:rPr>
              <a:t>usposabljanje</a:t>
            </a:r>
            <a:r>
              <a:rPr lang="en-US" dirty="0">
                <a:solidFill>
                  <a:srgbClr val="3C4043"/>
                </a:solidFill>
                <a:latin typeface="Calibri"/>
                <a:ea typeface="Roboto"/>
                <a:cs typeface="Roboto"/>
              </a:rPr>
              <a:t> </a:t>
            </a:r>
            <a:r>
              <a:rPr lang="en-US" dirty="0" err="1">
                <a:solidFill>
                  <a:srgbClr val="3C4043"/>
                </a:solidFill>
                <a:latin typeface="Calibri"/>
                <a:ea typeface="Roboto"/>
                <a:cs typeface="Roboto"/>
              </a:rPr>
              <a:t>na</a:t>
            </a:r>
            <a:r>
              <a:rPr lang="en-US" dirty="0">
                <a:solidFill>
                  <a:srgbClr val="3C4043"/>
                </a:solidFill>
                <a:latin typeface="Calibri"/>
                <a:ea typeface="Roboto"/>
                <a:cs typeface="Roboto"/>
              </a:rPr>
              <a:t> </a:t>
            </a:r>
            <a:r>
              <a:rPr lang="en-US" dirty="0" err="1">
                <a:solidFill>
                  <a:srgbClr val="3C4043"/>
                </a:solidFill>
                <a:latin typeface="Calibri"/>
                <a:ea typeface="Roboto"/>
                <a:cs typeface="Roboto"/>
              </a:rPr>
              <a:t>delovnem</a:t>
            </a:r>
            <a:r>
              <a:rPr lang="en-US" dirty="0">
                <a:solidFill>
                  <a:srgbClr val="3C4043"/>
                </a:solidFill>
                <a:latin typeface="Calibri"/>
                <a:ea typeface="Roboto"/>
                <a:cs typeface="Roboto"/>
              </a:rPr>
              <a:t> </a:t>
            </a:r>
            <a:r>
              <a:rPr lang="en-US" dirty="0" err="1">
                <a:solidFill>
                  <a:srgbClr val="3C4043"/>
                </a:solidFill>
                <a:latin typeface="Calibri"/>
                <a:ea typeface="Roboto"/>
                <a:cs typeface="Roboto"/>
              </a:rPr>
              <a:t>mestu</a:t>
            </a:r>
            <a:r>
              <a:rPr lang="en-US" dirty="0">
                <a:solidFill>
                  <a:srgbClr val="3C4043"/>
                </a:solidFill>
                <a:latin typeface="Calibri"/>
                <a:ea typeface="Roboto"/>
                <a:cs typeface="Roboto"/>
              </a:rPr>
              <a:t>.​ </a:t>
            </a:r>
            <a:endParaRPr lang="en-US" dirty="0">
              <a:solidFill>
                <a:srgbClr val="000000"/>
              </a:solidFill>
              <a:latin typeface="Calibri"/>
              <a:ea typeface="Calibri"/>
              <a:cs typeface="Calibri"/>
            </a:endParaRPr>
          </a:p>
          <a:p>
            <a:r>
              <a:rPr lang="en-US" b="1" dirty="0">
                <a:solidFill>
                  <a:srgbClr val="3C4043"/>
                </a:solidFill>
                <a:latin typeface="Calibri"/>
                <a:ea typeface="Roboto"/>
                <a:cs typeface="Roboto"/>
              </a:rPr>
              <a:t>ESO4.2 - </a:t>
            </a:r>
            <a:r>
              <a:rPr lang="en-US" dirty="0">
                <a:solidFill>
                  <a:srgbClr val="3C4043"/>
                </a:solidFill>
                <a:latin typeface="Calibri"/>
                <a:ea typeface="Roboto"/>
                <a:cs typeface="Roboto"/>
              </a:rPr>
              <a:t>5 NPO za </a:t>
            </a:r>
            <a:r>
              <a:rPr lang="en-US" dirty="0" err="1">
                <a:solidFill>
                  <a:srgbClr val="3C4043"/>
                </a:solidFill>
                <a:latin typeface="Calibri"/>
                <a:ea typeface="Roboto"/>
                <a:cs typeface="Roboto"/>
              </a:rPr>
              <a:t>razvoj</a:t>
            </a:r>
            <a:r>
              <a:rPr lang="en-US" dirty="0">
                <a:solidFill>
                  <a:srgbClr val="3C4043"/>
                </a:solidFill>
                <a:latin typeface="Calibri"/>
                <a:ea typeface="Roboto"/>
                <a:cs typeface="Roboto"/>
              </a:rPr>
              <a:t> </a:t>
            </a:r>
            <a:r>
              <a:rPr lang="en-US" dirty="0" err="1">
                <a:solidFill>
                  <a:srgbClr val="3C4043"/>
                </a:solidFill>
                <a:latin typeface="Calibri"/>
                <a:ea typeface="Roboto"/>
                <a:cs typeface="Roboto"/>
              </a:rPr>
              <a:t>operacij</a:t>
            </a:r>
            <a:r>
              <a:rPr lang="en-US" dirty="0">
                <a:solidFill>
                  <a:srgbClr val="3C4043"/>
                </a:solidFill>
                <a:latin typeface="Calibri"/>
                <a:ea typeface="Roboto"/>
                <a:cs typeface="Roboto"/>
              </a:rPr>
              <a:t> in </a:t>
            </a:r>
            <a:r>
              <a:rPr lang="en-US" dirty="0" err="1">
                <a:solidFill>
                  <a:srgbClr val="3C4043"/>
                </a:solidFill>
                <a:latin typeface="Calibri"/>
                <a:ea typeface="Roboto"/>
                <a:cs typeface="Roboto"/>
              </a:rPr>
              <a:t>vzpostavitev</a:t>
            </a:r>
            <a:r>
              <a:rPr lang="en-US" dirty="0">
                <a:solidFill>
                  <a:srgbClr val="3C4043"/>
                </a:solidFill>
                <a:latin typeface="Calibri"/>
                <a:ea typeface="Roboto"/>
                <a:cs typeface="Roboto"/>
              </a:rPr>
              <a:t> </a:t>
            </a:r>
            <a:r>
              <a:rPr lang="en-US" dirty="0" err="1">
                <a:solidFill>
                  <a:srgbClr val="3C4043"/>
                </a:solidFill>
                <a:latin typeface="Calibri"/>
                <a:ea typeface="Roboto"/>
                <a:cs typeface="Roboto"/>
              </a:rPr>
              <a:t>novega</a:t>
            </a:r>
            <a:r>
              <a:rPr lang="en-US" dirty="0">
                <a:solidFill>
                  <a:srgbClr val="3C4043"/>
                </a:solidFill>
                <a:latin typeface="Calibri"/>
                <a:ea typeface="Roboto"/>
                <a:cs typeface="Roboto"/>
              </a:rPr>
              <a:t> </a:t>
            </a:r>
            <a:r>
              <a:rPr lang="en-US" dirty="0" err="1">
                <a:solidFill>
                  <a:srgbClr val="3C4043"/>
                </a:solidFill>
                <a:latin typeface="Calibri"/>
                <a:ea typeface="Roboto"/>
                <a:cs typeface="Roboto"/>
              </a:rPr>
              <a:t>storitvenega</a:t>
            </a:r>
            <a:r>
              <a:rPr lang="en-US" dirty="0">
                <a:solidFill>
                  <a:srgbClr val="3C4043"/>
                </a:solidFill>
                <a:latin typeface="Calibri"/>
                <a:ea typeface="Roboto"/>
                <a:cs typeface="Roboto"/>
              </a:rPr>
              <a:t> </a:t>
            </a:r>
            <a:r>
              <a:rPr lang="en-US" dirty="0" err="1">
                <a:solidFill>
                  <a:srgbClr val="3C4043"/>
                </a:solidFill>
                <a:latin typeface="Calibri"/>
                <a:ea typeface="Roboto"/>
                <a:cs typeface="Roboto"/>
              </a:rPr>
              <a:t>modela</a:t>
            </a:r>
            <a:r>
              <a:rPr lang="en-US" dirty="0">
                <a:solidFill>
                  <a:srgbClr val="3C4043"/>
                </a:solidFill>
                <a:latin typeface="Calibri"/>
                <a:ea typeface="Roboto"/>
                <a:cs typeface="Roboto"/>
              </a:rPr>
              <a:t> ZRSZ, </a:t>
            </a:r>
            <a:r>
              <a:rPr lang="en-US" dirty="0" err="1">
                <a:solidFill>
                  <a:srgbClr val="3C4043"/>
                </a:solidFill>
                <a:latin typeface="Calibri"/>
                <a:ea typeface="Roboto"/>
                <a:cs typeface="Roboto"/>
              </a:rPr>
              <a:t>krepitev</a:t>
            </a:r>
            <a:r>
              <a:rPr lang="en-US" dirty="0">
                <a:solidFill>
                  <a:srgbClr val="3C4043"/>
                </a:solidFill>
                <a:latin typeface="Calibri"/>
                <a:ea typeface="Roboto"/>
                <a:cs typeface="Roboto"/>
              </a:rPr>
              <a:t> </a:t>
            </a:r>
            <a:r>
              <a:rPr lang="en-US" dirty="0" err="1">
                <a:solidFill>
                  <a:srgbClr val="3C4043"/>
                </a:solidFill>
                <a:latin typeface="Calibri"/>
                <a:ea typeface="Roboto"/>
                <a:cs typeface="Roboto"/>
              </a:rPr>
              <a:t>mreže</a:t>
            </a:r>
            <a:r>
              <a:rPr lang="en-US" dirty="0">
                <a:solidFill>
                  <a:srgbClr val="3C4043"/>
                </a:solidFill>
                <a:latin typeface="Calibri"/>
                <a:ea typeface="Roboto"/>
                <a:cs typeface="Roboto"/>
              </a:rPr>
              <a:t> </a:t>
            </a:r>
            <a:r>
              <a:rPr lang="en-US" dirty="0" err="1">
                <a:solidFill>
                  <a:srgbClr val="3C4043"/>
                </a:solidFill>
                <a:latin typeface="Calibri"/>
                <a:ea typeface="Roboto"/>
                <a:cs typeface="Roboto"/>
              </a:rPr>
              <a:t>pisarn</a:t>
            </a:r>
            <a:r>
              <a:rPr lang="en-US" dirty="0">
                <a:solidFill>
                  <a:srgbClr val="3C4043"/>
                </a:solidFill>
                <a:latin typeface="Calibri"/>
                <a:ea typeface="Roboto"/>
                <a:cs typeface="Roboto"/>
              </a:rPr>
              <a:t> za </a:t>
            </a:r>
            <a:r>
              <a:rPr lang="en-US" dirty="0" err="1">
                <a:solidFill>
                  <a:srgbClr val="3C4043"/>
                </a:solidFill>
                <a:latin typeface="Calibri"/>
                <a:ea typeface="Roboto"/>
                <a:cs typeface="Roboto"/>
              </a:rPr>
              <a:t>delodajalce</a:t>
            </a:r>
            <a:r>
              <a:rPr lang="en-US" dirty="0">
                <a:solidFill>
                  <a:srgbClr val="3C4043"/>
                </a:solidFill>
                <a:latin typeface="Calibri"/>
                <a:ea typeface="Roboto"/>
                <a:cs typeface="Roboto"/>
              </a:rPr>
              <a:t>, </a:t>
            </a:r>
            <a:r>
              <a:rPr lang="en-US" dirty="0" err="1">
                <a:solidFill>
                  <a:srgbClr val="3C4043"/>
                </a:solidFill>
                <a:latin typeface="Calibri"/>
                <a:ea typeface="Roboto"/>
                <a:cs typeface="Roboto"/>
              </a:rPr>
              <a:t>implementacija</a:t>
            </a:r>
            <a:r>
              <a:rPr lang="en-US" dirty="0">
                <a:solidFill>
                  <a:srgbClr val="3C4043"/>
                </a:solidFill>
                <a:latin typeface="Calibri"/>
                <a:ea typeface="Roboto"/>
                <a:cs typeface="Roboto"/>
              </a:rPr>
              <a:t> </a:t>
            </a:r>
            <a:r>
              <a:rPr lang="en-US" dirty="0" err="1">
                <a:solidFill>
                  <a:srgbClr val="3C4043"/>
                </a:solidFill>
                <a:latin typeface="Calibri"/>
                <a:ea typeface="Roboto"/>
                <a:cs typeface="Roboto"/>
              </a:rPr>
              <a:t>mreže</a:t>
            </a:r>
            <a:r>
              <a:rPr lang="en-US" dirty="0">
                <a:solidFill>
                  <a:srgbClr val="3C4043"/>
                </a:solidFill>
                <a:latin typeface="Calibri"/>
                <a:ea typeface="Roboto"/>
                <a:cs typeface="Roboto"/>
              </a:rPr>
              <a:t> EURES </a:t>
            </a:r>
            <a:r>
              <a:rPr lang="en-US" dirty="0" err="1">
                <a:solidFill>
                  <a:srgbClr val="3C4043"/>
                </a:solidFill>
                <a:latin typeface="Calibri"/>
                <a:ea typeface="Roboto"/>
                <a:cs typeface="Roboto"/>
              </a:rPr>
              <a:t>ter</a:t>
            </a:r>
            <a:r>
              <a:rPr lang="en-US" dirty="0">
                <a:solidFill>
                  <a:srgbClr val="3C4043"/>
                </a:solidFill>
                <a:latin typeface="Calibri"/>
                <a:ea typeface="Roboto"/>
                <a:cs typeface="Roboto"/>
              </a:rPr>
              <a:t> </a:t>
            </a:r>
            <a:r>
              <a:rPr lang="en-US" dirty="0" err="1">
                <a:solidFill>
                  <a:srgbClr val="3C4043"/>
                </a:solidFill>
                <a:latin typeface="Calibri"/>
                <a:ea typeface="Roboto"/>
                <a:cs typeface="Roboto"/>
              </a:rPr>
              <a:t>pobude</a:t>
            </a:r>
            <a:r>
              <a:rPr lang="en-US" dirty="0">
                <a:solidFill>
                  <a:srgbClr val="3C4043"/>
                </a:solidFill>
                <a:latin typeface="Calibri"/>
                <a:ea typeface="Roboto"/>
                <a:cs typeface="Roboto"/>
              </a:rPr>
              <a:t> ALMA in </a:t>
            </a:r>
            <a:r>
              <a:rPr lang="en-US" dirty="0" err="1">
                <a:solidFill>
                  <a:srgbClr val="3C4043"/>
                </a:solidFill>
                <a:latin typeface="Calibri"/>
                <a:ea typeface="Roboto"/>
                <a:cs typeface="Roboto"/>
              </a:rPr>
              <a:t>Platforma</a:t>
            </a:r>
            <a:r>
              <a:rPr lang="en-US" dirty="0">
                <a:solidFill>
                  <a:srgbClr val="3C4043"/>
                </a:solidFill>
                <a:latin typeface="Calibri"/>
                <a:ea typeface="Roboto"/>
                <a:cs typeface="Roboto"/>
              </a:rPr>
              <a:t> </a:t>
            </a:r>
            <a:r>
              <a:rPr lang="en-US" dirty="0" err="1">
                <a:solidFill>
                  <a:srgbClr val="3C4043"/>
                </a:solidFill>
                <a:latin typeface="Calibri"/>
                <a:ea typeface="Roboto"/>
                <a:cs typeface="Roboto"/>
              </a:rPr>
              <a:t>trga</a:t>
            </a:r>
            <a:r>
              <a:rPr lang="en-US" dirty="0">
                <a:solidFill>
                  <a:srgbClr val="3C4043"/>
                </a:solidFill>
                <a:latin typeface="Calibri"/>
                <a:ea typeface="Roboto"/>
                <a:cs typeface="Roboto"/>
              </a:rPr>
              <a:t> dela.​ </a:t>
            </a:r>
            <a:endParaRPr lang="en-US" dirty="0">
              <a:solidFill>
                <a:srgbClr val="000000"/>
              </a:solidFill>
              <a:latin typeface="Calibri"/>
              <a:ea typeface="Calibri"/>
              <a:cs typeface="Calibri"/>
            </a:endParaRPr>
          </a:p>
          <a:p>
            <a:r>
              <a:rPr lang="en-US" b="1" dirty="0">
                <a:solidFill>
                  <a:srgbClr val="3C4043"/>
                </a:solidFill>
                <a:latin typeface="Calibri"/>
                <a:ea typeface="Roboto"/>
                <a:cs typeface="Roboto"/>
              </a:rPr>
              <a:t>ESO4.4 -</a:t>
            </a:r>
            <a:r>
              <a:rPr lang="en-US" dirty="0">
                <a:solidFill>
                  <a:srgbClr val="3C4043"/>
                </a:solidFill>
                <a:latin typeface="Calibri"/>
                <a:ea typeface="Roboto"/>
                <a:cs typeface="Roboto"/>
              </a:rPr>
              <a:t> 1 NPO za </a:t>
            </a:r>
            <a:r>
              <a:rPr lang="en-US" dirty="0" err="1">
                <a:solidFill>
                  <a:srgbClr val="3C4043"/>
                </a:solidFill>
                <a:latin typeface="Calibri"/>
                <a:ea typeface="Roboto"/>
                <a:cs typeface="Roboto"/>
              </a:rPr>
              <a:t>podporo</a:t>
            </a:r>
            <a:r>
              <a:rPr lang="en-US" dirty="0">
                <a:solidFill>
                  <a:srgbClr val="3C4043"/>
                </a:solidFill>
                <a:latin typeface="Calibri"/>
                <a:ea typeface="Roboto"/>
                <a:cs typeface="Roboto"/>
              </a:rPr>
              <a:t> </a:t>
            </a:r>
            <a:r>
              <a:rPr lang="en-US" dirty="0" err="1">
                <a:solidFill>
                  <a:srgbClr val="3C4043"/>
                </a:solidFill>
                <a:latin typeface="Calibri"/>
                <a:ea typeface="Roboto"/>
                <a:cs typeface="Roboto"/>
              </a:rPr>
              <a:t>podjetjem</a:t>
            </a:r>
            <a:r>
              <a:rPr lang="en-US" dirty="0">
                <a:solidFill>
                  <a:srgbClr val="3C4043"/>
                </a:solidFill>
                <a:latin typeface="Calibri"/>
                <a:ea typeface="Roboto"/>
                <a:cs typeface="Roboto"/>
              </a:rPr>
              <a:t> za </a:t>
            </a:r>
            <a:r>
              <a:rPr lang="en-US" dirty="0" err="1">
                <a:solidFill>
                  <a:srgbClr val="3C4043"/>
                </a:solidFill>
                <a:latin typeface="Calibri"/>
                <a:ea typeface="Roboto"/>
                <a:cs typeface="Roboto"/>
              </a:rPr>
              <a:t>podaljšanje</a:t>
            </a:r>
            <a:r>
              <a:rPr lang="en-US" dirty="0">
                <a:solidFill>
                  <a:srgbClr val="3C4043"/>
                </a:solidFill>
                <a:latin typeface="Calibri"/>
                <a:ea typeface="Roboto"/>
                <a:cs typeface="Roboto"/>
              </a:rPr>
              <a:t> </a:t>
            </a:r>
            <a:r>
              <a:rPr lang="en-US" dirty="0" err="1">
                <a:solidFill>
                  <a:srgbClr val="3C4043"/>
                </a:solidFill>
                <a:latin typeface="Calibri"/>
                <a:ea typeface="Roboto"/>
                <a:cs typeface="Roboto"/>
              </a:rPr>
              <a:t>delovne</a:t>
            </a:r>
            <a:r>
              <a:rPr lang="en-US" dirty="0">
                <a:solidFill>
                  <a:srgbClr val="3C4043"/>
                </a:solidFill>
                <a:latin typeface="Calibri"/>
                <a:ea typeface="Roboto"/>
                <a:cs typeface="Roboto"/>
              </a:rPr>
              <a:t> </a:t>
            </a:r>
            <a:r>
              <a:rPr lang="en-US" dirty="0" err="1">
                <a:solidFill>
                  <a:srgbClr val="3C4043"/>
                </a:solidFill>
                <a:latin typeface="Calibri"/>
                <a:ea typeface="Roboto"/>
                <a:cs typeface="Roboto"/>
              </a:rPr>
              <a:t>aktivnosti</a:t>
            </a:r>
            <a:r>
              <a:rPr lang="en-US" dirty="0">
                <a:solidFill>
                  <a:srgbClr val="3C4043"/>
                </a:solidFill>
                <a:latin typeface="Calibri"/>
                <a:ea typeface="Roboto"/>
                <a:cs typeface="Roboto"/>
              </a:rPr>
              <a:t>-ASI+.​ </a:t>
            </a:r>
            <a:endParaRPr lang="en-US" dirty="0">
              <a:solidFill>
                <a:srgbClr val="000000"/>
              </a:solidFill>
              <a:latin typeface="Calibri"/>
              <a:ea typeface="Calibri"/>
              <a:cs typeface="Calibri"/>
            </a:endParaRPr>
          </a:p>
          <a:p>
            <a:r>
              <a:rPr lang="en-US" b="1" dirty="0">
                <a:solidFill>
                  <a:srgbClr val="3C4043"/>
                </a:solidFill>
                <a:latin typeface="Calibri"/>
                <a:ea typeface="Roboto"/>
                <a:cs typeface="Roboto"/>
              </a:rPr>
              <a:t>ESO4.5 - </a:t>
            </a:r>
            <a:r>
              <a:rPr lang="en-US" dirty="0">
                <a:solidFill>
                  <a:srgbClr val="3C4043"/>
                </a:solidFill>
                <a:latin typeface="Calibri"/>
                <a:ea typeface="Roboto"/>
                <a:cs typeface="Roboto"/>
              </a:rPr>
              <a:t> 3 NPO za </a:t>
            </a:r>
            <a:r>
              <a:rPr lang="en-US" dirty="0" err="1">
                <a:solidFill>
                  <a:srgbClr val="3C4043"/>
                </a:solidFill>
                <a:latin typeface="Calibri"/>
                <a:ea typeface="Roboto"/>
                <a:cs typeface="Roboto"/>
              </a:rPr>
              <a:t>Krepitev</a:t>
            </a:r>
            <a:r>
              <a:rPr lang="en-US" dirty="0">
                <a:solidFill>
                  <a:srgbClr val="3C4043"/>
                </a:solidFill>
                <a:latin typeface="Calibri"/>
                <a:ea typeface="Roboto"/>
                <a:cs typeface="Roboto"/>
              </a:rPr>
              <a:t> </a:t>
            </a:r>
            <a:r>
              <a:rPr lang="en-US" dirty="0" err="1">
                <a:solidFill>
                  <a:srgbClr val="3C4043"/>
                </a:solidFill>
                <a:latin typeface="Calibri"/>
                <a:ea typeface="Roboto"/>
                <a:cs typeface="Roboto"/>
              </a:rPr>
              <a:t>kompetenc</a:t>
            </a:r>
            <a:r>
              <a:rPr lang="en-US" dirty="0">
                <a:solidFill>
                  <a:srgbClr val="3C4043"/>
                </a:solidFill>
                <a:latin typeface="Calibri"/>
                <a:ea typeface="Roboto"/>
                <a:cs typeface="Roboto"/>
              </a:rPr>
              <a:t> </a:t>
            </a:r>
            <a:r>
              <a:rPr lang="en-US" dirty="0" err="1">
                <a:solidFill>
                  <a:srgbClr val="3C4043"/>
                </a:solidFill>
                <a:latin typeface="Calibri"/>
                <a:ea typeface="Roboto"/>
                <a:cs typeface="Roboto"/>
              </a:rPr>
              <a:t>strokovnih</a:t>
            </a:r>
            <a:r>
              <a:rPr lang="en-US" dirty="0">
                <a:solidFill>
                  <a:srgbClr val="3C4043"/>
                </a:solidFill>
                <a:latin typeface="Calibri"/>
                <a:ea typeface="Roboto"/>
                <a:cs typeface="Roboto"/>
              </a:rPr>
              <a:t> in </a:t>
            </a:r>
            <a:r>
              <a:rPr lang="en-US" dirty="0" err="1">
                <a:solidFill>
                  <a:srgbClr val="3C4043"/>
                </a:solidFill>
                <a:latin typeface="Calibri"/>
                <a:ea typeface="Roboto"/>
                <a:cs typeface="Roboto"/>
              </a:rPr>
              <a:t>vodstvenih</a:t>
            </a:r>
            <a:r>
              <a:rPr lang="en-US" dirty="0">
                <a:solidFill>
                  <a:srgbClr val="3C4043"/>
                </a:solidFill>
                <a:latin typeface="Calibri"/>
                <a:ea typeface="Roboto"/>
                <a:cs typeface="Roboto"/>
              </a:rPr>
              <a:t> </a:t>
            </a:r>
            <a:r>
              <a:rPr lang="en-US" dirty="0" err="1">
                <a:solidFill>
                  <a:srgbClr val="3C4043"/>
                </a:solidFill>
                <a:latin typeface="Calibri"/>
                <a:ea typeface="Roboto"/>
                <a:cs typeface="Roboto"/>
              </a:rPr>
              <a:t>delavcev</a:t>
            </a:r>
            <a:r>
              <a:rPr lang="en-US" dirty="0">
                <a:solidFill>
                  <a:srgbClr val="3C4043"/>
                </a:solidFill>
                <a:latin typeface="Calibri"/>
                <a:ea typeface="Roboto"/>
                <a:cs typeface="Roboto"/>
              </a:rPr>
              <a:t> </a:t>
            </a:r>
            <a:r>
              <a:rPr lang="en-US" dirty="0" err="1">
                <a:solidFill>
                  <a:srgbClr val="3C4043"/>
                </a:solidFill>
                <a:latin typeface="Calibri"/>
                <a:ea typeface="Roboto"/>
                <a:cs typeface="Roboto"/>
              </a:rPr>
              <a:t>na</a:t>
            </a:r>
            <a:r>
              <a:rPr lang="en-US" dirty="0">
                <a:solidFill>
                  <a:srgbClr val="3C4043"/>
                </a:solidFill>
                <a:latin typeface="Calibri"/>
                <a:ea typeface="Roboto"/>
                <a:cs typeface="Roboto"/>
              </a:rPr>
              <a:t> </a:t>
            </a:r>
            <a:r>
              <a:rPr lang="en-US" dirty="0" err="1">
                <a:solidFill>
                  <a:srgbClr val="3C4043"/>
                </a:solidFill>
                <a:latin typeface="Calibri"/>
                <a:ea typeface="Roboto"/>
                <a:cs typeface="Roboto"/>
              </a:rPr>
              <a:t>področju</a:t>
            </a:r>
            <a:r>
              <a:rPr lang="en-US" dirty="0">
                <a:solidFill>
                  <a:srgbClr val="3C4043"/>
                </a:solidFill>
                <a:latin typeface="Calibri"/>
                <a:ea typeface="Roboto"/>
                <a:cs typeface="Roboto"/>
              </a:rPr>
              <a:t> </a:t>
            </a:r>
            <a:r>
              <a:rPr lang="en-US" dirty="0" err="1">
                <a:solidFill>
                  <a:srgbClr val="3C4043"/>
                </a:solidFill>
                <a:latin typeface="Calibri"/>
                <a:ea typeface="Roboto"/>
                <a:cs typeface="Roboto"/>
              </a:rPr>
              <a:t>vzgoje</a:t>
            </a:r>
            <a:r>
              <a:rPr lang="en-US" dirty="0">
                <a:solidFill>
                  <a:srgbClr val="3C4043"/>
                </a:solidFill>
                <a:latin typeface="Calibri"/>
                <a:ea typeface="Roboto"/>
                <a:cs typeface="Roboto"/>
              </a:rPr>
              <a:t> in </a:t>
            </a:r>
            <a:r>
              <a:rPr lang="en-US" dirty="0" err="1">
                <a:solidFill>
                  <a:srgbClr val="3C4043"/>
                </a:solidFill>
                <a:latin typeface="Calibri"/>
                <a:ea typeface="Roboto"/>
                <a:cs typeface="Roboto"/>
              </a:rPr>
              <a:t>izobraževanja</a:t>
            </a:r>
            <a:r>
              <a:rPr lang="en-US" dirty="0">
                <a:solidFill>
                  <a:srgbClr val="3C4043"/>
                </a:solidFill>
                <a:latin typeface="Calibri"/>
                <a:ea typeface="Roboto"/>
                <a:cs typeface="Roboto"/>
              </a:rPr>
              <a:t>, </a:t>
            </a:r>
            <a:r>
              <a:rPr lang="en-US" dirty="0" err="1">
                <a:solidFill>
                  <a:srgbClr val="3C4043"/>
                </a:solidFill>
                <a:latin typeface="Calibri"/>
                <a:ea typeface="Roboto"/>
                <a:cs typeface="Roboto"/>
              </a:rPr>
              <a:t>štipendiranje</a:t>
            </a:r>
            <a:r>
              <a:rPr lang="en-US" dirty="0">
                <a:solidFill>
                  <a:srgbClr val="3C4043"/>
                </a:solidFill>
                <a:latin typeface="Calibri"/>
                <a:ea typeface="Roboto"/>
                <a:cs typeface="Roboto"/>
              </a:rPr>
              <a:t> </a:t>
            </a:r>
            <a:r>
              <a:rPr lang="en-US" dirty="0" err="1">
                <a:solidFill>
                  <a:srgbClr val="3C4043"/>
                </a:solidFill>
                <a:latin typeface="Calibri"/>
                <a:ea typeface="Roboto"/>
                <a:cs typeface="Roboto"/>
              </a:rPr>
              <a:t>strokovnih</a:t>
            </a:r>
            <a:r>
              <a:rPr lang="en-US" dirty="0">
                <a:solidFill>
                  <a:srgbClr val="3C4043"/>
                </a:solidFill>
                <a:latin typeface="Calibri"/>
                <a:ea typeface="Roboto"/>
                <a:cs typeface="Roboto"/>
              </a:rPr>
              <a:t> </a:t>
            </a:r>
            <a:r>
              <a:rPr lang="en-US" dirty="0" err="1">
                <a:solidFill>
                  <a:srgbClr val="3C4043"/>
                </a:solidFill>
                <a:latin typeface="Calibri"/>
                <a:ea typeface="Roboto"/>
                <a:cs typeface="Roboto"/>
              </a:rPr>
              <a:t>poklicev</a:t>
            </a:r>
            <a:r>
              <a:rPr lang="en-US" dirty="0">
                <a:solidFill>
                  <a:srgbClr val="3C4043"/>
                </a:solidFill>
                <a:latin typeface="Calibri"/>
                <a:ea typeface="Roboto"/>
                <a:cs typeface="Roboto"/>
              </a:rPr>
              <a:t> v </a:t>
            </a:r>
            <a:r>
              <a:rPr lang="en-US" dirty="0" err="1">
                <a:solidFill>
                  <a:srgbClr val="3C4043"/>
                </a:solidFill>
                <a:latin typeface="Calibri"/>
                <a:ea typeface="Roboto"/>
                <a:cs typeface="Roboto"/>
              </a:rPr>
              <a:t>kulturi</a:t>
            </a:r>
            <a:r>
              <a:rPr lang="en-US" dirty="0">
                <a:solidFill>
                  <a:srgbClr val="3C4043"/>
                </a:solidFill>
                <a:latin typeface="Calibri"/>
                <a:ea typeface="Roboto"/>
                <a:cs typeface="Roboto"/>
              </a:rPr>
              <a:t>, </a:t>
            </a:r>
            <a:r>
              <a:rPr lang="en-US" dirty="0" err="1">
                <a:solidFill>
                  <a:srgbClr val="3C4043"/>
                </a:solidFill>
                <a:latin typeface="Calibri"/>
                <a:ea typeface="Roboto"/>
                <a:cs typeface="Roboto"/>
              </a:rPr>
              <a:t>dvig</a:t>
            </a:r>
            <a:r>
              <a:rPr lang="en-US" dirty="0">
                <a:solidFill>
                  <a:srgbClr val="3C4043"/>
                </a:solidFill>
                <a:latin typeface="Calibri"/>
                <a:ea typeface="Roboto"/>
                <a:cs typeface="Roboto"/>
              </a:rPr>
              <a:t> </a:t>
            </a:r>
            <a:r>
              <a:rPr lang="en-US" dirty="0" err="1">
                <a:solidFill>
                  <a:srgbClr val="3C4043"/>
                </a:solidFill>
                <a:latin typeface="Calibri"/>
                <a:ea typeface="Roboto"/>
                <a:cs typeface="Roboto"/>
              </a:rPr>
              <a:t>kakovosti</a:t>
            </a:r>
            <a:r>
              <a:rPr lang="en-US" dirty="0">
                <a:solidFill>
                  <a:srgbClr val="3C4043"/>
                </a:solidFill>
                <a:latin typeface="Calibri"/>
                <a:ea typeface="Roboto"/>
                <a:cs typeface="Roboto"/>
              </a:rPr>
              <a:t> </a:t>
            </a:r>
            <a:r>
              <a:rPr lang="en-US" dirty="0" err="1">
                <a:solidFill>
                  <a:srgbClr val="3C4043"/>
                </a:solidFill>
                <a:latin typeface="Calibri"/>
                <a:ea typeface="Roboto"/>
                <a:cs typeface="Roboto"/>
              </a:rPr>
              <a:t>dvojezičnega</a:t>
            </a:r>
            <a:r>
              <a:rPr lang="en-US" dirty="0">
                <a:solidFill>
                  <a:srgbClr val="3C4043"/>
                </a:solidFill>
                <a:latin typeface="Calibri"/>
                <a:ea typeface="Roboto"/>
                <a:cs typeface="Roboto"/>
              </a:rPr>
              <a:t> </a:t>
            </a:r>
            <a:r>
              <a:rPr lang="en-US" dirty="0" err="1">
                <a:solidFill>
                  <a:srgbClr val="3C4043"/>
                </a:solidFill>
                <a:latin typeface="Calibri"/>
                <a:ea typeface="Roboto"/>
                <a:cs typeface="Roboto"/>
              </a:rPr>
              <a:t>izobraževanja</a:t>
            </a:r>
            <a:r>
              <a:rPr lang="en-US" dirty="0">
                <a:solidFill>
                  <a:srgbClr val="3C4043"/>
                </a:solidFill>
                <a:latin typeface="Calibri"/>
                <a:ea typeface="Roboto"/>
                <a:cs typeface="Roboto"/>
              </a:rPr>
              <a:t> za </a:t>
            </a:r>
            <a:r>
              <a:rPr lang="en-US" dirty="0" err="1">
                <a:solidFill>
                  <a:srgbClr val="3C4043"/>
                </a:solidFill>
                <a:latin typeface="Calibri"/>
                <a:ea typeface="Roboto"/>
                <a:cs typeface="Roboto"/>
              </a:rPr>
              <a:t>madžarsko</a:t>
            </a:r>
            <a:r>
              <a:rPr lang="en-US" dirty="0">
                <a:solidFill>
                  <a:srgbClr val="3C4043"/>
                </a:solidFill>
                <a:latin typeface="Calibri"/>
                <a:ea typeface="Roboto"/>
                <a:cs typeface="Roboto"/>
              </a:rPr>
              <a:t>/</a:t>
            </a:r>
            <a:r>
              <a:rPr lang="en-US" dirty="0" err="1">
                <a:solidFill>
                  <a:srgbClr val="3C4043"/>
                </a:solidFill>
                <a:latin typeface="Calibri"/>
                <a:ea typeface="Roboto"/>
                <a:cs typeface="Roboto"/>
              </a:rPr>
              <a:t>italijansko</a:t>
            </a:r>
            <a:r>
              <a:rPr lang="en-US" dirty="0">
                <a:solidFill>
                  <a:srgbClr val="3C4043"/>
                </a:solidFill>
                <a:latin typeface="Calibri"/>
                <a:ea typeface="Roboto"/>
                <a:cs typeface="Roboto"/>
              </a:rPr>
              <a:t> </a:t>
            </a:r>
            <a:r>
              <a:rPr lang="en-US" dirty="0" err="1">
                <a:solidFill>
                  <a:srgbClr val="3C4043"/>
                </a:solidFill>
                <a:latin typeface="Calibri"/>
                <a:ea typeface="Roboto"/>
                <a:cs typeface="Roboto"/>
              </a:rPr>
              <a:t>narodno</a:t>
            </a:r>
            <a:r>
              <a:rPr lang="en-US" dirty="0">
                <a:solidFill>
                  <a:srgbClr val="3C4043"/>
                </a:solidFill>
                <a:latin typeface="Calibri"/>
                <a:ea typeface="Roboto"/>
                <a:cs typeface="Roboto"/>
              </a:rPr>
              <a:t> </a:t>
            </a:r>
            <a:r>
              <a:rPr lang="en-US" dirty="0" err="1">
                <a:solidFill>
                  <a:srgbClr val="3C4043"/>
                </a:solidFill>
                <a:latin typeface="Calibri"/>
                <a:ea typeface="Roboto"/>
                <a:cs typeface="Roboto"/>
              </a:rPr>
              <a:t>skupnost</a:t>
            </a:r>
            <a:r>
              <a:rPr lang="en-US" dirty="0">
                <a:solidFill>
                  <a:srgbClr val="3C4043"/>
                </a:solidFill>
                <a:latin typeface="Calibri"/>
                <a:ea typeface="Roboto"/>
                <a:cs typeface="Roboto"/>
              </a:rPr>
              <a:t> ​ </a:t>
            </a:r>
            <a:endParaRPr lang="en-US" dirty="0">
              <a:solidFill>
                <a:srgbClr val="000000"/>
              </a:solidFill>
              <a:latin typeface="Calibri"/>
              <a:ea typeface="Calibri"/>
              <a:cs typeface="Calibri"/>
            </a:endParaRPr>
          </a:p>
          <a:p>
            <a:r>
              <a:rPr lang="en-US" b="1" dirty="0">
                <a:solidFill>
                  <a:srgbClr val="3C4043"/>
                </a:solidFill>
                <a:latin typeface="Calibri"/>
                <a:ea typeface="Roboto"/>
                <a:cs typeface="Roboto"/>
              </a:rPr>
              <a:t>ESO4.7 - </a:t>
            </a:r>
            <a:r>
              <a:rPr lang="en-US" dirty="0">
                <a:solidFill>
                  <a:srgbClr val="3C4043"/>
                </a:solidFill>
                <a:latin typeface="Calibri"/>
                <a:ea typeface="Roboto"/>
                <a:cs typeface="Roboto"/>
              </a:rPr>
              <a:t>5 NPO in 1 JR za </a:t>
            </a:r>
            <a:r>
              <a:rPr lang="en-US" dirty="0" err="1">
                <a:solidFill>
                  <a:srgbClr val="3C4043"/>
                </a:solidFill>
                <a:latin typeface="Calibri"/>
                <a:ea typeface="Roboto"/>
                <a:cs typeface="Roboto"/>
              </a:rPr>
              <a:t>dvig</a:t>
            </a:r>
            <a:r>
              <a:rPr lang="en-US" dirty="0">
                <a:solidFill>
                  <a:srgbClr val="3C4043"/>
                </a:solidFill>
                <a:latin typeface="Calibri"/>
                <a:ea typeface="Roboto"/>
                <a:cs typeface="Roboto"/>
              </a:rPr>
              <a:t> </a:t>
            </a:r>
            <a:r>
              <a:rPr lang="en-US" dirty="0" err="1">
                <a:solidFill>
                  <a:srgbClr val="3C4043"/>
                </a:solidFill>
                <a:latin typeface="Calibri"/>
                <a:ea typeface="Roboto"/>
                <a:cs typeface="Roboto"/>
              </a:rPr>
              <a:t>profesionalizacije</a:t>
            </a:r>
            <a:r>
              <a:rPr lang="en-US" dirty="0">
                <a:solidFill>
                  <a:srgbClr val="3C4043"/>
                </a:solidFill>
                <a:latin typeface="Calibri"/>
                <a:ea typeface="Roboto"/>
                <a:cs typeface="Roboto"/>
              </a:rPr>
              <a:t> </a:t>
            </a:r>
            <a:r>
              <a:rPr lang="en-US" dirty="0" err="1">
                <a:solidFill>
                  <a:srgbClr val="3C4043"/>
                </a:solidFill>
                <a:latin typeface="Calibri"/>
                <a:ea typeface="Roboto"/>
                <a:cs typeface="Roboto"/>
              </a:rPr>
              <a:t>javnega</a:t>
            </a:r>
            <a:r>
              <a:rPr lang="en-US" dirty="0">
                <a:solidFill>
                  <a:srgbClr val="3C4043"/>
                </a:solidFill>
                <a:latin typeface="Calibri"/>
                <a:ea typeface="Roboto"/>
                <a:cs typeface="Roboto"/>
              </a:rPr>
              <a:t> </a:t>
            </a:r>
            <a:r>
              <a:rPr lang="en-US" dirty="0" err="1">
                <a:solidFill>
                  <a:srgbClr val="3C4043"/>
                </a:solidFill>
                <a:latin typeface="Calibri"/>
                <a:ea typeface="Roboto"/>
                <a:cs typeface="Roboto"/>
              </a:rPr>
              <a:t>naročanja</a:t>
            </a:r>
            <a:r>
              <a:rPr lang="en-US" dirty="0">
                <a:solidFill>
                  <a:srgbClr val="3C4043"/>
                </a:solidFill>
                <a:latin typeface="Calibri"/>
                <a:ea typeface="Roboto"/>
                <a:cs typeface="Roboto"/>
              </a:rPr>
              <a:t>, </a:t>
            </a:r>
            <a:r>
              <a:rPr lang="en-US" dirty="0" err="1">
                <a:solidFill>
                  <a:srgbClr val="3C4043"/>
                </a:solidFill>
                <a:latin typeface="Calibri"/>
                <a:ea typeface="Roboto"/>
                <a:cs typeface="Roboto"/>
              </a:rPr>
              <a:t>krepitev</a:t>
            </a:r>
            <a:r>
              <a:rPr lang="en-US" dirty="0">
                <a:solidFill>
                  <a:srgbClr val="3C4043"/>
                </a:solidFill>
                <a:latin typeface="Calibri"/>
                <a:ea typeface="Roboto"/>
                <a:cs typeface="Roboto"/>
              </a:rPr>
              <a:t> </a:t>
            </a:r>
            <a:r>
              <a:rPr lang="en-US" dirty="0" err="1">
                <a:solidFill>
                  <a:srgbClr val="3C4043"/>
                </a:solidFill>
                <a:latin typeface="Calibri"/>
                <a:ea typeface="Roboto"/>
                <a:cs typeface="Roboto"/>
              </a:rPr>
              <a:t>pomena</a:t>
            </a:r>
            <a:r>
              <a:rPr lang="en-US" dirty="0">
                <a:solidFill>
                  <a:srgbClr val="3C4043"/>
                </a:solidFill>
                <a:latin typeface="Calibri"/>
                <a:ea typeface="Roboto"/>
                <a:cs typeface="Roboto"/>
              </a:rPr>
              <a:t> </a:t>
            </a:r>
            <a:r>
              <a:rPr lang="en-US" dirty="0" err="1">
                <a:solidFill>
                  <a:srgbClr val="3C4043"/>
                </a:solidFill>
                <a:latin typeface="Calibri"/>
                <a:ea typeface="Roboto"/>
                <a:cs typeface="Roboto"/>
              </a:rPr>
              <a:t>vseživljenjskega</a:t>
            </a:r>
            <a:r>
              <a:rPr lang="en-US" dirty="0">
                <a:solidFill>
                  <a:srgbClr val="3C4043"/>
                </a:solidFill>
                <a:latin typeface="Calibri"/>
                <a:ea typeface="Roboto"/>
                <a:cs typeface="Roboto"/>
              </a:rPr>
              <a:t> </a:t>
            </a:r>
            <a:r>
              <a:rPr lang="en-US" dirty="0" err="1">
                <a:solidFill>
                  <a:srgbClr val="3C4043"/>
                </a:solidFill>
                <a:latin typeface="Calibri"/>
                <a:ea typeface="Roboto"/>
                <a:cs typeface="Roboto"/>
              </a:rPr>
              <a:t>učenja</a:t>
            </a:r>
            <a:r>
              <a:rPr lang="en-US" dirty="0">
                <a:solidFill>
                  <a:srgbClr val="3C4043"/>
                </a:solidFill>
                <a:latin typeface="Calibri"/>
                <a:ea typeface="Roboto"/>
                <a:cs typeface="Roboto"/>
              </a:rPr>
              <a:t>, </a:t>
            </a:r>
            <a:r>
              <a:rPr lang="en-US" dirty="0" err="1">
                <a:solidFill>
                  <a:srgbClr val="3C4043"/>
                </a:solidFill>
                <a:latin typeface="Calibri"/>
                <a:ea typeface="Roboto"/>
                <a:cs typeface="Roboto"/>
              </a:rPr>
              <a:t>usposabljanja</a:t>
            </a:r>
            <a:r>
              <a:rPr lang="en-US" dirty="0">
                <a:solidFill>
                  <a:srgbClr val="3C4043"/>
                </a:solidFill>
                <a:latin typeface="Calibri"/>
                <a:ea typeface="Roboto"/>
                <a:cs typeface="Roboto"/>
              </a:rPr>
              <a:t> </a:t>
            </a:r>
            <a:r>
              <a:rPr lang="en-US" dirty="0" err="1">
                <a:solidFill>
                  <a:srgbClr val="3C4043"/>
                </a:solidFill>
                <a:latin typeface="Calibri"/>
                <a:ea typeface="Roboto"/>
                <a:cs typeface="Roboto"/>
              </a:rPr>
              <a:t>temeljnih</a:t>
            </a:r>
            <a:r>
              <a:rPr lang="en-US" dirty="0">
                <a:solidFill>
                  <a:srgbClr val="3C4043"/>
                </a:solidFill>
                <a:latin typeface="Calibri"/>
                <a:ea typeface="Roboto"/>
                <a:cs typeface="Roboto"/>
              </a:rPr>
              <a:t> </a:t>
            </a:r>
            <a:r>
              <a:rPr lang="en-US" dirty="0" err="1">
                <a:solidFill>
                  <a:srgbClr val="3C4043"/>
                </a:solidFill>
                <a:latin typeface="Calibri"/>
                <a:ea typeface="Roboto"/>
                <a:cs typeface="Roboto"/>
              </a:rPr>
              <a:t>kompetenc</a:t>
            </a:r>
            <a:r>
              <a:rPr lang="en-US" dirty="0">
                <a:solidFill>
                  <a:srgbClr val="3C4043"/>
                </a:solidFill>
                <a:latin typeface="Calibri"/>
                <a:ea typeface="Roboto"/>
                <a:cs typeface="Roboto"/>
              </a:rPr>
              <a:t>, </a:t>
            </a:r>
            <a:r>
              <a:rPr lang="en-US" dirty="0" err="1">
                <a:solidFill>
                  <a:srgbClr val="3C4043"/>
                </a:solidFill>
                <a:latin typeface="Calibri"/>
                <a:ea typeface="Roboto"/>
                <a:cs typeface="Roboto"/>
              </a:rPr>
              <a:t>usposabljanje</a:t>
            </a:r>
            <a:r>
              <a:rPr lang="en-US" dirty="0">
                <a:solidFill>
                  <a:srgbClr val="3C4043"/>
                </a:solidFill>
                <a:latin typeface="Calibri"/>
                <a:ea typeface="Roboto"/>
                <a:cs typeface="Roboto"/>
              </a:rPr>
              <a:t> za </a:t>
            </a:r>
            <a:r>
              <a:rPr lang="en-US" dirty="0" err="1">
                <a:solidFill>
                  <a:srgbClr val="3C4043"/>
                </a:solidFill>
                <a:latin typeface="Calibri"/>
                <a:ea typeface="Roboto"/>
                <a:cs typeface="Roboto"/>
              </a:rPr>
              <a:t>prihodnje</a:t>
            </a:r>
            <a:r>
              <a:rPr lang="en-US" dirty="0">
                <a:solidFill>
                  <a:srgbClr val="3C4043"/>
                </a:solidFill>
                <a:latin typeface="Calibri"/>
                <a:ea typeface="Roboto"/>
                <a:cs typeface="Roboto"/>
              </a:rPr>
              <a:t> </a:t>
            </a:r>
            <a:r>
              <a:rPr lang="en-US" dirty="0" err="1">
                <a:solidFill>
                  <a:srgbClr val="3C4043"/>
                </a:solidFill>
                <a:latin typeface="Calibri"/>
                <a:ea typeface="Roboto"/>
                <a:cs typeface="Roboto"/>
              </a:rPr>
              <a:t>kompetence</a:t>
            </a:r>
            <a:r>
              <a:rPr lang="en-US" dirty="0">
                <a:solidFill>
                  <a:srgbClr val="3C4043"/>
                </a:solidFill>
                <a:latin typeface="Calibri"/>
                <a:ea typeface="Roboto"/>
                <a:cs typeface="Roboto"/>
              </a:rPr>
              <a:t> in </a:t>
            </a:r>
            <a:r>
              <a:rPr lang="en-US" dirty="0" err="1">
                <a:solidFill>
                  <a:srgbClr val="3C4043"/>
                </a:solidFill>
                <a:latin typeface="Calibri"/>
                <a:ea typeface="Roboto"/>
                <a:cs typeface="Roboto"/>
              </a:rPr>
              <a:t>ozaveščanje</a:t>
            </a:r>
            <a:r>
              <a:rPr lang="en-US" dirty="0">
                <a:solidFill>
                  <a:srgbClr val="3C4043"/>
                </a:solidFill>
                <a:latin typeface="Calibri"/>
                <a:ea typeface="Roboto"/>
                <a:cs typeface="Roboto"/>
              </a:rPr>
              <a:t> </a:t>
            </a:r>
            <a:r>
              <a:rPr lang="en-US" dirty="0" err="1">
                <a:solidFill>
                  <a:srgbClr val="3C4043"/>
                </a:solidFill>
                <a:latin typeface="Calibri"/>
                <a:ea typeface="Roboto"/>
                <a:cs typeface="Roboto"/>
              </a:rPr>
              <a:t>javnih</a:t>
            </a:r>
            <a:r>
              <a:rPr lang="en-US" dirty="0">
                <a:solidFill>
                  <a:srgbClr val="3C4043"/>
                </a:solidFill>
                <a:latin typeface="Calibri"/>
                <a:ea typeface="Roboto"/>
                <a:cs typeface="Roboto"/>
              </a:rPr>
              <a:t> </a:t>
            </a:r>
            <a:r>
              <a:rPr lang="en-US" dirty="0" err="1">
                <a:solidFill>
                  <a:srgbClr val="3C4043"/>
                </a:solidFill>
                <a:latin typeface="Calibri"/>
                <a:ea typeface="Roboto"/>
                <a:cs typeface="Roboto"/>
              </a:rPr>
              <a:t>uslužbencev</a:t>
            </a:r>
            <a:r>
              <a:rPr lang="en-US" dirty="0">
                <a:solidFill>
                  <a:srgbClr val="3C4043"/>
                </a:solidFill>
                <a:latin typeface="Calibri"/>
                <a:ea typeface="Roboto"/>
                <a:cs typeface="Roboto"/>
              </a:rPr>
              <a:t>, </a:t>
            </a:r>
            <a:r>
              <a:rPr lang="en-US" dirty="0" err="1">
                <a:solidFill>
                  <a:srgbClr val="3C4043"/>
                </a:solidFill>
                <a:latin typeface="Calibri"/>
                <a:ea typeface="Roboto"/>
                <a:cs typeface="Roboto"/>
              </a:rPr>
              <a:t>informiranje</a:t>
            </a:r>
            <a:r>
              <a:rPr lang="en-US" dirty="0">
                <a:solidFill>
                  <a:srgbClr val="3C4043"/>
                </a:solidFill>
                <a:latin typeface="Calibri"/>
                <a:ea typeface="Roboto"/>
                <a:cs typeface="Roboto"/>
              </a:rPr>
              <a:t> </a:t>
            </a:r>
            <a:r>
              <a:rPr lang="en-US" dirty="0" err="1">
                <a:solidFill>
                  <a:srgbClr val="3C4043"/>
                </a:solidFill>
                <a:latin typeface="Calibri"/>
                <a:ea typeface="Roboto"/>
                <a:cs typeface="Roboto"/>
              </a:rPr>
              <a:t>različnih</a:t>
            </a:r>
            <a:r>
              <a:rPr lang="en-US" dirty="0">
                <a:solidFill>
                  <a:srgbClr val="3C4043"/>
                </a:solidFill>
                <a:latin typeface="Calibri"/>
                <a:ea typeface="Roboto"/>
                <a:cs typeface="Roboto"/>
              </a:rPr>
              <a:t> </a:t>
            </a:r>
            <a:r>
              <a:rPr lang="en-US" dirty="0" err="1">
                <a:solidFill>
                  <a:srgbClr val="3C4043"/>
                </a:solidFill>
                <a:latin typeface="Calibri"/>
                <a:ea typeface="Roboto"/>
                <a:cs typeface="Roboto"/>
              </a:rPr>
              <a:t>javnosti</a:t>
            </a:r>
            <a:r>
              <a:rPr lang="en-US" dirty="0">
                <a:solidFill>
                  <a:srgbClr val="3C4043"/>
                </a:solidFill>
                <a:latin typeface="Calibri"/>
                <a:ea typeface="Roboto"/>
                <a:cs typeface="Roboto"/>
              </a:rPr>
              <a:t> in </a:t>
            </a:r>
            <a:r>
              <a:rPr lang="en-US" dirty="0" err="1">
                <a:solidFill>
                  <a:srgbClr val="3C4043"/>
                </a:solidFill>
                <a:latin typeface="Calibri"/>
                <a:ea typeface="Roboto"/>
                <a:cs typeface="Roboto"/>
              </a:rPr>
              <a:t>spodbujanje</a:t>
            </a:r>
            <a:r>
              <a:rPr lang="en-US" dirty="0">
                <a:solidFill>
                  <a:srgbClr val="3C4043"/>
                </a:solidFill>
                <a:latin typeface="Calibri"/>
                <a:ea typeface="Roboto"/>
                <a:cs typeface="Roboto"/>
              </a:rPr>
              <a:t> </a:t>
            </a:r>
            <a:r>
              <a:rPr lang="en-US" dirty="0" err="1">
                <a:solidFill>
                  <a:srgbClr val="3C4043"/>
                </a:solidFill>
                <a:latin typeface="Calibri"/>
                <a:ea typeface="Roboto"/>
                <a:cs typeface="Roboto"/>
              </a:rPr>
              <a:t>večje</a:t>
            </a:r>
            <a:r>
              <a:rPr lang="en-US" dirty="0">
                <a:solidFill>
                  <a:srgbClr val="3C4043"/>
                </a:solidFill>
                <a:latin typeface="Calibri"/>
                <a:ea typeface="Roboto"/>
                <a:cs typeface="Roboto"/>
              </a:rPr>
              <a:t> </a:t>
            </a:r>
            <a:r>
              <a:rPr lang="en-US" dirty="0" err="1">
                <a:solidFill>
                  <a:srgbClr val="3C4043"/>
                </a:solidFill>
                <a:latin typeface="Calibri"/>
                <a:ea typeface="Roboto"/>
                <a:cs typeface="Roboto"/>
              </a:rPr>
              <a:t>vključenosti</a:t>
            </a:r>
            <a:r>
              <a:rPr lang="en-US" dirty="0">
                <a:solidFill>
                  <a:srgbClr val="3C4043"/>
                </a:solidFill>
                <a:latin typeface="Calibri"/>
                <a:ea typeface="Roboto"/>
                <a:cs typeface="Roboto"/>
              </a:rPr>
              <a:t> v </a:t>
            </a:r>
            <a:r>
              <a:rPr lang="en-US" dirty="0" err="1">
                <a:solidFill>
                  <a:srgbClr val="3C4043"/>
                </a:solidFill>
                <a:latin typeface="Calibri"/>
                <a:ea typeface="Roboto"/>
                <a:cs typeface="Roboto"/>
              </a:rPr>
              <a:t>vseživljenjsko</a:t>
            </a:r>
            <a:r>
              <a:rPr lang="en-US" dirty="0">
                <a:solidFill>
                  <a:srgbClr val="3C4043"/>
                </a:solidFill>
                <a:latin typeface="Calibri"/>
                <a:ea typeface="Roboto"/>
                <a:cs typeface="Roboto"/>
              </a:rPr>
              <a:t> </a:t>
            </a:r>
            <a:r>
              <a:rPr lang="en-US" dirty="0" err="1">
                <a:solidFill>
                  <a:srgbClr val="3C4043"/>
                </a:solidFill>
                <a:latin typeface="Calibri"/>
                <a:ea typeface="Roboto"/>
                <a:cs typeface="Roboto"/>
              </a:rPr>
              <a:t>učenje</a:t>
            </a:r>
            <a:r>
              <a:rPr lang="en-US" dirty="0">
                <a:solidFill>
                  <a:srgbClr val="3C4043"/>
                </a:solidFill>
                <a:latin typeface="Calibri"/>
                <a:ea typeface="Roboto"/>
                <a:cs typeface="Roboto"/>
              </a:rPr>
              <a:t>.​ ​</a:t>
            </a:r>
            <a:endParaRPr lang="en-US" dirty="0">
              <a:latin typeface="Calibri"/>
              <a:ea typeface="Calibri"/>
              <a:cs typeface="Calibri"/>
            </a:endParaRPr>
          </a:p>
        </p:txBody>
      </p:sp>
    </p:spTree>
    <p:extLst>
      <p:ext uri="{BB962C8B-B14F-4D97-AF65-F5344CB8AC3E}">
        <p14:creationId xmlns:p14="http://schemas.microsoft.com/office/powerpoint/2010/main" val="30069987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0D340B-7D99-2D9A-EA7A-1E533C51874F}"/>
            </a:ext>
          </a:extLst>
        </p:cNvPr>
        <p:cNvGrpSpPr/>
        <p:nvPr/>
      </p:nvGrpSpPr>
      <p:grpSpPr>
        <a:xfrm>
          <a:off x="0" y="0"/>
          <a:ext cx="0" cy="0"/>
          <a:chOff x="0" y="0"/>
          <a:chExt cx="0" cy="0"/>
        </a:xfrm>
      </p:grpSpPr>
      <p:sp>
        <p:nvSpPr>
          <p:cNvPr id="2" name="Naslov 1">
            <a:extLst>
              <a:ext uri="{FF2B5EF4-FFF2-40B4-BE49-F238E27FC236}">
                <a16:creationId xmlns:a16="http://schemas.microsoft.com/office/drawing/2014/main" id="{EA00B80D-89DF-8FC0-DED8-BBA355CC7AD5}"/>
              </a:ext>
            </a:extLst>
          </p:cNvPr>
          <p:cNvSpPr>
            <a:spLocks noGrp="1"/>
          </p:cNvSpPr>
          <p:nvPr>
            <p:ph type="title"/>
          </p:nvPr>
        </p:nvSpPr>
        <p:spPr>
          <a:xfrm>
            <a:off x="838200" y="365125"/>
            <a:ext cx="10515600" cy="1351587"/>
          </a:xfrm>
        </p:spPr>
        <p:txBody>
          <a:bodyPr>
            <a:normAutofit/>
          </a:bodyPr>
          <a:lstStyle/>
          <a:p>
            <a:r>
              <a:rPr kumimoji="0" lang="sl-SI" sz="2800" b="0" i="0" u="none" strike="noStrike" kern="1200" cap="none" spc="0" normalizeH="0" baseline="0" noProof="0" dirty="0">
                <a:ln>
                  <a:noFill/>
                </a:ln>
                <a:solidFill>
                  <a:srgbClr val="034EA2"/>
                </a:solidFill>
                <a:effectLst>
                  <a:outerShdw blurRad="38100" dist="38100" dir="2700000" algn="tl">
                    <a:srgbClr val="000000">
                      <a:alpha val="43137"/>
                    </a:srgbClr>
                  </a:outerShdw>
                </a:effectLst>
                <a:uLnTx/>
                <a:uFillTx/>
                <a:latin typeface="Republika"/>
              </a:rPr>
              <a:t>Napredek pri izvajanju </a:t>
            </a:r>
            <a:r>
              <a:rPr lang="sl-SI" sz="2800" dirty="0">
                <a:solidFill>
                  <a:srgbClr val="034EA2"/>
                </a:solidFill>
                <a:effectLst>
                  <a:outerShdw blurRad="38100" dist="38100" dir="2700000" algn="tl">
                    <a:srgbClr val="000000">
                      <a:alpha val="43137"/>
                    </a:srgbClr>
                  </a:outerShdw>
                </a:effectLst>
                <a:latin typeface="Republika"/>
              </a:rPr>
              <a:t>programa – ESS+</a:t>
            </a:r>
            <a:endParaRPr lang="sl-SI" sz="2800" dirty="0">
              <a:solidFill>
                <a:srgbClr val="034EA2"/>
              </a:solidFill>
              <a:effectLst>
                <a:outerShdw blurRad="38100" dist="38100" dir="2700000" algn="tl">
                  <a:srgbClr val="000000">
                    <a:alpha val="43137"/>
                  </a:srgbClr>
                </a:outerShdw>
              </a:effectLst>
              <a:latin typeface="Republika" panose="02000506040000020004" pitchFamily="2" charset="-18"/>
            </a:endParaRPr>
          </a:p>
        </p:txBody>
      </p:sp>
      <p:sp>
        <p:nvSpPr>
          <p:cNvPr id="3" name="Označba mesta vsebine 2">
            <a:extLst>
              <a:ext uri="{FF2B5EF4-FFF2-40B4-BE49-F238E27FC236}">
                <a16:creationId xmlns:a16="http://schemas.microsoft.com/office/drawing/2014/main" id="{300C26A3-4EF7-B410-0603-476D636A6E45}"/>
              </a:ext>
            </a:extLst>
          </p:cNvPr>
          <p:cNvSpPr>
            <a:spLocks noGrp="1"/>
          </p:cNvSpPr>
          <p:nvPr>
            <p:ph idx="1"/>
          </p:nvPr>
        </p:nvSpPr>
        <p:spPr>
          <a:xfrm>
            <a:off x="838200" y="1435888"/>
            <a:ext cx="10515600" cy="4466627"/>
          </a:xfrm>
        </p:spPr>
        <p:txBody>
          <a:bodyPr vert="horz" lIns="91440" tIns="45720" rIns="91440" bIns="45720" rtlCol="0" anchor="t">
            <a:normAutofit/>
          </a:bodyPr>
          <a:lstStyle/>
          <a:p>
            <a:pPr marL="0" indent="0">
              <a:spcAft>
                <a:spcPts val="1000"/>
              </a:spcAft>
              <a:buNone/>
            </a:pPr>
            <a:r>
              <a:rPr lang="sl-SI" sz="2200" b="1" dirty="0"/>
              <a:t>Prednostna naloga 7</a:t>
            </a:r>
          </a:p>
        </p:txBody>
      </p:sp>
      <p:pic>
        <p:nvPicPr>
          <p:cNvPr id="4" name="Slika 3">
            <a:extLst>
              <a:ext uri="{FF2B5EF4-FFF2-40B4-BE49-F238E27FC236}">
                <a16:creationId xmlns:a16="http://schemas.microsoft.com/office/drawing/2014/main" id="{48AE0CF4-A5B4-8D10-6BA1-2F4AC0153AE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77216" y="6033143"/>
            <a:ext cx="2689861" cy="564319"/>
          </a:xfrm>
          <a:prstGeom prst="rect">
            <a:avLst/>
          </a:prstGeom>
        </p:spPr>
      </p:pic>
      <p:pic>
        <p:nvPicPr>
          <p:cNvPr id="5" name="Picture 4" descr="Logo image name">
            <a:extLst>
              <a:ext uri="{FF2B5EF4-FFF2-40B4-BE49-F238E27FC236}">
                <a16:creationId xmlns:a16="http://schemas.microsoft.com/office/drawing/2014/main" id="{08B4C9DD-0B62-9377-5182-C264250391D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8529" y="6081245"/>
            <a:ext cx="1050232" cy="516217"/>
          </a:xfrm>
          <a:prstGeom prst="rect">
            <a:avLst/>
          </a:prstGeom>
          <a:noFill/>
          <a:extLst>
            <a:ext uri="{909E8E84-426E-40DD-AFC4-6F175D3DCCD1}">
              <a14:hiddenFill xmlns:a14="http://schemas.microsoft.com/office/drawing/2010/main">
                <a:solidFill>
                  <a:srgbClr val="FFFFFF"/>
                </a:solidFill>
              </a14:hiddenFill>
            </a:ext>
          </a:extLst>
        </p:spPr>
      </p:pic>
      <p:cxnSp>
        <p:nvCxnSpPr>
          <p:cNvPr id="7" name="Kolenski povezovalnik 6">
            <a:extLst>
              <a:ext uri="{FF2B5EF4-FFF2-40B4-BE49-F238E27FC236}">
                <a16:creationId xmlns:a16="http://schemas.microsoft.com/office/drawing/2014/main" id="{2F659801-4B13-2931-E0CC-C20110FC6493}"/>
              </a:ext>
            </a:extLst>
          </p:cNvPr>
          <p:cNvCxnSpPr/>
          <p:nvPr/>
        </p:nvCxnSpPr>
        <p:spPr>
          <a:xfrm flipV="1">
            <a:off x="507278" y="244801"/>
            <a:ext cx="3736258" cy="2637408"/>
          </a:xfrm>
          <a:prstGeom prst="bentConnector3">
            <a:avLst>
              <a:gd name="adj1" fmla="val 0"/>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8" name="Kolenski povezovalnik 7">
            <a:extLst>
              <a:ext uri="{FF2B5EF4-FFF2-40B4-BE49-F238E27FC236}">
                <a16:creationId xmlns:a16="http://schemas.microsoft.com/office/drawing/2014/main" id="{B4978C04-CAF9-5EE7-5E35-E7C91AA045AC}"/>
              </a:ext>
            </a:extLst>
          </p:cNvPr>
          <p:cNvCxnSpPr/>
          <p:nvPr/>
        </p:nvCxnSpPr>
        <p:spPr>
          <a:xfrm flipV="1">
            <a:off x="8514735" y="4197949"/>
            <a:ext cx="3342968" cy="2408904"/>
          </a:xfrm>
          <a:prstGeom prst="bentConnector3">
            <a:avLst>
              <a:gd name="adj1" fmla="val 100294"/>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1A57218D-D8CB-67FB-CFE7-61956F80B26A}"/>
              </a:ext>
            </a:extLst>
          </p:cNvPr>
          <p:cNvSpPr txBox="1"/>
          <p:nvPr/>
        </p:nvSpPr>
        <p:spPr>
          <a:xfrm>
            <a:off x="838200" y="2781546"/>
            <a:ext cx="10235084" cy="230832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sl-SI" b="1" dirty="0">
                <a:ea typeface="+mn-lt"/>
                <a:cs typeface="+mn-lt"/>
              </a:rPr>
              <a:t>ESO4.8 </a:t>
            </a:r>
            <a:r>
              <a:rPr lang="sl-SI" dirty="0">
                <a:ea typeface="+mn-lt"/>
                <a:cs typeface="+mn-lt"/>
              </a:rPr>
              <a:t>- 3 NPO in 2 JR bodo naslavljali usposabljanja za povečanje zaposljivosti in vključevanja prikrajšanih - ranljivih skupin na trg dela (mladi, dolgotrajno brezposelni, zaprte osebe)</a:t>
            </a:r>
            <a:endParaRPr lang="sl-SI" dirty="0">
              <a:ea typeface="Calibri"/>
              <a:cs typeface="Calibri"/>
            </a:endParaRPr>
          </a:p>
          <a:p>
            <a:pPr algn="just"/>
            <a:r>
              <a:rPr lang="sl-SI" b="1" dirty="0">
                <a:ea typeface="+mn-lt"/>
                <a:cs typeface="+mn-lt"/>
              </a:rPr>
              <a:t>ESO4.11</a:t>
            </a:r>
            <a:r>
              <a:rPr lang="sl-SI" dirty="0">
                <a:ea typeface="+mn-lt"/>
                <a:cs typeface="+mn-lt"/>
              </a:rPr>
              <a:t> - 10 NPO in 1 JR bodo krepili enakopravni in pravočasen dostop do kakovostnih zdravstvenih storitev, posodobitev sistemov socialne zaščite s poudarkom na otrocih in prikrajšanih skupinah ter storitev dolgotrajne oskrbe</a:t>
            </a:r>
            <a:endParaRPr lang="sl-SI" dirty="0">
              <a:ea typeface="Calibri"/>
              <a:cs typeface="Calibri"/>
            </a:endParaRPr>
          </a:p>
          <a:p>
            <a:pPr algn="just"/>
            <a:r>
              <a:rPr lang="sl-SI" b="1" dirty="0">
                <a:ea typeface="+mn-lt"/>
                <a:cs typeface="+mn-lt"/>
              </a:rPr>
              <a:t>ESO4.12 </a:t>
            </a:r>
            <a:r>
              <a:rPr lang="sl-SI" dirty="0">
                <a:ea typeface="+mn-lt"/>
                <a:cs typeface="+mn-lt"/>
              </a:rPr>
              <a:t>- 4 NPO in 2 JR bodo spodbujali socialno vključevanje oseb, izpostavljenih tveganju revščine ali socialne izključenosti (Romi, invalidi, ogrožene družine in otroki) </a:t>
            </a:r>
            <a:endParaRPr lang="sl-SI" dirty="0"/>
          </a:p>
          <a:p>
            <a:pPr algn="l"/>
            <a:endParaRPr lang="en-US" dirty="0">
              <a:ea typeface="Calibri"/>
              <a:cs typeface="Calibri"/>
            </a:endParaRPr>
          </a:p>
        </p:txBody>
      </p:sp>
      <p:sp>
        <p:nvSpPr>
          <p:cNvPr id="12" name="TextBox 11">
            <a:extLst>
              <a:ext uri="{FF2B5EF4-FFF2-40B4-BE49-F238E27FC236}">
                <a16:creationId xmlns:a16="http://schemas.microsoft.com/office/drawing/2014/main" id="{6E075E69-6A65-A72C-F565-4AE7F55E63FB}"/>
              </a:ext>
            </a:extLst>
          </p:cNvPr>
          <p:cNvSpPr txBox="1"/>
          <p:nvPr/>
        </p:nvSpPr>
        <p:spPr>
          <a:xfrm>
            <a:off x="838200" y="1858216"/>
            <a:ext cx="10140227" cy="9233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sl-SI" dirty="0">
                <a:ea typeface="+mn-lt"/>
                <a:cs typeface="+mn-lt"/>
              </a:rPr>
              <a:t>Dolgotrajna oskrba in zdravje ter socialna vključenost, operacije so bile podprte v okviru vseh treh specifičnih ciljev (15 NPO in 3 JR)</a:t>
            </a:r>
            <a:endParaRPr lang="en-US" dirty="0"/>
          </a:p>
          <a:p>
            <a:endParaRPr lang="sl-SI" dirty="0">
              <a:ea typeface="Calibri"/>
              <a:cs typeface="Calibri"/>
            </a:endParaRPr>
          </a:p>
        </p:txBody>
      </p:sp>
    </p:spTree>
    <p:extLst>
      <p:ext uri="{BB962C8B-B14F-4D97-AF65-F5344CB8AC3E}">
        <p14:creationId xmlns:p14="http://schemas.microsoft.com/office/powerpoint/2010/main" val="37851584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838200" y="365125"/>
            <a:ext cx="10515600" cy="913259"/>
          </a:xfrm>
        </p:spPr>
        <p:txBody>
          <a:bodyPr>
            <a:normAutofit/>
          </a:bodyPr>
          <a:lstStyle/>
          <a:p>
            <a:r>
              <a:rPr lang="en-US" sz="2800" dirty="0" err="1">
                <a:solidFill>
                  <a:srgbClr val="034EA2"/>
                </a:solidFill>
                <a:effectLst>
                  <a:outerShdw blurRad="38100" dist="38100" dir="2700000" algn="tl">
                    <a:srgbClr val="000000">
                      <a:alpha val="43137"/>
                    </a:srgbClr>
                  </a:outerShdw>
                </a:effectLst>
                <a:latin typeface="Republika" panose="02000506040000020004" pitchFamily="2" charset="-18"/>
              </a:rPr>
              <a:t>Napredek</a:t>
            </a:r>
            <a:r>
              <a:rPr lang="en-US" sz="2800" dirty="0">
                <a:solidFill>
                  <a:srgbClr val="034EA2"/>
                </a:solidFill>
                <a:effectLst>
                  <a:outerShdw blurRad="38100" dist="38100" dir="2700000" algn="tl">
                    <a:srgbClr val="000000">
                      <a:alpha val="43137"/>
                    </a:srgbClr>
                  </a:outerShdw>
                </a:effectLst>
                <a:latin typeface="Republika" panose="02000506040000020004" pitchFamily="2" charset="-18"/>
              </a:rPr>
              <a:t> </a:t>
            </a:r>
            <a:r>
              <a:rPr lang="en-US" sz="2800" dirty="0" err="1">
                <a:solidFill>
                  <a:srgbClr val="034EA2"/>
                </a:solidFill>
                <a:effectLst>
                  <a:outerShdw blurRad="38100" dist="38100" dir="2700000" algn="tl">
                    <a:srgbClr val="000000">
                      <a:alpha val="43137"/>
                    </a:srgbClr>
                  </a:outerShdw>
                </a:effectLst>
                <a:latin typeface="Republika" panose="02000506040000020004" pitchFamily="2" charset="-18"/>
              </a:rPr>
              <a:t>pri</a:t>
            </a:r>
            <a:r>
              <a:rPr lang="en-US" sz="2800" dirty="0">
                <a:solidFill>
                  <a:srgbClr val="034EA2"/>
                </a:solidFill>
                <a:effectLst>
                  <a:outerShdw blurRad="38100" dist="38100" dir="2700000" algn="tl">
                    <a:srgbClr val="000000">
                      <a:alpha val="43137"/>
                    </a:srgbClr>
                  </a:outerShdw>
                </a:effectLst>
                <a:latin typeface="Republika" panose="02000506040000020004" pitchFamily="2" charset="-18"/>
              </a:rPr>
              <a:t> </a:t>
            </a:r>
            <a:r>
              <a:rPr lang="en-US" sz="2800" dirty="0" err="1">
                <a:solidFill>
                  <a:srgbClr val="034EA2"/>
                </a:solidFill>
                <a:effectLst>
                  <a:outerShdw blurRad="38100" dist="38100" dir="2700000" algn="tl">
                    <a:srgbClr val="000000">
                      <a:alpha val="43137"/>
                    </a:srgbClr>
                  </a:outerShdw>
                </a:effectLst>
                <a:latin typeface="Republika" panose="02000506040000020004" pitchFamily="2" charset="-18"/>
              </a:rPr>
              <a:t>izvajanju</a:t>
            </a:r>
            <a:r>
              <a:rPr lang="en-US" sz="2800" dirty="0">
                <a:solidFill>
                  <a:srgbClr val="034EA2"/>
                </a:solidFill>
                <a:effectLst>
                  <a:outerShdw blurRad="38100" dist="38100" dir="2700000" algn="tl">
                    <a:srgbClr val="000000">
                      <a:alpha val="43137"/>
                    </a:srgbClr>
                  </a:outerShdw>
                </a:effectLst>
                <a:latin typeface="Republika" panose="02000506040000020004" pitchFamily="2" charset="-18"/>
              </a:rPr>
              <a:t> </a:t>
            </a:r>
            <a:r>
              <a:rPr lang="en-US" sz="2800" dirty="0" err="1">
                <a:solidFill>
                  <a:srgbClr val="034EA2"/>
                </a:solidFill>
                <a:effectLst>
                  <a:outerShdw blurRad="38100" dist="38100" dir="2700000" algn="tl">
                    <a:srgbClr val="000000">
                      <a:alpha val="43137"/>
                    </a:srgbClr>
                  </a:outerShdw>
                </a:effectLst>
                <a:latin typeface="Republika" panose="02000506040000020004" pitchFamily="2" charset="-18"/>
              </a:rPr>
              <a:t>programa</a:t>
            </a:r>
            <a:r>
              <a:rPr lang="en-US" sz="2800" dirty="0">
                <a:solidFill>
                  <a:srgbClr val="034EA2"/>
                </a:solidFill>
                <a:effectLst>
                  <a:outerShdw blurRad="38100" dist="38100" dir="2700000" algn="tl">
                    <a:srgbClr val="000000">
                      <a:alpha val="43137"/>
                    </a:srgbClr>
                  </a:outerShdw>
                </a:effectLst>
                <a:latin typeface="Republika" panose="02000506040000020004" pitchFamily="2" charset="-18"/>
              </a:rPr>
              <a:t> </a:t>
            </a:r>
            <a:r>
              <a:rPr lang="sl-SI" sz="2800" dirty="0">
                <a:solidFill>
                  <a:srgbClr val="034EA2"/>
                </a:solidFill>
                <a:effectLst>
                  <a:outerShdw blurRad="38100" dist="38100" dir="2700000" algn="tl">
                    <a:srgbClr val="000000">
                      <a:alpha val="43137"/>
                    </a:srgbClr>
                  </a:outerShdw>
                </a:effectLst>
                <a:latin typeface="Republika" panose="02000506040000020004" pitchFamily="2" charset="-18"/>
              </a:rPr>
              <a:t> </a:t>
            </a:r>
            <a:r>
              <a:rPr lang="sl-SI" sz="2400" dirty="0">
                <a:solidFill>
                  <a:srgbClr val="034EA2"/>
                </a:solidFill>
                <a:effectLst>
                  <a:outerShdw blurRad="38100" dist="38100" dir="2700000" algn="tl">
                    <a:srgbClr val="000000">
                      <a:alpha val="43137"/>
                    </a:srgbClr>
                  </a:outerShdw>
                </a:effectLst>
                <a:latin typeface="Republika" panose="02000506040000020004" pitchFamily="2" charset="-18"/>
              </a:rPr>
              <a:t>- Posebna področja</a:t>
            </a:r>
            <a:endParaRPr lang="sl-SI" sz="2400" dirty="0">
              <a:solidFill>
                <a:srgbClr val="034EA2"/>
              </a:solidFill>
              <a:effectLst>
                <a:outerShdw blurRad="38100" dist="38100" dir="2700000" algn="tl">
                  <a:srgbClr val="000000">
                    <a:alpha val="43137"/>
                  </a:srgbClr>
                </a:outerShdw>
              </a:effectLst>
              <a:highlight>
                <a:srgbClr val="FFFF00"/>
              </a:highlight>
            </a:endParaRPr>
          </a:p>
        </p:txBody>
      </p:sp>
      <p:sp>
        <p:nvSpPr>
          <p:cNvPr id="3" name="Označba mesta vsebine 2"/>
          <p:cNvSpPr>
            <a:spLocks noGrp="1"/>
          </p:cNvSpPr>
          <p:nvPr>
            <p:ph idx="1"/>
          </p:nvPr>
        </p:nvSpPr>
        <p:spPr>
          <a:xfrm>
            <a:off x="900952" y="1213223"/>
            <a:ext cx="10875783" cy="4819919"/>
          </a:xfrm>
        </p:spPr>
        <p:txBody>
          <a:bodyPr>
            <a:noAutofit/>
          </a:bodyPr>
          <a:lstStyle/>
          <a:p>
            <a:pPr marL="0" indent="0" algn="just">
              <a:lnSpc>
                <a:spcPts val="1800"/>
              </a:lnSpc>
              <a:spcBef>
                <a:spcPts val="0"/>
              </a:spcBef>
              <a:buNone/>
            </a:pPr>
            <a:r>
              <a:rPr lang="sl-SI" sz="1800" b="1" dirty="0">
                <a:effectLst>
                  <a:outerShdw blurRad="38100" dist="38100" dir="2700000" algn="tl">
                    <a:srgbClr val="000000">
                      <a:alpha val="43137"/>
                    </a:srgbClr>
                  </a:outerShdw>
                </a:effectLst>
                <a:ea typeface="Calibri" panose="020F0502020204030204" pitchFamily="34" charset="0"/>
                <a:cs typeface="Calibri" panose="020F0502020204030204" pitchFamily="34" charset="0"/>
              </a:rPr>
              <a:t>Vključevanje načela, da se ne škoduje bistveno - DNSH:</a:t>
            </a:r>
          </a:p>
          <a:p>
            <a:pPr algn="just">
              <a:lnSpc>
                <a:spcPts val="1800"/>
              </a:lnSpc>
              <a:spcBef>
                <a:spcPts val="0"/>
              </a:spcBef>
            </a:pPr>
            <a:r>
              <a:rPr lang="sl-SI" sz="1800" dirty="0">
                <a:ea typeface="Calibri" panose="020F0502020204030204" pitchFamily="34" charset="0"/>
                <a:cs typeface="Calibri" panose="020F0502020204030204" pitchFamily="34" charset="0"/>
              </a:rPr>
              <a:t>Izdaja smernic OU za uporabo načela DNSH (verzija 1 -junij 2023, verzija 2 – junij 2024) </a:t>
            </a:r>
          </a:p>
          <a:p>
            <a:pPr algn="just">
              <a:lnSpc>
                <a:spcPts val="1800"/>
              </a:lnSpc>
              <a:spcBef>
                <a:spcPts val="0"/>
              </a:spcBef>
            </a:pPr>
            <a:r>
              <a:rPr lang="sl-SI" sz="1800" dirty="0">
                <a:ea typeface="Calibri" panose="020F0502020204030204" pitchFamily="34" charset="0"/>
                <a:cs typeface="Calibri" panose="020F0502020204030204" pitchFamily="34" charset="0"/>
              </a:rPr>
              <a:t>Izvedba delavnic za različne deležnike, vključene v izvajanje EKP (3x v letu 2023, 2x v letu 2024 in 1x v letu 2025)</a:t>
            </a:r>
          </a:p>
          <a:p>
            <a:pPr algn="just">
              <a:lnSpc>
                <a:spcPts val="1800"/>
              </a:lnSpc>
              <a:spcBef>
                <a:spcPts val="0"/>
              </a:spcBef>
            </a:pPr>
            <a:r>
              <a:rPr lang="sl-SI" sz="1800" dirty="0">
                <a:ea typeface="Calibri" panose="020F0502020204030204" pitchFamily="34" charset="0"/>
                <a:cs typeface="Calibri" panose="020F0502020204030204" pitchFamily="34" charset="0"/>
              </a:rPr>
              <a:t>Pri vključevanju načela DNSH se trenutno izvaja projekt tehnične podpore EK, GD za podporo strukturnim reformam</a:t>
            </a:r>
          </a:p>
          <a:p>
            <a:pPr algn="just">
              <a:lnSpc>
                <a:spcPts val="1800"/>
              </a:lnSpc>
              <a:spcBef>
                <a:spcPts val="0"/>
              </a:spcBef>
            </a:pPr>
            <a:r>
              <a:rPr lang="sl-SI" sz="1800" dirty="0">
                <a:ea typeface="Calibri" panose="020F0502020204030204" pitchFamily="34" charset="0"/>
                <a:cs typeface="Calibri" panose="020F0502020204030204" pitchFamily="34" charset="0"/>
              </a:rPr>
              <a:t>Pri reševanju odprtih vprašanj kontinuirano poteka komunikacija med OU in različnimi deležniki </a:t>
            </a:r>
          </a:p>
          <a:p>
            <a:pPr algn="just">
              <a:lnSpc>
                <a:spcPts val="1800"/>
              </a:lnSpc>
              <a:spcBef>
                <a:spcPts val="0"/>
              </a:spcBef>
            </a:pPr>
            <a:endParaRPr lang="sl-SI" sz="1800" b="1" dirty="0">
              <a:ea typeface="Calibri" panose="020F0502020204030204" pitchFamily="34" charset="0"/>
              <a:cs typeface="Calibri" panose="020F0502020204030204" pitchFamily="34" charset="0"/>
            </a:endParaRPr>
          </a:p>
          <a:p>
            <a:pPr marL="0" indent="0" algn="just">
              <a:lnSpc>
                <a:spcPts val="1800"/>
              </a:lnSpc>
              <a:spcBef>
                <a:spcPts val="0"/>
              </a:spcBef>
              <a:buNone/>
            </a:pPr>
            <a:r>
              <a:rPr lang="sl-SI" sz="1800" b="1" dirty="0">
                <a:effectLst>
                  <a:outerShdw blurRad="38100" dist="38100" dir="2700000" algn="tl">
                    <a:srgbClr val="000000">
                      <a:alpha val="43137"/>
                    </a:srgbClr>
                  </a:outerShdw>
                </a:effectLst>
                <a:cs typeface="Calibri" panose="020F0502020204030204" pitchFamily="34" charset="0"/>
              </a:rPr>
              <a:t>NEB – vključevanje načel Novega evropskega Bauhausa:</a:t>
            </a:r>
          </a:p>
          <a:p>
            <a:pPr algn="just">
              <a:lnSpc>
                <a:spcPts val="1800"/>
              </a:lnSpc>
              <a:spcBef>
                <a:spcPts val="0"/>
              </a:spcBef>
            </a:pPr>
            <a:r>
              <a:rPr lang="sl-SI" sz="1800" dirty="0">
                <a:ea typeface="Calibri" panose="020F0502020204030204" pitchFamily="34" charset="0"/>
                <a:cs typeface="Calibri" panose="020F0502020204030204" pitchFamily="34" charset="0"/>
              </a:rPr>
              <a:t>2 delavnici v letu 2023</a:t>
            </a:r>
          </a:p>
          <a:p>
            <a:pPr algn="just">
              <a:lnSpc>
                <a:spcPts val="1800"/>
              </a:lnSpc>
              <a:spcBef>
                <a:spcPts val="0"/>
              </a:spcBef>
            </a:pPr>
            <a:r>
              <a:rPr lang="sl-SI" sz="1800" dirty="0">
                <a:ea typeface="Calibri" panose="020F0502020204030204" pitchFamily="34" charset="0"/>
                <a:cs typeface="Calibri" panose="020F0502020204030204" pitchFamily="34" charset="0"/>
              </a:rPr>
              <a:t>V izvajanje NEB je vključena tehnična podpora strokovnjakov EK, GD za regionalno in mestno politiko</a:t>
            </a:r>
          </a:p>
          <a:p>
            <a:pPr algn="just">
              <a:lnSpc>
                <a:spcPts val="1800"/>
              </a:lnSpc>
              <a:spcBef>
                <a:spcPts val="0"/>
              </a:spcBef>
            </a:pPr>
            <a:r>
              <a:rPr lang="sl-SI" sz="1800" dirty="0">
                <a:ea typeface="Calibri" panose="020F0502020204030204" pitchFamily="34" charset="0"/>
                <a:cs typeface="Calibri" panose="020F0502020204030204" pitchFamily="34" charset="0"/>
              </a:rPr>
              <a:t>Na spletni strani </a:t>
            </a:r>
            <a:r>
              <a:rPr lang="sl-SI" sz="1800" dirty="0">
                <a:ea typeface="Calibri" panose="020F0502020204030204" pitchFamily="34" charset="0"/>
                <a:cs typeface="Calibri" panose="020F0502020204030204" pitchFamily="34" charset="0"/>
                <a:hlinkClick r:id="rId2"/>
              </a:rPr>
              <a:t>evropska sredstva.si</a:t>
            </a:r>
            <a:r>
              <a:rPr lang="sl-SI" sz="1800" dirty="0">
                <a:ea typeface="Calibri" panose="020F0502020204030204" pitchFamily="34" charset="0"/>
                <a:cs typeface="Calibri" panose="020F0502020204030204" pitchFamily="34" charset="0"/>
              </a:rPr>
              <a:t> smo odprli posebno podstran namenjeno NEB, kjer bomo objavljali primere dobrih praks</a:t>
            </a:r>
          </a:p>
          <a:p>
            <a:pPr marL="0" indent="0" algn="just">
              <a:lnSpc>
                <a:spcPts val="1800"/>
              </a:lnSpc>
              <a:spcBef>
                <a:spcPts val="0"/>
              </a:spcBef>
              <a:buNone/>
            </a:pPr>
            <a:endParaRPr lang="sl-SI" sz="1800" dirty="0">
              <a:ea typeface="Calibri" panose="020F0502020204030204" pitchFamily="34" charset="0"/>
              <a:cs typeface="Calibri" panose="020F0502020204030204" pitchFamily="34" charset="0"/>
            </a:endParaRPr>
          </a:p>
          <a:p>
            <a:pPr marL="0" indent="0" algn="just">
              <a:lnSpc>
                <a:spcPts val="1800"/>
              </a:lnSpc>
              <a:spcBef>
                <a:spcPts val="0"/>
              </a:spcBef>
              <a:buNone/>
            </a:pPr>
            <a:r>
              <a:rPr lang="sl-SI" sz="1800" b="1" dirty="0">
                <a:effectLst>
                  <a:outerShdw blurRad="38100" dist="38100" dir="2700000" algn="tl">
                    <a:srgbClr val="000000">
                      <a:alpha val="43137"/>
                    </a:srgbClr>
                  </a:outerShdw>
                </a:effectLst>
                <a:cs typeface="Calibri" panose="020F0502020204030204" pitchFamily="34" charset="0"/>
              </a:rPr>
              <a:t>Zagotavljanje krepitve podnebne odpornosti infrastrukturnih naložb (</a:t>
            </a:r>
            <a:r>
              <a:rPr lang="sl-SI" sz="1800" b="1" dirty="0" err="1">
                <a:effectLst>
                  <a:outerShdw blurRad="38100" dist="38100" dir="2700000" algn="tl">
                    <a:srgbClr val="000000">
                      <a:alpha val="43137"/>
                    </a:srgbClr>
                  </a:outerShdw>
                </a:effectLst>
                <a:cs typeface="Calibri" panose="020F0502020204030204" pitchFamily="34" charset="0"/>
              </a:rPr>
              <a:t>Climate</a:t>
            </a:r>
            <a:r>
              <a:rPr lang="sl-SI" sz="1800" b="1" dirty="0">
                <a:effectLst>
                  <a:outerShdw blurRad="38100" dist="38100" dir="2700000" algn="tl">
                    <a:srgbClr val="000000">
                      <a:alpha val="43137"/>
                    </a:srgbClr>
                  </a:outerShdw>
                </a:effectLst>
                <a:cs typeface="Calibri" panose="020F0502020204030204" pitchFamily="34" charset="0"/>
              </a:rPr>
              <a:t> </a:t>
            </a:r>
            <a:r>
              <a:rPr lang="sl-SI" sz="1800" b="1" dirty="0" err="1">
                <a:effectLst>
                  <a:outerShdw blurRad="38100" dist="38100" dir="2700000" algn="tl">
                    <a:srgbClr val="000000">
                      <a:alpha val="43137"/>
                    </a:srgbClr>
                  </a:outerShdw>
                </a:effectLst>
                <a:cs typeface="Calibri" panose="020F0502020204030204" pitchFamily="34" charset="0"/>
              </a:rPr>
              <a:t>Proofing</a:t>
            </a:r>
            <a:r>
              <a:rPr lang="sl-SI" sz="1800" b="1" dirty="0">
                <a:effectLst>
                  <a:outerShdw blurRad="38100" dist="38100" dir="2700000" algn="tl">
                    <a:srgbClr val="000000">
                      <a:alpha val="43137"/>
                    </a:srgbClr>
                  </a:outerShdw>
                </a:effectLst>
                <a:cs typeface="Calibri" panose="020F0502020204030204" pitchFamily="34" charset="0"/>
              </a:rPr>
              <a:t>):</a:t>
            </a:r>
          </a:p>
          <a:p>
            <a:pPr algn="just">
              <a:lnSpc>
                <a:spcPts val="1800"/>
              </a:lnSpc>
              <a:spcBef>
                <a:spcPts val="0"/>
              </a:spcBef>
            </a:pPr>
            <a:r>
              <a:rPr lang="sl-SI" sz="1800" dirty="0">
                <a:ea typeface="Calibri" panose="020F0502020204030204" pitchFamily="34" charset="0"/>
                <a:cs typeface="Calibri" panose="020F0502020204030204" pitchFamily="34" charset="0"/>
              </a:rPr>
              <a:t>Izdaja smernic OU za krepitev podnebne odpornosti infrastrukture v letu 2023 </a:t>
            </a:r>
          </a:p>
          <a:p>
            <a:pPr algn="just">
              <a:lnSpc>
                <a:spcPts val="1800"/>
              </a:lnSpc>
              <a:spcBef>
                <a:spcPts val="0"/>
              </a:spcBef>
            </a:pPr>
            <a:r>
              <a:rPr lang="sl-SI" sz="1800" dirty="0">
                <a:ea typeface="Calibri" panose="020F0502020204030204" pitchFamily="34" charset="0"/>
                <a:cs typeface="Calibri" panose="020F0502020204030204" pitchFamily="34" charset="0"/>
              </a:rPr>
              <a:t>Izvedba delavnic za različne deležnike, vključene v izvajanje EKP (3x v letu 2023, 1x v letu 2024 in 1x v letu 2025)</a:t>
            </a:r>
          </a:p>
          <a:p>
            <a:pPr algn="just">
              <a:lnSpc>
                <a:spcPts val="1800"/>
              </a:lnSpc>
              <a:spcBef>
                <a:spcPts val="0"/>
              </a:spcBef>
            </a:pPr>
            <a:endParaRPr lang="sl-SI" sz="1800" dirty="0">
              <a:highlight>
                <a:srgbClr val="FFFF00"/>
              </a:highlight>
              <a:ea typeface="Calibri" panose="020F0502020204030204" pitchFamily="34" charset="0"/>
              <a:cs typeface="Calibri" panose="020F0502020204030204" pitchFamily="34" charset="0"/>
            </a:endParaRPr>
          </a:p>
          <a:p>
            <a:pPr marL="0" indent="0" algn="just">
              <a:lnSpc>
                <a:spcPts val="1800"/>
              </a:lnSpc>
              <a:spcBef>
                <a:spcPts val="0"/>
              </a:spcBef>
              <a:buNone/>
            </a:pPr>
            <a:r>
              <a:rPr lang="sl-SI" sz="1800" dirty="0"/>
              <a:t>Vse delavnice so bile izvedene v sodelovanju s strokovnjaki evropske pobude JASPERS in drugimi zunanjimi eksperti. Delavnice so namenjene krepitvi zmogljivosti na navedenih področjih za vse deležnike, vključene v izvajanje EKP 21-27.</a:t>
            </a:r>
          </a:p>
        </p:txBody>
      </p:sp>
      <p:pic>
        <p:nvPicPr>
          <p:cNvPr id="4" name="Slika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77216" y="6033143"/>
            <a:ext cx="2689861" cy="564319"/>
          </a:xfrm>
          <a:prstGeom prst="rect">
            <a:avLst/>
          </a:prstGeom>
        </p:spPr>
      </p:pic>
      <p:pic>
        <p:nvPicPr>
          <p:cNvPr id="5" name="Picture 4" descr="Logo image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8529" y="6081245"/>
            <a:ext cx="1050232" cy="516217"/>
          </a:xfrm>
          <a:prstGeom prst="rect">
            <a:avLst/>
          </a:prstGeom>
          <a:noFill/>
          <a:extLst>
            <a:ext uri="{909E8E84-426E-40DD-AFC4-6F175D3DCCD1}">
              <a14:hiddenFill xmlns:a14="http://schemas.microsoft.com/office/drawing/2010/main">
                <a:solidFill>
                  <a:srgbClr val="FFFFFF"/>
                </a:solidFill>
              </a14:hiddenFill>
            </a:ext>
          </a:extLst>
        </p:spPr>
      </p:pic>
      <p:cxnSp>
        <p:nvCxnSpPr>
          <p:cNvPr id="7" name="Kolenski povezovalnik 6"/>
          <p:cNvCxnSpPr/>
          <p:nvPr/>
        </p:nvCxnSpPr>
        <p:spPr>
          <a:xfrm flipV="1">
            <a:off x="245807" y="304566"/>
            <a:ext cx="3736258" cy="2637408"/>
          </a:xfrm>
          <a:prstGeom prst="bentConnector3">
            <a:avLst>
              <a:gd name="adj1" fmla="val 0"/>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8" name="Kolenski povezovalnik 7"/>
          <p:cNvCxnSpPr/>
          <p:nvPr/>
        </p:nvCxnSpPr>
        <p:spPr>
          <a:xfrm flipV="1">
            <a:off x="8514735" y="4197949"/>
            <a:ext cx="3342968" cy="2408904"/>
          </a:xfrm>
          <a:prstGeom prst="bentConnector3">
            <a:avLst>
              <a:gd name="adj1" fmla="val 100294"/>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79171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838200" y="365125"/>
            <a:ext cx="10515600" cy="913259"/>
          </a:xfrm>
        </p:spPr>
        <p:txBody>
          <a:bodyPr>
            <a:normAutofit/>
          </a:bodyPr>
          <a:lstStyle/>
          <a:p>
            <a:r>
              <a:rPr lang="sl-SI" sz="2800" dirty="0">
                <a:solidFill>
                  <a:srgbClr val="034EA2"/>
                </a:solidFill>
                <a:effectLst>
                  <a:outerShdw blurRad="38100" dist="38100" dir="2700000" algn="tl">
                    <a:srgbClr val="000000">
                      <a:alpha val="43137"/>
                    </a:srgbClr>
                  </a:outerShdw>
                </a:effectLst>
                <a:latin typeface="Republika" panose="02000506040000020004" pitchFamily="2" charset="-18"/>
              </a:rPr>
              <a:t>Izpolnjevanje </a:t>
            </a:r>
            <a:r>
              <a:rPr lang="sl-SI" sz="2800" dirty="0" err="1">
                <a:solidFill>
                  <a:srgbClr val="034EA2"/>
                </a:solidFill>
                <a:effectLst>
                  <a:outerShdw blurRad="38100" dist="38100" dir="2700000" algn="tl">
                    <a:srgbClr val="000000">
                      <a:alpha val="43137"/>
                    </a:srgbClr>
                  </a:outerShdw>
                </a:effectLst>
                <a:latin typeface="Republika" panose="02000506040000020004" pitchFamily="2" charset="-18"/>
              </a:rPr>
              <a:t>omogočitvenih</a:t>
            </a:r>
            <a:r>
              <a:rPr lang="sl-SI" sz="2800" dirty="0">
                <a:solidFill>
                  <a:srgbClr val="034EA2"/>
                </a:solidFill>
                <a:effectLst>
                  <a:outerShdw blurRad="38100" dist="38100" dir="2700000" algn="tl">
                    <a:srgbClr val="000000">
                      <a:alpha val="43137"/>
                    </a:srgbClr>
                  </a:outerShdw>
                </a:effectLst>
                <a:latin typeface="Republika" panose="02000506040000020004" pitchFamily="2" charset="-18"/>
              </a:rPr>
              <a:t> pogojev </a:t>
            </a:r>
            <a:r>
              <a:rPr lang="sl-SI" sz="2400">
                <a:solidFill>
                  <a:srgbClr val="034EA2"/>
                </a:solidFill>
                <a:effectLst>
                  <a:outerShdw blurRad="38100" dist="38100" dir="2700000" algn="tl">
                    <a:srgbClr val="000000">
                      <a:alpha val="43137"/>
                    </a:srgbClr>
                  </a:outerShdw>
                </a:effectLst>
                <a:latin typeface="Republika" panose="02000506040000020004" pitchFamily="2" charset="-18"/>
              </a:rPr>
              <a:t>– Predstavitev </a:t>
            </a:r>
            <a:r>
              <a:rPr lang="sl-SI" sz="2400" dirty="0">
                <a:solidFill>
                  <a:srgbClr val="034EA2"/>
                </a:solidFill>
                <a:effectLst>
                  <a:outerShdw blurRad="38100" dist="38100" dir="2700000" algn="tl">
                    <a:srgbClr val="000000">
                      <a:alpha val="43137"/>
                    </a:srgbClr>
                  </a:outerShdw>
                </a:effectLst>
                <a:latin typeface="Republika" panose="02000506040000020004" pitchFamily="2" charset="-18"/>
              </a:rPr>
              <a:t>stanja</a:t>
            </a:r>
            <a:endParaRPr lang="sl-SI" sz="2400" dirty="0">
              <a:solidFill>
                <a:srgbClr val="034EA2"/>
              </a:solidFill>
              <a:effectLst>
                <a:outerShdw blurRad="38100" dist="38100" dir="2700000" algn="tl">
                  <a:srgbClr val="000000">
                    <a:alpha val="43137"/>
                  </a:srgbClr>
                </a:outerShdw>
              </a:effectLst>
              <a:highlight>
                <a:srgbClr val="FFFF00"/>
              </a:highlight>
            </a:endParaRPr>
          </a:p>
        </p:txBody>
      </p:sp>
      <p:sp>
        <p:nvSpPr>
          <p:cNvPr id="3" name="Označba mesta vsebine 2"/>
          <p:cNvSpPr>
            <a:spLocks noGrp="1"/>
          </p:cNvSpPr>
          <p:nvPr>
            <p:ph idx="1"/>
          </p:nvPr>
        </p:nvSpPr>
        <p:spPr>
          <a:xfrm>
            <a:off x="900953" y="1213223"/>
            <a:ext cx="10515600" cy="5161940"/>
          </a:xfrm>
        </p:spPr>
        <p:txBody>
          <a:bodyPr>
            <a:normAutofit fontScale="55000" lnSpcReduction="20000"/>
          </a:bodyPr>
          <a:lstStyle/>
          <a:p>
            <a:pPr marL="0" indent="0" algn="just">
              <a:lnSpc>
                <a:spcPct val="120000"/>
              </a:lnSpc>
              <a:spcBef>
                <a:spcPts val="0"/>
              </a:spcBef>
              <a:spcAft>
                <a:spcPts val="600"/>
              </a:spcAft>
              <a:buNone/>
            </a:pPr>
            <a:r>
              <a:rPr lang="sl-SI" sz="2900" b="1" u="sng" dirty="0">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t>Horizontalni </a:t>
            </a:r>
            <a:r>
              <a:rPr lang="sl-SI" sz="2900" b="1" u="sng" dirty="0" err="1">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t>omogočitveni</a:t>
            </a:r>
            <a:r>
              <a:rPr lang="sl-SI" sz="2900" b="1" u="sng" dirty="0">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t> pogoji </a:t>
            </a:r>
            <a:r>
              <a:rPr lang="sl-SI" sz="2900" b="1" dirty="0">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t>ostajajo izpolnjeni</a:t>
            </a:r>
            <a:r>
              <a:rPr lang="sl-SI" sz="2900" b="1" dirty="0">
                <a:ea typeface="Times New Roman" panose="02020603050405020304" pitchFamily="18" charset="0"/>
                <a:cs typeface="Times New Roman" panose="02020603050405020304" pitchFamily="18" charset="0"/>
              </a:rPr>
              <a:t> </a:t>
            </a:r>
          </a:p>
          <a:p>
            <a:pPr marL="0" indent="0" algn="just">
              <a:lnSpc>
                <a:spcPct val="120000"/>
              </a:lnSpc>
              <a:spcBef>
                <a:spcPts val="0"/>
              </a:spcBef>
              <a:spcAft>
                <a:spcPts val="600"/>
              </a:spcAft>
              <a:buNone/>
            </a:pPr>
            <a:r>
              <a:rPr lang="sl-SI" sz="2900" b="1" dirty="0">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t>Napredek pri Listini in Konvenciji: </a:t>
            </a:r>
          </a:p>
          <a:p>
            <a:pPr marL="230400" algn="just">
              <a:lnSpc>
                <a:spcPct val="120000"/>
              </a:lnSpc>
              <a:spcBef>
                <a:spcPts val="0"/>
              </a:spcBef>
              <a:spcAft>
                <a:spcPts val="600"/>
              </a:spcAft>
            </a:pPr>
            <a:r>
              <a:rPr lang="sl-SI" sz="2900" dirty="0">
                <a:ea typeface="Times New Roman" panose="02020603050405020304" pitchFamily="18" charset="0"/>
                <a:cs typeface="Times New Roman" panose="02020603050405020304" pitchFamily="18" charset="0"/>
              </a:rPr>
              <a:t>OU je marca 2025 organiziral obširnejše izobraževanje na področju izvajanja Listine in Konvencije v organizaciji EIPE. </a:t>
            </a:r>
          </a:p>
          <a:p>
            <a:pPr marL="230400" algn="just">
              <a:lnSpc>
                <a:spcPct val="120000"/>
              </a:lnSpc>
              <a:spcBef>
                <a:spcPts val="0"/>
              </a:spcBef>
              <a:spcAft>
                <a:spcPts val="600"/>
              </a:spcAft>
            </a:pPr>
            <a:r>
              <a:rPr lang="sl-SI" sz="2900" dirty="0">
                <a:ea typeface="Times New Roman" panose="02020603050405020304" pitchFamily="18" charset="0"/>
                <a:cs typeface="Times New Roman" panose="02020603050405020304" pitchFamily="18" charset="0"/>
              </a:rPr>
              <a:t>Konec leta smo pripravili manjšo komunikacijsko akcijo, s katero smo širšo javnost obveščali o možnosti pritožb v primeru kršenja človekovih pravic v okviru EKP (objave na FB, </a:t>
            </a:r>
            <a:r>
              <a:rPr lang="sl-SI" sz="2900" dirty="0" err="1">
                <a:ea typeface="Times New Roman" panose="02020603050405020304" pitchFamily="18" charset="0"/>
                <a:cs typeface="Times New Roman" panose="02020603050405020304" pitchFamily="18" charset="0"/>
              </a:rPr>
              <a:t>LinkedInu</a:t>
            </a:r>
            <a:r>
              <a:rPr lang="sl-SI" sz="2900" dirty="0">
                <a:ea typeface="Times New Roman" panose="02020603050405020304" pitchFamily="18" charset="0"/>
                <a:cs typeface="Times New Roman" panose="02020603050405020304" pitchFamily="18" charset="0"/>
              </a:rPr>
              <a:t> in v mesečniku Vizija Kohezija). </a:t>
            </a:r>
          </a:p>
          <a:p>
            <a:pPr marL="230400" algn="just">
              <a:lnSpc>
                <a:spcPct val="120000"/>
              </a:lnSpc>
              <a:spcBef>
                <a:spcPts val="0"/>
              </a:spcBef>
              <a:spcAft>
                <a:spcPts val="600"/>
              </a:spcAft>
            </a:pPr>
            <a:r>
              <a:rPr lang="sl-SI" sz="2900" dirty="0">
                <a:ea typeface="Times New Roman" panose="02020603050405020304" pitchFamily="18" charset="0"/>
                <a:cs typeface="Times New Roman" panose="02020603050405020304" pitchFamily="18" charset="0"/>
              </a:rPr>
              <a:t>V tem času OU ni prejel pritožb.</a:t>
            </a:r>
          </a:p>
          <a:p>
            <a:pPr marL="0" indent="0" algn="just">
              <a:lnSpc>
                <a:spcPct val="120000"/>
              </a:lnSpc>
              <a:spcBef>
                <a:spcPts val="0"/>
              </a:spcBef>
              <a:spcAft>
                <a:spcPts val="600"/>
              </a:spcAft>
              <a:buNone/>
            </a:pPr>
            <a:r>
              <a:rPr lang="sl-SI" sz="2900" b="1" u="sng" dirty="0">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t>Tematski </a:t>
            </a:r>
            <a:r>
              <a:rPr lang="sl-SI" sz="2900" b="1" u="sng" dirty="0" err="1">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t>omogočitveni</a:t>
            </a:r>
            <a:r>
              <a:rPr lang="sl-SI" sz="2900" b="1" u="sng" dirty="0">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t> pogoji:</a:t>
            </a:r>
            <a:endParaRPr lang="sl-SI" sz="2900" b="1" dirty="0">
              <a:ea typeface="Times New Roman" panose="02020603050405020304" pitchFamily="18" charset="0"/>
              <a:cs typeface="Times New Roman" panose="02020603050405020304" pitchFamily="18" charset="0"/>
            </a:endParaRPr>
          </a:p>
          <a:p>
            <a:pPr marL="230400" lvl="1">
              <a:lnSpc>
                <a:spcPct val="120000"/>
              </a:lnSpc>
              <a:spcBef>
                <a:spcPts val="0"/>
              </a:spcBef>
              <a:spcAft>
                <a:spcPts val="600"/>
              </a:spcAft>
            </a:pPr>
            <a:r>
              <a:rPr lang="sl-SI" sz="2900" dirty="0">
                <a:cs typeface="Times New Roman" panose="02020603050405020304" pitchFamily="18" charset="0"/>
              </a:rPr>
              <a:t>Objavljena nova Resolucija o nacionalnem programu varstva pred naravnimi in drugimi nesrečami v letih od 2024 do 2030 (Resolucija o nacionalnem programu varstva pred naravnimi in drugimi nesrečami v letih od 2024 do 2030 (ReNPVNDN24–30) (PISRS). Gre za </a:t>
            </a:r>
            <a:r>
              <a:rPr lang="sl-SI" sz="2900" b="1" dirty="0">
                <a:cs typeface="Times New Roman" panose="02020603050405020304" pitchFamily="18" charset="0"/>
              </a:rPr>
              <a:t>posodobitev tematskega </a:t>
            </a:r>
            <a:r>
              <a:rPr lang="sl-SI" sz="2900" b="1" dirty="0" err="1">
                <a:cs typeface="Times New Roman" panose="02020603050405020304" pitchFamily="18" charset="0"/>
              </a:rPr>
              <a:t>omogočitvenga</a:t>
            </a:r>
            <a:r>
              <a:rPr lang="sl-SI" sz="2900" b="1" dirty="0">
                <a:cs typeface="Times New Roman" panose="02020603050405020304" pitchFamily="18" charset="0"/>
              </a:rPr>
              <a:t> pogoja 2.4 Učinkovit okvir za obvladovanje tveganja nesreč</a:t>
            </a:r>
            <a:r>
              <a:rPr lang="sl-SI" sz="2900" dirty="0">
                <a:cs typeface="Times New Roman" panose="02020603050405020304" pitchFamily="18" charset="0"/>
              </a:rPr>
              <a:t>. </a:t>
            </a:r>
          </a:p>
          <a:p>
            <a:pPr marL="230400" lvl="1">
              <a:lnSpc>
                <a:spcPct val="120000"/>
              </a:lnSpc>
              <a:spcBef>
                <a:spcPts val="0"/>
              </a:spcBef>
              <a:spcAft>
                <a:spcPts val="600"/>
              </a:spcAft>
            </a:pPr>
            <a:r>
              <a:rPr lang="sl-SI" sz="2900" dirty="0">
                <a:cs typeface="Times New Roman" panose="02020603050405020304" pitchFamily="18" charset="0"/>
              </a:rPr>
              <a:t>Objavljena nova Resolucija o nacionalnem programu varnosti cestnega prometa za obdobje od 2023 do 2030 (ReNPVCP23–30) (Resolucija o nacionalnem programu varnosti cestnega prometa za obdobje od 2023 do 2030 (ReNPVCP23–30) (PISRS). Gre za </a:t>
            </a:r>
            <a:r>
              <a:rPr lang="sl-SI" sz="2900" b="1" dirty="0">
                <a:cs typeface="Times New Roman" panose="02020603050405020304" pitchFamily="18" charset="0"/>
              </a:rPr>
              <a:t>posodobitev tematskega </a:t>
            </a:r>
            <a:r>
              <a:rPr lang="sl-SI" sz="2900" b="1" dirty="0" err="1">
                <a:cs typeface="Times New Roman" panose="02020603050405020304" pitchFamily="18" charset="0"/>
              </a:rPr>
              <a:t>omogočitvenga</a:t>
            </a:r>
            <a:r>
              <a:rPr lang="sl-SI" sz="2900" b="1" dirty="0">
                <a:cs typeface="Times New Roman" panose="02020603050405020304" pitchFamily="18" charset="0"/>
              </a:rPr>
              <a:t> pogoja 3.1 Celovito načrtovanje prometa na ustrezni ravni. </a:t>
            </a:r>
          </a:p>
          <a:p>
            <a:pPr marL="230400" lvl="1">
              <a:lnSpc>
                <a:spcPct val="120000"/>
              </a:lnSpc>
              <a:spcBef>
                <a:spcPts val="0"/>
              </a:spcBef>
              <a:spcAft>
                <a:spcPts val="600"/>
              </a:spcAft>
            </a:pPr>
            <a:r>
              <a:rPr lang="sl-SI" sz="2900" b="1" dirty="0">
                <a:cs typeface="Times New Roman" panose="02020603050405020304" pitchFamily="18" charset="0"/>
              </a:rPr>
              <a:t>Delno izpolnjen </a:t>
            </a:r>
            <a:r>
              <a:rPr lang="sl-SI" sz="2900" dirty="0">
                <a:cs typeface="Times New Roman" panose="02020603050405020304" pitchFamily="18" charset="0"/>
              </a:rPr>
              <a:t>ostaja tematski </a:t>
            </a:r>
            <a:r>
              <a:rPr lang="sl-SI" sz="2900" dirty="0" err="1">
                <a:cs typeface="Times New Roman" panose="02020603050405020304" pitchFamily="18" charset="0"/>
              </a:rPr>
              <a:t>omogočitveni</a:t>
            </a:r>
            <a:r>
              <a:rPr lang="sl-SI" sz="2900" dirty="0">
                <a:cs typeface="Times New Roman" panose="02020603050405020304" pitchFamily="18" charset="0"/>
              </a:rPr>
              <a:t> pogoj </a:t>
            </a:r>
            <a:r>
              <a:rPr lang="sl-SI" sz="2900" b="1" dirty="0">
                <a:cs typeface="Times New Roman" panose="02020603050405020304" pitchFamily="18" charset="0"/>
              </a:rPr>
              <a:t>2.5 Posodobljeno načrtovanje potrebnih naložb v vodnem sektorju in sektorju odpadne vode. </a:t>
            </a:r>
            <a:r>
              <a:rPr lang="sl-SI" sz="2900" dirty="0">
                <a:cs typeface="Times New Roman" panose="02020603050405020304" pitchFamily="18" charset="0"/>
              </a:rPr>
              <a:t>Resorno ministrstvo je za delno izpolnjen del s področja pitne vode pripravilo obrazložitev, vendar EK želi še nadgradnjo odziva.</a:t>
            </a:r>
            <a:endParaRPr lang="sl-SI" sz="2900" dirty="0">
              <a:ea typeface="Times New Roman" panose="02020603050405020304" pitchFamily="18" charset="0"/>
              <a:cs typeface="Times New Roman" panose="02020603050405020304" pitchFamily="18" charset="0"/>
            </a:endParaRPr>
          </a:p>
          <a:p>
            <a:pPr marL="444500" algn="just">
              <a:spcAft>
                <a:spcPts val="1000"/>
              </a:spcAft>
            </a:pPr>
            <a:endParaRPr lang="sl-SI" sz="2800" dirty="0">
              <a:latin typeface="Republika" panose="02000506040000020004" pitchFamily="2" charset="-18"/>
              <a:ea typeface="Times New Roman" panose="02020603050405020304" pitchFamily="18" charset="0"/>
              <a:cs typeface="Times New Roman" panose="02020603050405020304" pitchFamily="18" charset="0"/>
            </a:endParaRPr>
          </a:p>
        </p:txBody>
      </p:sp>
      <p:pic>
        <p:nvPicPr>
          <p:cNvPr id="4" name="Slika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77216" y="6033143"/>
            <a:ext cx="2689861" cy="564319"/>
          </a:xfrm>
          <a:prstGeom prst="rect">
            <a:avLst/>
          </a:prstGeom>
        </p:spPr>
      </p:pic>
      <p:pic>
        <p:nvPicPr>
          <p:cNvPr id="5" name="Picture 4" descr="Logo image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8529" y="6081245"/>
            <a:ext cx="1050232" cy="516217"/>
          </a:xfrm>
          <a:prstGeom prst="rect">
            <a:avLst/>
          </a:prstGeom>
          <a:noFill/>
          <a:extLst>
            <a:ext uri="{909E8E84-426E-40DD-AFC4-6F175D3DCCD1}">
              <a14:hiddenFill xmlns:a14="http://schemas.microsoft.com/office/drawing/2010/main">
                <a:solidFill>
                  <a:srgbClr val="FFFFFF"/>
                </a:solidFill>
              </a14:hiddenFill>
            </a:ext>
          </a:extLst>
        </p:spPr>
      </p:pic>
      <p:cxnSp>
        <p:nvCxnSpPr>
          <p:cNvPr id="7" name="Kolenski povezovalnik 6"/>
          <p:cNvCxnSpPr/>
          <p:nvPr/>
        </p:nvCxnSpPr>
        <p:spPr>
          <a:xfrm flipV="1">
            <a:off x="245807" y="304566"/>
            <a:ext cx="3736258" cy="2637408"/>
          </a:xfrm>
          <a:prstGeom prst="bentConnector3">
            <a:avLst>
              <a:gd name="adj1" fmla="val 0"/>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8" name="Kolenski povezovalnik 7"/>
          <p:cNvCxnSpPr/>
          <p:nvPr/>
        </p:nvCxnSpPr>
        <p:spPr>
          <a:xfrm flipV="1">
            <a:off x="8514735" y="4197949"/>
            <a:ext cx="3342968" cy="2408904"/>
          </a:xfrm>
          <a:prstGeom prst="bentConnector3">
            <a:avLst>
              <a:gd name="adj1" fmla="val 100294"/>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099697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838200" y="365125"/>
            <a:ext cx="10515600" cy="913259"/>
          </a:xfrm>
        </p:spPr>
        <p:txBody>
          <a:bodyPr>
            <a:normAutofit/>
          </a:bodyPr>
          <a:lstStyle/>
          <a:p>
            <a:r>
              <a:rPr lang="sl-SI" sz="2800" dirty="0">
                <a:solidFill>
                  <a:srgbClr val="034EA2"/>
                </a:solidFill>
                <a:effectLst>
                  <a:outerShdw blurRad="38100" dist="38100" dir="2700000" algn="tl">
                    <a:srgbClr val="000000">
                      <a:alpha val="43137"/>
                    </a:srgbClr>
                  </a:outerShdw>
                </a:effectLst>
                <a:latin typeface="Republika" panose="02000506040000020004" pitchFamily="2" charset="-18"/>
              </a:rPr>
              <a:t>Krepitev upravnih zmogljivosti </a:t>
            </a:r>
            <a:endParaRPr lang="sl-SI" sz="2400" dirty="0">
              <a:solidFill>
                <a:srgbClr val="034EA2"/>
              </a:solidFill>
              <a:effectLst>
                <a:outerShdw blurRad="38100" dist="38100" dir="2700000" algn="tl">
                  <a:srgbClr val="000000">
                    <a:alpha val="43137"/>
                  </a:srgbClr>
                </a:outerShdw>
              </a:effectLst>
              <a:highlight>
                <a:srgbClr val="FFFF00"/>
              </a:highlight>
            </a:endParaRPr>
          </a:p>
        </p:txBody>
      </p:sp>
      <p:sp>
        <p:nvSpPr>
          <p:cNvPr id="3" name="Označba mesta vsebine 2"/>
          <p:cNvSpPr>
            <a:spLocks noGrp="1"/>
          </p:cNvSpPr>
          <p:nvPr>
            <p:ph idx="1"/>
          </p:nvPr>
        </p:nvSpPr>
        <p:spPr>
          <a:xfrm>
            <a:off x="838200" y="1213224"/>
            <a:ext cx="10661507" cy="4819919"/>
          </a:xfrm>
        </p:spPr>
        <p:txBody>
          <a:bodyPr>
            <a:normAutofit/>
          </a:bodyPr>
          <a:lstStyle/>
          <a:p>
            <a:pPr marL="0" indent="0" algn="just">
              <a:spcAft>
                <a:spcPts val="1000"/>
              </a:spcAft>
              <a:buNone/>
            </a:pPr>
            <a:r>
              <a:rPr lang="sl-SI" sz="2200" b="1" dirty="0">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t>Posodobljen Načrt za krepitev upravnih zmogljivosti v izvajanju EKP 21–27</a:t>
            </a:r>
          </a:p>
          <a:p>
            <a:pPr marL="0" indent="0" algn="just">
              <a:spcAft>
                <a:spcPts val="1000"/>
              </a:spcAft>
              <a:buNone/>
            </a:pPr>
            <a:r>
              <a:rPr lang="sl-SI" sz="2200" dirty="0">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t>Ključne spremembe</a:t>
            </a:r>
          </a:p>
          <a:p>
            <a:pPr algn="just">
              <a:lnSpc>
                <a:spcPct val="107000"/>
              </a:lnSpc>
            </a:pPr>
            <a:r>
              <a:rPr lang="sl-SI" sz="2200" dirty="0">
                <a:effectLst/>
                <a:ea typeface="Calibri" panose="020F0502020204030204" pitchFamily="34" charset="0"/>
                <a:cs typeface="Times New Roman" panose="02020603050405020304" pitchFamily="18" charset="0"/>
              </a:rPr>
              <a:t>Dodani dve analizi stanja (opravljeni na podlagi posveta in delavnice na temo administrativne usposobljenosti ter kazalnikov, analize stanja na PT, ankete o potrebah in željah med različnimi deležniki ter ident</a:t>
            </a:r>
            <a:r>
              <a:rPr lang="sl-SI" sz="2200" dirty="0">
                <a:ea typeface="Times New Roman" panose="02020603050405020304" pitchFamily="18" charset="0"/>
                <a:cs typeface="Times New Roman" panose="02020603050405020304" pitchFamily="18" charset="0"/>
              </a:rPr>
              <a:t>ifikacije ozkih grl v izvajanju EKP).</a:t>
            </a:r>
          </a:p>
          <a:p>
            <a:pPr algn="just">
              <a:lnSpc>
                <a:spcPct val="107000"/>
              </a:lnSpc>
            </a:pPr>
            <a:r>
              <a:rPr lang="sl-SI" sz="2200" dirty="0">
                <a:ea typeface="Times New Roman" panose="02020603050405020304" pitchFamily="18" charset="0"/>
                <a:cs typeface="Times New Roman" panose="02020603050405020304" pitchFamily="18" charset="0"/>
              </a:rPr>
              <a:t>Ukrepi so razdeljeni na tri stebre,</a:t>
            </a:r>
            <a:r>
              <a:rPr lang="sl-SI" sz="2200" dirty="0">
                <a:effectLst/>
                <a:ea typeface="Calibri" panose="020F0502020204030204" pitchFamily="34" charset="0"/>
                <a:cs typeface="Times New Roman" panose="02020603050405020304" pitchFamily="18" charset="0"/>
              </a:rPr>
              <a:t> ki slonijo na metodologiji Evropske komisije in OECD: </a:t>
            </a:r>
          </a:p>
          <a:p>
            <a:pPr marL="539750" indent="0" algn="just">
              <a:lnSpc>
                <a:spcPct val="107000"/>
              </a:lnSpc>
              <a:buNone/>
            </a:pPr>
            <a:r>
              <a:rPr lang="sl-SI" sz="2200" dirty="0">
                <a:effectLst/>
                <a:ea typeface="Calibri" panose="020F0502020204030204" pitchFamily="34" charset="0"/>
                <a:cs typeface="Times New Roman" panose="02020603050405020304" pitchFamily="18" charset="0"/>
              </a:rPr>
              <a:t>Steber 1: Upravljanje ljudi v organizacijski strukturi</a:t>
            </a:r>
          </a:p>
          <a:p>
            <a:pPr marL="539750" indent="0" algn="just">
              <a:lnSpc>
                <a:spcPct val="107000"/>
              </a:lnSpc>
              <a:buNone/>
            </a:pPr>
            <a:r>
              <a:rPr lang="sl-SI" sz="2200" dirty="0">
                <a:effectLst/>
                <a:ea typeface="Calibri" panose="020F0502020204030204" pitchFamily="34" charset="0"/>
                <a:cs typeface="Times New Roman" panose="02020603050405020304" pitchFamily="18" charset="0"/>
              </a:rPr>
              <a:t>Steber 2: Organizacija, strateško načrtovanje, koordinacija in izvajanje</a:t>
            </a:r>
          </a:p>
          <a:p>
            <a:pPr marL="539750" indent="0" algn="just">
              <a:lnSpc>
                <a:spcPct val="107000"/>
              </a:lnSpc>
              <a:buNone/>
            </a:pPr>
            <a:r>
              <a:rPr lang="sl-SI" sz="2200" dirty="0">
                <a:effectLst/>
                <a:ea typeface="Calibri" panose="020F0502020204030204" pitchFamily="34" charset="0"/>
                <a:cs typeface="Times New Roman" panose="02020603050405020304" pitchFamily="18" charset="0"/>
              </a:rPr>
              <a:t>Steber 3: Podpora upravičencem in drugim deležnikom </a:t>
            </a:r>
          </a:p>
          <a:p>
            <a:pPr algn="just">
              <a:lnSpc>
                <a:spcPct val="107000"/>
              </a:lnSpc>
            </a:pPr>
            <a:r>
              <a:rPr lang="sl-SI" sz="2200" dirty="0">
                <a:ea typeface="Times New Roman" panose="02020603050405020304" pitchFamily="18" charset="0"/>
                <a:cs typeface="Times New Roman" panose="02020603050405020304" pitchFamily="18" charset="0"/>
              </a:rPr>
              <a:t>Razširjen nabor ukrepov znotraj vseh treh stebrov. </a:t>
            </a:r>
            <a:endParaRPr lang="sl-SI" sz="2200" dirty="0">
              <a:effectLst/>
              <a:ea typeface="Calibri" panose="020F0502020204030204" pitchFamily="34" charset="0"/>
              <a:cs typeface="Times New Roman" panose="02020603050405020304" pitchFamily="18" charset="0"/>
            </a:endParaRPr>
          </a:p>
          <a:p>
            <a:pPr lvl="1" algn="just">
              <a:spcAft>
                <a:spcPts val="1000"/>
              </a:spcAft>
              <a:buFont typeface="Courier New" panose="02070309020205020404" pitchFamily="49" charset="0"/>
              <a:buChar char="o"/>
            </a:pPr>
            <a:endParaRPr lang="sl-SI" sz="2000" dirty="0">
              <a:latin typeface="Republika" panose="02000506040000020004" pitchFamily="2" charset="-18"/>
              <a:ea typeface="Times New Roman" panose="02020603050405020304" pitchFamily="18" charset="0"/>
              <a:cs typeface="Times New Roman" panose="02020603050405020304" pitchFamily="18" charset="0"/>
            </a:endParaRPr>
          </a:p>
        </p:txBody>
      </p:sp>
      <p:pic>
        <p:nvPicPr>
          <p:cNvPr id="4" name="Slika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77216" y="6033143"/>
            <a:ext cx="2689861" cy="564319"/>
          </a:xfrm>
          <a:prstGeom prst="rect">
            <a:avLst/>
          </a:prstGeom>
        </p:spPr>
      </p:pic>
      <p:pic>
        <p:nvPicPr>
          <p:cNvPr id="5" name="Picture 4" descr="Logo image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8529" y="6081245"/>
            <a:ext cx="1050232" cy="516217"/>
          </a:xfrm>
          <a:prstGeom prst="rect">
            <a:avLst/>
          </a:prstGeom>
          <a:noFill/>
          <a:extLst>
            <a:ext uri="{909E8E84-426E-40DD-AFC4-6F175D3DCCD1}">
              <a14:hiddenFill xmlns:a14="http://schemas.microsoft.com/office/drawing/2010/main">
                <a:solidFill>
                  <a:srgbClr val="FFFFFF"/>
                </a:solidFill>
              </a14:hiddenFill>
            </a:ext>
          </a:extLst>
        </p:spPr>
      </p:pic>
      <p:cxnSp>
        <p:nvCxnSpPr>
          <p:cNvPr id="7" name="Kolenski povezovalnik 6"/>
          <p:cNvCxnSpPr/>
          <p:nvPr/>
        </p:nvCxnSpPr>
        <p:spPr>
          <a:xfrm flipV="1">
            <a:off x="245807" y="304566"/>
            <a:ext cx="3736258" cy="2637408"/>
          </a:xfrm>
          <a:prstGeom prst="bentConnector3">
            <a:avLst>
              <a:gd name="adj1" fmla="val 0"/>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8" name="Kolenski povezovalnik 7"/>
          <p:cNvCxnSpPr/>
          <p:nvPr/>
        </p:nvCxnSpPr>
        <p:spPr>
          <a:xfrm flipV="1">
            <a:off x="8514735" y="4197949"/>
            <a:ext cx="3342968" cy="2408904"/>
          </a:xfrm>
          <a:prstGeom prst="bentConnector3">
            <a:avLst>
              <a:gd name="adj1" fmla="val 100294"/>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100098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838200" y="365125"/>
            <a:ext cx="10515600" cy="913259"/>
          </a:xfrm>
        </p:spPr>
        <p:txBody>
          <a:bodyPr>
            <a:normAutofit/>
          </a:bodyPr>
          <a:lstStyle/>
          <a:p>
            <a:r>
              <a:rPr lang="sl-SI" sz="2800" dirty="0">
                <a:solidFill>
                  <a:srgbClr val="034EA2"/>
                </a:solidFill>
                <a:effectLst>
                  <a:outerShdw blurRad="38100" dist="38100" dir="2700000" algn="tl">
                    <a:srgbClr val="000000">
                      <a:alpha val="43137"/>
                    </a:srgbClr>
                  </a:outerShdw>
                </a:effectLst>
                <a:latin typeface="Republika" panose="02000506040000020004" pitchFamily="2" charset="-18"/>
              </a:rPr>
              <a:t>Krepitev upravnih zmogljivosti </a:t>
            </a:r>
            <a:endParaRPr lang="sl-SI" sz="2400" dirty="0">
              <a:solidFill>
                <a:srgbClr val="034EA2"/>
              </a:solidFill>
              <a:effectLst>
                <a:outerShdw blurRad="38100" dist="38100" dir="2700000" algn="tl">
                  <a:srgbClr val="000000">
                    <a:alpha val="43137"/>
                  </a:srgbClr>
                </a:outerShdw>
              </a:effectLst>
              <a:highlight>
                <a:srgbClr val="FFFF00"/>
              </a:highlight>
            </a:endParaRPr>
          </a:p>
        </p:txBody>
      </p:sp>
      <p:sp>
        <p:nvSpPr>
          <p:cNvPr id="3" name="Označba mesta vsebine 2"/>
          <p:cNvSpPr>
            <a:spLocks noGrp="1"/>
          </p:cNvSpPr>
          <p:nvPr>
            <p:ph idx="1"/>
          </p:nvPr>
        </p:nvSpPr>
        <p:spPr>
          <a:xfrm>
            <a:off x="900952" y="1213223"/>
            <a:ext cx="10661507" cy="4819919"/>
          </a:xfrm>
        </p:spPr>
        <p:txBody>
          <a:bodyPr>
            <a:normAutofit fontScale="92500" lnSpcReduction="10000"/>
          </a:bodyPr>
          <a:lstStyle/>
          <a:p>
            <a:pPr marL="0" indent="0" algn="just">
              <a:spcAft>
                <a:spcPts val="1000"/>
              </a:spcAft>
              <a:buNone/>
            </a:pPr>
            <a:r>
              <a:rPr lang="sl-SI" b="1" dirty="0">
                <a:effectLst>
                  <a:outerShdw blurRad="38100" dist="38100" dir="2700000" algn="tl">
                    <a:srgbClr val="000000">
                      <a:alpha val="43137"/>
                    </a:srgbClr>
                  </a:outerShdw>
                </a:effectLst>
                <a:ea typeface="Times New Roman" panose="02020603050405020304" pitchFamily="18" charset="0"/>
                <a:cs typeface="Times New Roman" panose="02020603050405020304" pitchFamily="18" charset="0"/>
              </a:rPr>
              <a:t>Ključne spremembe</a:t>
            </a:r>
          </a:p>
          <a:p>
            <a:pPr algn="just">
              <a:lnSpc>
                <a:spcPct val="107000"/>
              </a:lnSpc>
            </a:pPr>
            <a:r>
              <a:rPr lang="sl-SI" sz="2800" dirty="0">
                <a:effectLst/>
                <a:ea typeface="Calibri" panose="020F0502020204030204" pitchFamily="34" charset="0"/>
                <a:cs typeface="Times New Roman" panose="02020603050405020304" pitchFamily="18" charset="0"/>
              </a:rPr>
              <a:t>Spremenjen nabor kazalnikov. </a:t>
            </a:r>
          </a:p>
          <a:p>
            <a:pPr lvl="0" algn="just">
              <a:lnSpc>
                <a:spcPct val="107000"/>
              </a:lnSpc>
            </a:pPr>
            <a:r>
              <a:rPr lang="sl-SI" sz="2800" dirty="0">
                <a:effectLst/>
                <a:ea typeface="Calibri" panose="020F0502020204030204" pitchFamily="34" charset="0"/>
                <a:cs typeface="Times New Roman" panose="02020603050405020304" pitchFamily="18" charset="0"/>
              </a:rPr>
              <a:t>Za pripravo in posodobitev Načrta ter upravljanje in izvajanje ukrepov Načrta je odgovoren OU, vendar lahko določi druge udeležence izvajanja kohezijske politike, da opravljajo naloge povezane z izvajanjem Načrta. Določeni ukrepi so tudi na ravni PT. </a:t>
            </a:r>
          </a:p>
          <a:p>
            <a:pPr lvl="0" algn="just">
              <a:lnSpc>
                <a:spcPct val="107000"/>
              </a:lnSpc>
            </a:pPr>
            <a:r>
              <a:rPr lang="sl-SI" sz="2800" dirty="0">
                <a:effectLst/>
                <a:ea typeface="Calibri" panose="020F0502020204030204" pitchFamily="34" charset="0"/>
                <a:cs typeface="Times New Roman" panose="02020603050405020304" pitchFamily="18" charset="0"/>
              </a:rPr>
              <a:t>Pripravljen Program dela 2025–2026 s konkretnimi ukrepi in predvideno </a:t>
            </a:r>
            <a:r>
              <a:rPr lang="sl-SI" sz="2800" dirty="0" err="1">
                <a:effectLst/>
                <a:ea typeface="Calibri" panose="020F0502020204030204" pitchFamily="34" charset="0"/>
                <a:cs typeface="Times New Roman" panose="02020603050405020304" pitchFamily="18" charset="0"/>
              </a:rPr>
              <a:t>časovnico</a:t>
            </a:r>
            <a:r>
              <a:rPr lang="sl-SI" sz="2800" dirty="0">
                <a:effectLst/>
                <a:ea typeface="Calibri" panose="020F0502020204030204" pitchFamily="34" charset="0"/>
                <a:cs typeface="Times New Roman" panose="02020603050405020304" pitchFamily="18" charset="0"/>
              </a:rPr>
              <a:t> izvajanja. </a:t>
            </a:r>
          </a:p>
          <a:p>
            <a:pPr marL="0" indent="0" algn="just">
              <a:lnSpc>
                <a:spcPct val="107000"/>
              </a:lnSpc>
              <a:buNone/>
            </a:pPr>
            <a:endParaRPr lang="sl-SI" sz="2800" dirty="0">
              <a:ea typeface="Times New Roman" panose="02020603050405020304" pitchFamily="18" charset="0"/>
              <a:cs typeface="Times New Roman" panose="02020603050405020304" pitchFamily="18" charset="0"/>
            </a:endParaRPr>
          </a:p>
          <a:p>
            <a:pPr marL="0" indent="0" algn="just">
              <a:lnSpc>
                <a:spcPct val="107000"/>
              </a:lnSpc>
              <a:buNone/>
            </a:pPr>
            <a:r>
              <a:rPr lang="sl-SI" sz="2800" dirty="0">
                <a:effectLst/>
                <a:ea typeface="Calibri" panose="020F0502020204030204" pitchFamily="34" charset="0"/>
                <a:cs typeface="Times New Roman" panose="02020603050405020304" pitchFamily="18" charset="0"/>
              </a:rPr>
              <a:t>Pošiljanje Načrta EK skupaj s Programom EKP do 31. 3. 2025. </a:t>
            </a:r>
          </a:p>
          <a:p>
            <a:pPr lvl="1" algn="just">
              <a:spcAft>
                <a:spcPts val="1000"/>
              </a:spcAft>
              <a:buFont typeface="Courier New" panose="02070309020205020404" pitchFamily="49" charset="0"/>
              <a:buChar char="o"/>
            </a:pPr>
            <a:endParaRPr lang="sl-SI" sz="2000" dirty="0">
              <a:latin typeface="Republika" panose="02000506040000020004" pitchFamily="2" charset="-18"/>
              <a:ea typeface="Times New Roman" panose="02020603050405020304" pitchFamily="18" charset="0"/>
              <a:cs typeface="Times New Roman" panose="02020603050405020304" pitchFamily="18" charset="0"/>
            </a:endParaRPr>
          </a:p>
        </p:txBody>
      </p:sp>
      <p:pic>
        <p:nvPicPr>
          <p:cNvPr id="4" name="Slika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77216" y="6033143"/>
            <a:ext cx="2689861" cy="564319"/>
          </a:xfrm>
          <a:prstGeom prst="rect">
            <a:avLst/>
          </a:prstGeom>
        </p:spPr>
      </p:pic>
      <p:pic>
        <p:nvPicPr>
          <p:cNvPr id="5" name="Picture 4" descr="Logo image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8529" y="6081245"/>
            <a:ext cx="1050232" cy="516217"/>
          </a:xfrm>
          <a:prstGeom prst="rect">
            <a:avLst/>
          </a:prstGeom>
          <a:noFill/>
          <a:extLst>
            <a:ext uri="{909E8E84-426E-40DD-AFC4-6F175D3DCCD1}">
              <a14:hiddenFill xmlns:a14="http://schemas.microsoft.com/office/drawing/2010/main">
                <a:solidFill>
                  <a:srgbClr val="FFFFFF"/>
                </a:solidFill>
              </a14:hiddenFill>
            </a:ext>
          </a:extLst>
        </p:spPr>
      </p:pic>
      <p:cxnSp>
        <p:nvCxnSpPr>
          <p:cNvPr id="7" name="Kolenski povezovalnik 6"/>
          <p:cNvCxnSpPr/>
          <p:nvPr/>
        </p:nvCxnSpPr>
        <p:spPr>
          <a:xfrm flipV="1">
            <a:off x="245807" y="304566"/>
            <a:ext cx="3736258" cy="2637408"/>
          </a:xfrm>
          <a:prstGeom prst="bentConnector3">
            <a:avLst>
              <a:gd name="adj1" fmla="val 0"/>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8" name="Kolenski povezovalnik 7"/>
          <p:cNvCxnSpPr/>
          <p:nvPr/>
        </p:nvCxnSpPr>
        <p:spPr>
          <a:xfrm flipV="1">
            <a:off x="8514735" y="4197949"/>
            <a:ext cx="3342968" cy="2408904"/>
          </a:xfrm>
          <a:prstGeom prst="bentConnector3">
            <a:avLst>
              <a:gd name="adj1" fmla="val 100294"/>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32858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393289" y="317613"/>
            <a:ext cx="11216005" cy="560984"/>
          </a:xfrm>
        </p:spPr>
        <p:txBody>
          <a:bodyPr/>
          <a:lstStyle/>
          <a:p>
            <a:r>
              <a:rPr lang="sl-SI" sz="2800" dirty="0">
                <a:solidFill>
                  <a:srgbClr val="034EA2"/>
                </a:solidFill>
                <a:effectLst>
                  <a:outerShdw blurRad="38100" dist="38100" dir="2700000" algn="tl">
                    <a:srgbClr val="000000">
                      <a:alpha val="43137"/>
                    </a:srgbClr>
                  </a:outerShdw>
                </a:effectLst>
                <a:latin typeface="Republika" panose="02000506040000020004" pitchFamily="2" charset="-18"/>
              </a:rPr>
              <a:t>Napredek pri izvajanju operacij strateškega pomena </a:t>
            </a:r>
          </a:p>
        </p:txBody>
      </p:sp>
      <p:sp>
        <p:nvSpPr>
          <p:cNvPr id="3" name="Označba mesta vsebine 2"/>
          <p:cNvSpPr>
            <a:spLocks noGrp="1"/>
          </p:cNvSpPr>
          <p:nvPr>
            <p:ph idx="1"/>
          </p:nvPr>
        </p:nvSpPr>
        <p:spPr>
          <a:xfrm>
            <a:off x="838200" y="1825625"/>
            <a:ext cx="10515600" cy="4024759"/>
          </a:xfrm>
        </p:spPr>
        <p:txBody>
          <a:bodyPr/>
          <a:lstStyle/>
          <a:p>
            <a:pPr marL="457200" lvl="1" indent="0">
              <a:lnSpc>
                <a:spcPct val="107000"/>
              </a:lnSpc>
              <a:spcAft>
                <a:spcPts val="800"/>
              </a:spcAft>
              <a:buNone/>
            </a:pPr>
            <a:endParaRPr lang="sl-SI" sz="1200">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lgn="just">
              <a:lnSpc>
                <a:spcPct val="107000"/>
              </a:lnSpc>
              <a:spcAft>
                <a:spcPts val="800"/>
              </a:spcAft>
              <a:buNone/>
            </a:pPr>
            <a:endParaRPr lang="sl-SI" sz="1200">
              <a:effectLst/>
              <a:latin typeface="Calibri" panose="020F0502020204030204" pitchFamily="34" charset="0"/>
              <a:ea typeface="Calibri" panose="020F0502020204030204" pitchFamily="34" charset="0"/>
              <a:cs typeface="Times New Roman" panose="02020603050405020304" pitchFamily="18" charset="0"/>
            </a:endParaRPr>
          </a:p>
          <a:p>
            <a:endParaRPr lang="sl-SI">
              <a:latin typeface="Republika" panose="02000506040000020004" pitchFamily="2" charset="-18"/>
            </a:endParaRPr>
          </a:p>
        </p:txBody>
      </p:sp>
      <p:pic>
        <p:nvPicPr>
          <p:cNvPr id="4" name="Slika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77216" y="6033143"/>
            <a:ext cx="2689861" cy="564319"/>
          </a:xfrm>
          <a:prstGeom prst="rect">
            <a:avLst/>
          </a:prstGeom>
        </p:spPr>
      </p:pic>
      <p:pic>
        <p:nvPicPr>
          <p:cNvPr id="5" name="Picture 4" descr="Logo image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8529" y="6081245"/>
            <a:ext cx="1050232" cy="516217"/>
          </a:xfrm>
          <a:prstGeom prst="rect">
            <a:avLst/>
          </a:prstGeom>
          <a:noFill/>
          <a:extLst>
            <a:ext uri="{909E8E84-426E-40DD-AFC4-6F175D3DCCD1}">
              <a14:hiddenFill xmlns:a14="http://schemas.microsoft.com/office/drawing/2010/main">
                <a:solidFill>
                  <a:srgbClr val="FFFFFF"/>
                </a:solidFill>
              </a14:hiddenFill>
            </a:ext>
          </a:extLst>
        </p:spPr>
      </p:pic>
      <p:cxnSp>
        <p:nvCxnSpPr>
          <p:cNvPr id="7" name="Kolenski povezovalnik 6"/>
          <p:cNvCxnSpPr/>
          <p:nvPr/>
        </p:nvCxnSpPr>
        <p:spPr>
          <a:xfrm flipV="1">
            <a:off x="245807" y="304566"/>
            <a:ext cx="3736258" cy="2637408"/>
          </a:xfrm>
          <a:prstGeom prst="bentConnector3">
            <a:avLst>
              <a:gd name="adj1" fmla="val 0"/>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8" name="Kolenski povezovalnik 7"/>
          <p:cNvCxnSpPr/>
          <p:nvPr/>
        </p:nvCxnSpPr>
        <p:spPr>
          <a:xfrm flipV="1">
            <a:off x="8514735" y="4197949"/>
            <a:ext cx="3342968" cy="2408904"/>
          </a:xfrm>
          <a:prstGeom prst="bentConnector3">
            <a:avLst>
              <a:gd name="adj1" fmla="val 100294"/>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aphicFrame>
        <p:nvGraphicFramePr>
          <p:cNvPr id="9" name="Tabela 8">
            <a:extLst>
              <a:ext uri="{FF2B5EF4-FFF2-40B4-BE49-F238E27FC236}">
                <a16:creationId xmlns:a16="http://schemas.microsoft.com/office/drawing/2014/main" id="{D5305BA3-0CB7-2FB5-2094-7E3AF2C9B833}"/>
              </a:ext>
            </a:extLst>
          </p:cNvPr>
          <p:cNvGraphicFramePr>
            <a:graphicFrameLocks noGrp="1"/>
          </p:cNvGraphicFramePr>
          <p:nvPr>
            <p:extLst>
              <p:ext uri="{D42A27DB-BD31-4B8C-83A1-F6EECF244321}">
                <p14:modId xmlns:p14="http://schemas.microsoft.com/office/powerpoint/2010/main" val="1507726298"/>
              </p:ext>
            </p:extLst>
          </p:nvPr>
        </p:nvGraphicFramePr>
        <p:xfrm>
          <a:off x="508530" y="788227"/>
          <a:ext cx="11290181" cy="4246989"/>
        </p:xfrm>
        <a:graphic>
          <a:graphicData uri="http://schemas.openxmlformats.org/drawingml/2006/table">
            <a:tbl>
              <a:tblPr firstRow="1" firstCol="1" bandRow="1">
                <a:tableStyleId>{5C22544A-7EE6-4342-B048-85BDC9FD1C3A}</a:tableStyleId>
              </a:tblPr>
              <a:tblGrid>
                <a:gridCol w="423917">
                  <a:extLst>
                    <a:ext uri="{9D8B030D-6E8A-4147-A177-3AD203B41FA5}">
                      <a16:colId xmlns:a16="http://schemas.microsoft.com/office/drawing/2014/main" val="104111153"/>
                    </a:ext>
                  </a:extLst>
                </a:gridCol>
                <a:gridCol w="1741910">
                  <a:extLst>
                    <a:ext uri="{9D8B030D-6E8A-4147-A177-3AD203B41FA5}">
                      <a16:colId xmlns:a16="http://schemas.microsoft.com/office/drawing/2014/main" val="3762704826"/>
                    </a:ext>
                  </a:extLst>
                </a:gridCol>
                <a:gridCol w="9124354">
                  <a:extLst>
                    <a:ext uri="{9D8B030D-6E8A-4147-A177-3AD203B41FA5}">
                      <a16:colId xmlns:a16="http://schemas.microsoft.com/office/drawing/2014/main" val="2433503965"/>
                    </a:ext>
                  </a:extLst>
                </a:gridCol>
              </a:tblGrid>
              <a:tr h="491113">
                <a:tc>
                  <a:txBody>
                    <a:bodyPr/>
                    <a:lstStyle/>
                    <a:p>
                      <a:pPr>
                        <a:lnSpc>
                          <a:spcPct val="100000"/>
                        </a:lnSpc>
                        <a:spcBef>
                          <a:spcPts val="300"/>
                        </a:spcBef>
                        <a:spcAft>
                          <a:spcPts val="300"/>
                        </a:spcAft>
                      </a:pPr>
                      <a:r>
                        <a:rPr lang="sl-SI" sz="1800" noProof="0">
                          <a:effectLst/>
                          <a:latin typeface="Republika"/>
                        </a:rPr>
                        <a:t>CP</a:t>
                      </a:r>
                      <a:endParaRPr lang="sl-SI" sz="1800" noProof="0">
                        <a:effectLst/>
                        <a:latin typeface="Republika"/>
                        <a:ea typeface="Times New Roman" panose="02020603050405020304" pitchFamily="18" charset="0"/>
                        <a:cs typeface="Times New Roman" panose="02020603050405020304" pitchFamily="18" charset="0"/>
                      </a:endParaRPr>
                    </a:p>
                  </a:txBody>
                  <a:tcPr marL="65966" marR="65966" marT="0" marB="0"/>
                </a:tc>
                <a:tc>
                  <a:txBody>
                    <a:bodyPr/>
                    <a:lstStyle/>
                    <a:p>
                      <a:pPr>
                        <a:lnSpc>
                          <a:spcPct val="100000"/>
                        </a:lnSpc>
                        <a:spcBef>
                          <a:spcPts val="300"/>
                        </a:spcBef>
                        <a:spcAft>
                          <a:spcPts val="300"/>
                        </a:spcAft>
                      </a:pPr>
                      <a:r>
                        <a:rPr lang="sl-SI" sz="1600" cap="all" baseline="0" noProof="0">
                          <a:effectLst/>
                          <a:latin typeface="Republika"/>
                        </a:rPr>
                        <a:t>Naziv operacije</a:t>
                      </a:r>
                      <a:endParaRPr lang="sl-SI" sz="1600" cap="all" baseline="0" noProof="0">
                        <a:effectLst/>
                        <a:latin typeface="Republika"/>
                        <a:ea typeface="Times New Roman" panose="02020603050405020304" pitchFamily="18" charset="0"/>
                        <a:cs typeface="Times New Roman" panose="02020603050405020304" pitchFamily="18" charset="0"/>
                      </a:endParaRPr>
                    </a:p>
                  </a:txBody>
                  <a:tcPr marL="65966" marR="65966" marT="0" marB="0"/>
                </a:tc>
                <a:tc>
                  <a:txBody>
                    <a:bodyPr/>
                    <a:lstStyle/>
                    <a:p>
                      <a:pPr>
                        <a:lnSpc>
                          <a:spcPct val="100000"/>
                        </a:lnSpc>
                        <a:spcBef>
                          <a:spcPts val="300"/>
                        </a:spcBef>
                        <a:spcAft>
                          <a:spcPts val="300"/>
                        </a:spcAft>
                      </a:pPr>
                      <a:r>
                        <a:rPr lang="sl-SI" sz="1800" cap="all" baseline="0" noProof="0">
                          <a:effectLst/>
                          <a:latin typeface="Republika"/>
                        </a:rPr>
                        <a:t>Stanje</a:t>
                      </a:r>
                      <a:endParaRPr lang="sl-SI" sz="1800" cap="all" baseline="0" noProof="0">
                        <a:effectLst/>
                        <a:latin typeface="Republika"/>
                        <a:ea typeface="Times New Roman" panose="02020603050405020304" pitchFamily="18" charset="0"/>
                        <a:cs typeface="Times New Roman" panose="02020603050405020304" pitchFamily="18" charset="0"/>
                      </a:endParaRPr>
                    </a:p>
                  </a:txBody>
                  <a:tcPr marL="65966" marR="65966" marT="0" marB="0"/>
                </a:tc>
                <a:extLst>
                  <a:ext uri="{0D108BD9-81ED-4DB2-BD59-A6C34878D82A}">
                    <a16:rowId xmlns:a16="http://schemas.microsoft.com/office/drawing/2014/main" val="1231542633"/>
                  </a:ext>
                </a:extLst>
              </a:tr>
              <a:tr h="3755876">
                <a:tc>
                  <a:txBody>
                    <a:bodyPr/>
                    <a:lstStyle/>
                    <a:p>
                      <a:pPr>
                        <a:lnSpc>
                          <a:spcPct val="100000"/>
                        </a:lnSpc>
                        <a:spcBef>
                          <a:spcPts val="300"/>
                        </a:spcBef>
                        <a:spcAft>
                          <a:spcPts val="300"/>
                        </a:spcAft>
                      </a:pPr>
                      <a:r>
                        <a:rPr lang="en-US" sz="1800">
                          <a:effectLst/>
                          <a:latin typeface="Republika" panose="02000506040000020004" pitchFamily="2" charset="-18"/>
                        </a:rPr>
                        <a:t>1</a:t>
                      </a:r>
                      <a:endParaRPr lang="sl-SI" sz="1800">
                        <a:effectLst/>
                        <a:latin typeface="Republika"/>
                        <a:ea typeface="Times New Roman" panose="02020603050405020304" pitchFamily="18" charset="0"/>
                        <a:cs typeface="Times New Roman" panose="02020603050405020304" pitchFamily="18" charset="0"/>
                      </a:endParaRPr>
                    </a:p>
                  </a:txBody>
                  <a:tcPr marL="65966" marR="65966" marT="0" marB="0" anchor="ctr"/>
                </a:tc>
                <a:tc>
                  <a:txBody>
                    <a:bodyPr/>
                    <a:lstStyle/>
                    <a:p>
                      <a:pPr>
                        <a:lnSpc>
                          <a:spcPct val="100000"/>
                        </a:lnSpc>
                        <a:spcBef>
                          <a:spcPts val="300"/>
                        </a:spcBef>
                        <a:spcAft>
                          <a:spcPts val="300"/>
                        </a:spcAft>
                      </a:pPr>
                      <a:r>
                        <a:rPr lang="sl-SI" sz="1800" b="1" noProof="0">
                          <a:effectLst>
                            <a:outerShdw blurRad="38100" dist="38100" dir="2700000" algn="tl">
                              <a:srgbClr val="000000">
                                <a:alpha val="43137"/>
                              </a:srgbClr>
                            </a:outerShdw>
                          </a:effectLst>
                          <a:latin typeface="Republika"/>
                        </a:rPr>
                        <a:t>Nadgradnja ključnih raziskovalnih infrastruktur</a:t>
                      </a:r>
                    </a:p>
                    <a:p>
                      <a:pPr>
                        <a:lnSpc>
                          <a:spcPct val="100000"/>
                        </a:lnSpc>
                        <a:spcBef>
                          <a:spcPts val="300"/>
                        </a:spcBef>
                        <a:spcAft>
                          <a:spcPts val="300"/>
                        </a:spcAft>
                      </a:pPr>
                      <a:r>
                        <a:rPr lang="sl-SI" sz="1400" b="0" noProof="0">
                          <a:effectLst/>
                          <a:latin typeface="Republika"/>
                          <a:ea typeface="Times New Roman" panose="02020603050405020304" pitchFamily="18" charset="0"/>
                          <a:cs typeface="Times New Roman"/>
                        </a:rPr>
                        <a:t>(1. del)</a:t>
                      </a:r>
                    </a:p>
                  </a:txBody>
                  <a:tcPr marL="65966" marR="65966" marT="0" marB="0" anchor="ctr"/>
                </a:tc>
                <a:tc>
                  <a:txBody>
                    <a:bodyPr/>
                    <a:lstStyle/>
                    <a:p>
                      <a:pPr marL="171450" indent="-171450">
                        <a:lnSpc>
                          <a:spcPct val="100000"/>
                        </a:lnSpc>
                        <a:spcBef>
                          <a:spcPts val="300"/>
                        </a:spcBef>
                        <a:spcAft>
                          <a:spcPts val="300"/>
                        </a:spcAft>
                        <a:buFont typeface="Arial" panose="020B0604020202020204" pitchFamily="34" charset="0"/>
                        <a:buChar char="•"/>
                      </a:pPr>
                      <a:r>
                        <a:rPr lang="en-US" sz="1800" b="1" dirty="0">
                          <a:effectLst/>
                          <a:latin typeface="Republika" panose="02000506040000020004" pitchFamily="2" charset="-18"/>
                        </a:rPr>
                        <a:t>INNOVUM</a:t>
                      </a:r>
                      <a:r>
                        <a:rPr lang="sl-SI" sz="1800" b="1" dirty="0">
                          <a:effectLst/>
                          <a:latin typeface="Republika"/>
                        </a:rPr>
                        <a:t>: P</a:t>
                      </a:r>
                      <a:r>
                        <a:rPr lang="sl-SI" sz="1800" b="0" dirty="0">
                          <a:effectLst/>
                          <a:latin typeface="Republika"/>
                        </a:rPr>
                        <a:t>odpisana sta: </a:t>
                      </a:r>
                    </a:p>
                    <a:p>
                      <a:pPr marL="285750" indent="-285750">
                        <a:lnSpc>
                          <a:spcPct val="100000"/>
                        </a:lnSpc>
                        <a:spcBef>
                          <a:spcPts val="300"/>
                        </a:spcBef>
                        <a:spcAft>
                          <a:spcPts val="300"/>
                        </a:spcAft>
                        <a:buFontTx/>
                        <a:buChar char="-"/>
                      </a:pPr>
                      <a:r>
                        <a:rPr lang="sl-SI" sz="1800" b="0" dirty="0">
                          <a:effectLst/>
                          <a:latin typeface="Republika"/>
                        </a:rPr>
                        <a:t>dogovor med MVZI in UM glede izvajanja „Načrta razvoja platforme INNOVUM“ in </a:t>
                      </a:r>
                    </a:p>
                    <a:p>
                      <a:pPr marL="285750" indent="-285750">
                        <a:lnSpc>
                          <a:spcPct val="100000"/>
                        </a:lnSpc>
                        <a:spcBef>
                          <a:spcPts val="300"/>
                        </a:spcBef>
                        <a:spcAft>
                          <a:spcPts val="300"/>
                        </a:spcAft>
                        <a:buFontTx/>
                        <a:buChar char="-"/>
                      </a:pPr>
                      <a:r>
                        <a:rPr lang="sl-SI" sz="1800" b="0" dirty="0">
                          <a:effectLst/>
                          <a:latin typeface="Republika"/>
                        </a:rPr>
                        <a:t>sklep o začetku postopka za NPO „Center za </a:t>
                      </a:r>
                      <a:r>
                        <a:rPr lang="sl-SI" sz="1800" b="0" dirty="0" err="1">
                          <a:effectLst/>
                          <a:latin typeface="Republika"/>
                        </a:rPr>
                        <a:t>fotoniko</a:t>
                      </a:r>
                      <a:r>
                        <a:rPr lang="sl-SI" sz="1800" b="0" dirty="0">
                          <a:effectLst/>
                          <a:latin typeface="Republika"/>
                        </a:rPr>
                        <a:t>“. </a:t>
                      </a:r>
                    </a:p>
                    <a:p>
                      <a:pPr marL="0" indent="0">
                        <a:lnSpc>
                          <a:spcPct val="100000"/>
                        </a:lnSpc>
                        <a:spcBef>
                          <a:spcPts val="300"/>
                        </a:spcBef>
                        <a:spcAft>
                          <a:spcPts val="300"/>
                        </a:spcAft>
                        <a:buFontTx/>
                        <a:buNone/>
                      </a:pPr>
                      <a:r>
                        <a:rPr lang="sl-SI" sz="1800" b="0" dirty="0">
                          <a:effectLst/>
                          <a:latin typeface="Republika"/>
                        </a:rPr>
                        <a:t>Posredovanje poziva MVZI k predložitvi vloge UM za NPO "Center za </a:t>
                      </a:r>
                      <a:r>
                        <a:rPr lang="sl-SI" sz="1800" b="0" dirty="0" err="1">
                          <a:effectLst/>
                          <a:latin typeface="Republika"/>
                        </a:rPr>
                        <a:t>fotoniko</a:t>
                      </a:r>
                      <a:r>
                        <a:rPr lang="sl-SI" sz="1800" b="0" dirty="0">
                          <a:effectLst/>
                          <a:latin typeface="Republika"/>
                        </a:rPr>
                        <a:t>" je predvideno v mesecu marcu 2025.</a:t>
                      </a:r>
                    </a:p>
                    <a:p>
                      <a:pPr marL="285750" indent="-285750">
                        <a:lnSpc>
                          <a:spcPct val="100000"/>
                        </a:lnSpc>
                        <a:spcBef>
                          <a:spcPts val="300"/>
                        </a:spcBef>
                        <a:spcAft>
                          <a:spcPts val="300"/>
                        </a:spcAft>
                        <a:buFont typeface="Arial" panose="020B0604020202020204" pitchFamily="34" charset="0"/>
                        <a:buChar char="•"/>
                      </a:pPr>
                      <a:r>
                        <a:rPr lang="sl-SI" sz="1800" b="1" noProof="0" dirty="0">
                          <a:effectLst/>
                          <a:latin typeface="Republika"/>
                        </a:rPr>
                        <a:t>Fakulteta za strojništvo: </a:t>
                      </a:r>
                      <a:r>
                        <a:rPr lang="sl-SI" sz="1800" b="0" noProof="0" dirty="0">
                          <a:effectLst/>
                          <a:latin typeface="Republika"/>
                        </a:rPr>
                        <a:t>Sklep o začetku postopka za NPO je podpisan. V usklajevanju so priloge poziva MVZI k predložitvi vloge za NPO.​</a:t>
                      </a:r>
                    </a:p>
                    <a:p>
                      <a:pPr marL="285750" indent="-285750">
                        <a:lnSpc>
                          <a:spcPct val="100000"/>
                        </a:lnSpc>
                        <a:spcBef>
                          <a:spcPts val="300"/>
                        </a:spcBef>
                        <a:spcAft>
                          <a:spcPts val="300"/>
                        </a:spcAft>
                        <a:buFont typeface="Arial" panose="020B0604020202020204" pitchFamily="34" charset="0"/>
                        <a:buChar char="•"/>
                      </a:pPr>
                      <a:r>
                        <a:rPr lang="sl-SI" sz="1800" b="1" noProof="0" dirty="0">
                          <a:effectLst/>
                          <a:latin typeface="Republika"/>
                        </a:rPr>
                        <a:t>Nadgradnja RIUM</a:t>
                      </a:r>
                      <a:r>
                        <a:rPr lang="sl-SI" sz="1800" noProof="0" dirty="0">
                          <a:effectLst/>
                          <a:latin typeface="Republika"/>
                        </a:rPr>
                        <a:t>: Operacija je vezana na projekt INNOVUM, zato so aktivnosti odvisne od začetka izvajanja projekta INNOVUM.​</a:t>
                      </a:r>
                    </a:p>
                  </a:txBody>
                  <a:tcPr marL="65966" marR="65966" marT="0" marB="0" anchor="ctr"/>
                </a:tc>
                <a:extLst>
                  <a:ext uri="{0D108BD9-81ED-4DB2-BD59-A6C34878D82A}">
                    <a16:rowId xmlns:a16="http://schemas.microsoft.com/office/drawing/2014/main" val="4080703152"/>
                  </a:ext>
                </a:extLst>
              </a:tr>
            </a:tbl>
          </a:graphicData>
        </a:graphic>
      </p:graphicFrame>
    </p:spTree>
    <p:extLst>
      <p:ext uri="{BB962C8B-B14F-4D97-AF65-F5344CB8AC3E}">
        <p14:creationId xmlns:p14="http://schemas.microsoft.com/office/powerpoint/2010/main" val="30757694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značba mesta vsebine 2"/>
          <p:cNvSpPr>
            <a:spLocks noGrp="1"/>
          </p:cNvSpPr>
          <p:nvPr>
            <p:ph idx="1"/>
          </p:nvPr>
        </p:nvSpPr>
        <p:spPr>
          <a:xfrm>
            <a:off x="838200" y="1825625"/>
            <a:ext cx="10515600" cy="4024759"/>
          </a:xfrm>
        </p:spPr>
        <p:txBody>
          <a:bodyPr/>
          <a:lstStyle/>
          <a:p>
            <a:pPr marL="457200" lvl="1" indent="0">
              <a:lnSpc>
                <a:spcPct val="107000"/>
              </a:lnSpc>
              <a:spcAft>
                <a:spcPts val="800"/>
              </a:spcAft>
              <a:buNone/>
            </a:pPr>
            <a:endParaRPr lang="sl-SI" sz="1200">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lgn="just">
              <a:lnSpc>
                <a:spcPct val="107000"/>
              </a:lnSpc>
              <a:spcAft>
                <a:spcPts val="800"/>
              </a:spcAft>
              <a:buNone/>
            </a:pPr>
            <a:endParaRPr lang="sl-SI" sz="1200">
              <a:effectLst/>
              <a:latin typeface="Calibri" panose="020F0502020204030204" pitchFamily="34" charset="0"/>
              <a:ea typeface="Calibri" panose="020F0502020204030204" pitchFamily="34" charset="0"/>
              <a:cs typeface="Times New Roman" panose="02020603050405020304" pitchFamily="18" charset="0"/>
            </a:endParaRPr>
          </a:p>
          <a:p>
            <a:endParaRPr lang="sl-SI">
              <a:latin typeface="Republika" panose="02000506040000020004" pitchFamily="2" charset="-18"/>
            </a:endParaRPr>
          </a:p>
        </p:txBody>
      </p:sp>
      <p:pic>
        <p:nvPicPr>
          <p:cNvPr id="4" name="Slika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77216" y="6033143"/>
            <a:ext cx="2689861" cy="564319"/>
          </a:xfrm>
          <a:prstGeom prst="rect">
            <a:avLst/>
          </a:prstGeom>
        </p:spPr>
      </p:pic>
      <p:pic>
        <p:nvPicPr>
          <p:cNvPr id="5" name="Picture 4" descr="Logo image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8529" y="6081245"/>
            <a:ext cx="1050232" cy="516217"/>
          </a:xfrm>
          <a:prstGeom prst="rect">
            <a:avLst/>
          </a:prstGeom>
          <a:noFill/>
          <a:extLst>
            <a:ext uri="{909E8E84-426E-40DD-AFC4-6F175D3DCCD1}">
              <a14:hiddenFill xmlns:a14="http://schemas.microsoft.com/office/drawing/2010/main">
                <a:solidFill>
                  <a:srgbClr val="FFFFFF"/>
                </a:solidFill>
              </a14:hiddenFill>
            </a:ext>
          </a:extLst>
        </p:spPr>
      </p:pic>
      <p:cxnSp>
        <p:nvCxnSpPr>
          <p:cNvPr id="7" name="Kolenski povezovalnik 6"/>
          <p:cNvCxnSpPr/>
          <p:nvPr/>
        </p:nvCxnSpPr>
        <p:spPr>
          <a:xfrm flipV="1">
            <a:off x="245807" y="304566"/>
            <a:ext cx="3736258" cy="2637408"/>
          </a:xfrm>
          <a:prstGeom prst="bentConnector3">
            <a:avLst>
              <a:gd name="adj1" fmla="val 0"/>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8" name="Kolenski povezovalnik 7"/>
          <p:cNvCxnSpPr/>
          <p:nvPr/>
        </p:nvCxnSpPr>
        <p:spPr>
          <a:xfrm flipV="1">
            <a:off x="8514735" y="4197949"/>
            <a:ext cx="3342968" cy="2408904"/>
          </a:xfrm>
          <a:prstGeom prst="bentConnector3">
            <a:avLst>
              <a:gd name="adj1" fmla="val 100294"/>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aphicFrame>
        <p:nvGraphicFramePr>
          <p:cNvPr id="9" name="Tabela 8">
            <a:extLst>
              <a:ext uri="{FF2B5EF4-FFF2-40B4-BE49-F238E27FC236}">
                <a16:creationId xmlns:a16="http://schemas.microsoft.com/office/drawing/2014/main" id="{D5305BA3-0CB7-2FB5-2094-7E3AF2C9B833}"/>
              </a:ext>
            </a:extLst>
          </p:cNvPr>
          <p:cNvGraphicFramePr>
            <a:graphicFrameLocks noGrp="1"/>
          </p:cNvGraphicFramePr>
          <p:nvPr>
            <p:extLst>
              <p:ext uri="{D42A27DB-BD31-4B8C-83A1-F6EECF244321}">
                <p14:modId xmlns:p14="http://schemas.microsoft.com/office/powerpoint/2010/main" val="3371886445"/>
              </p:ext>
            </p:extLst>
          </p:nvPr>
        </p:nvGraphicFramePr>
        <p:xfrm>
          <a:off x="316249" y="401870"/>
          <a:ext cx="11464414" cy="4187835"/>
        </p:xfrm>
        <a:graphic>
          <a:graphicData uri="http://schemas.openxmlformats.org/drawingml/2006/table">
            <a:tbl>
              <a:tblPr firstRow="1" firstCol="1" bandRow="1">
                <a:tableStyleId>{5C22544A-7EE6-4342-B048-85BDC9FD1C3A}</a:tableStyleId>
              </a:tblPr>
              <a:tblGrid>
                <a:gridCol w="561815">
                  <a:extLst>
                    <a:ext uri="{9D8B030D-6E8A-4147-A177-3AD203B41FA5}">
                      <a16:colId xmlns:a16="http://schemas.microsoft.com/office/drawing/2014/main" val="104111153"/>
                    </a:ext>
                  </a:extLst>
                </a:gridCol>
                <a:gridCol w="1964326">
                  <a:extLst>
                    <a:ext uri="{9D8B030D-6E8A-4147-A177-3AD203B41FA5}">
                      <a16:colId xmlns:a16="http://schemas.microsoft.com/office/drawing/2014/main" val="3762704826"/>
                    </a:ext>
                  </a:extLst>
                </a:gridCol>
                <a:gridCol w="8938273">
                  <a:extLst>
                    <a:ext uri="{9D8B030D-6E8A-4147-A177-3AD203B41FA5}">
                      <a16:colId xmlns:a16="http://schemas.microsoft.com/office/drawing/2014/main" val="2433503965"/>
                    </a:ext>
                  </a:extLst>
                </a:gridCol>
              </a:tblGrid>
              <a:tr h="542953">
                <a:tc>
                  <a:txBody>
                    <a:bodyPr/>
                    <a:lstStyle/>
                    <a:p>
                      <a:pPr>
                        <a:lnSpc>
                          <a:spcPct val="100000"/>
                        </a:lnSpc>
                        <a:spcBef>
                          <a:spcPts val="300"/>
                        </a:spcBef>
                        <a:spcAft>
                          <a:spcPts val="300"/>
                        </a:spcAft>
                      </a:pPr>
                      <a:r>
                        <a:rPr lang="sl-SI" sz="1800" noProof="0">
                          <a:effectLst/>
                          <a:latin typeface="Republika"/>
                        </a:rPr>
                        <a:t>CP</a:t>
                      </a:r>
                      <a:endParaRPr lang="sl-SI" sz="1800" noProof="0">
                        <a:effectLst/>
                        <a:latin typeface="Republika"/>
                        <a:ea typeface="Times New Roman" panose="02020603050405020304" pitchFamily="18" charset="0"/>
                        <a:cs typeface="Times New Roman" panose="02020603050405020304" pitchFamily="18" charset="0"/>
                      </a:endParaRPr>
                    </a:p>
                  </a:txBody>
                  <a:tcPr marL="65966" marR="65966" marT="0" marB="0"/>
                </a:tc>
                <a:tc>
                  <a:txBody>
                    <a:bodyPr/>
                    <a:lstStyle/>
                    <a:p>
                      <a:pPr>
                        <a:lnSpc>
                          <a:spcPct val="100000"/>
                        </a:lnSpc>
                        <a:spcBef>
                          <a:spcPts val="300"/>
                        </a:spcBef>
                        <a:spcAft>
                          <a:spcPts val="300"/>
                        </a:spcAft>
                      </a:pPr>
                      <a:r>
                        <a:rPr lang="sl-SI" sz="1800" cap="all" baseline="0" noProof="0">
                          <a:effectLst/>
                          <a:latin typeface="Republika"/>
                        </a:rPr>
                        <a:t>Naziv operacije</a:t>
                      </a:r>
                      <a:endParaRPr lang="sl-SI" sz="1800" cap="all" baseline="0" noProof="0">
                        <a:effectLst/>
                        <a:latin typeface="Republika"/>
                        <a:ea typeface="Times New Roman" panose="02020603050405020304" pitchFamily="18" charset="0"/>
                        <a:cs typeface="Times New Roman" panose="02020603050405020304" pitchFamily="18" charset="0"/>
                      </a:endParaRPr>
                    </a:p>
                  </a:txBody>
                  <a:tcPr marL="65966" marR="65966" marT="0" marB="0"/>
                </a:tc>
                <a:tc>
                  <a:txBody>
                    <a:bodyPr/>
                    <a:lstStyle/>
                    <a:p>
                      <a:pPr>
                        <a:lnSpc>
                          <a:spcPct val="100000"/>
                        </a:lnSpc>
                        <a:spcBef>
                          <a:spcPts val="300"/>
                        </a:spcBef>
                        <a:spcAft>
                          <a:spcPts val="300"/>
                        </a:spcAft>
                      </a:pPr>
                      <a:r>
                        <a:rPr lang="sl-SI" sz="1800" cap="all" baseline="0" noProof="0">
                          <a:effectLst/>
                          <a:latin typeface="Republika"/>
                        </a:rPr>
                        <a:t>Stanje</a:t>
                      </a:r>
                      <a:endParaRPr lang="sl-SI" sz="1800" cap="all" baseline="0" noProof="0">
                        <a:effectLst/>
                        <a:latin typeface="Republika"/>
                        <a:ea typeface="Times New Roman" panose="02020603050405020304" pitchFamily="18" charset="0"/>
                        <a:cs typeface="Times New Roman" panose="02020603050405020304" pitchFamily="18" charset="0"/>
                      </a:endParaRPr>
                    </a:p>
                  </a:txBody>
                  <a:tcPr marL="65966" marR="65966" marT="0" marB="0"/>
                </a:tc>
                <a:extLst>
                  <a:ext uri="{0D108BD9-81ED-4DB2-BD59-A6C34878D82A}">
                    <a16:rowId xmlns:a16="http://schemas.microsoft.com/office/drawing/2014/main" val="1231542633"/>
                  </a:ext>
                </a:extLst>
              </a:tr>
              <a:tr h="1998962">
                <a:tc>
                  <a:txBody>
                    <a:bodyPr/>
                    <a:lstStyle/>
                    <a:p>
                      <a:pPr>
                        <a:lnSpc>
                          <a:spcPct val="100000"/>
                        </a:lnSpc>
                        <a:spcBef>
                          <a:spcPts val="300"/>
                        </a:spcBef>
                        <a:spcAft>
                          <a:spcPts val="300"/>
                        </a:spcAft>
                      </a:pPr>
                      <a:r>
                        <a:rPr lang="en-US" sz="1800">
                          <a:effectLst/>
                          <a:latin typeface="Republika" panose="02000506040000020004" pitchFamily="2" charset="-18"/>
                        </a:rPr>
                        <a:t>1</a:t>
                      </a:r>
                      <a:endParaRPr lang="sl-SI" sz="1800">
                        <a:effectLst/>
                        <a:latin typeface="Republika"/>
                        <a:ea typeface="Times New Roman" panose="02020603050405020304" pitchFamily="18" charset="0"/>
                        <a:cs typeface="Times New Roman" panose="02020603050405020304" pitchFamily="18" charset="0"/>
                      </a:endParaRPr>
                    </a:p>
                  </a:txBody>
                  <a:tcPr marL="65966" marR="65966" marT="0" marB="0" anchor="ctr"/>
                </a:tc>
                <a:tc>
                  <a:txBody>
                    <a:bodyPr/>
                    <a:lstStyle/>
                    <a:p>
                      <a:pPr>
                        <a:lnSpc>
                          <a:spcPct val="100000"/>
                        </a:lnSpc>
                        <a:spcBef>
                          <a:spcPts val="300"/>
                        </a:spcBef>
                        <a:spcAft>
                          <a:spcPts val="300"/>
                        </a:spcAft>
                      </a:pPr>
                      <a:r>
                        <a:rPr lang="sl-SI" sz="1800" b="1" noProof="0">
                          <a:effectLst>
                            <a:outerShdw blurRad="38100" dist="38100" dir="2700000" algn="tl">
                              <a:srgbClr val="000000">
                                <a:alpha val="43137"/>
                              </a:srgbClr>
                            </a:outerShdw>
                          </a:effectLst>
                          <a:latin typeface="Republika"/>
                        </a:rPr>
                        <a:t>Nadgradnja ključnih raziskovalnih infrastruktur</a:t>
                      </a:r>
                    </a:p>
                    <a:p>
                      <a:pPr>
                        <a:lnSpc>
                          <a:spcPct val="100000"/>
                        </a:lnSpc>
                        <a:spcBef>
                          <a:spcPts val="300"/>
                        </a:spcBef>
                        <a:spcAft>
                          <a:spcPts val="300"/>
                        </a:spcAft>
                      </a:pPr>
                      <a:r>
                        <a:rPr lang="sl-SI" sz="1400" b="0" noProof="0">
                          <a:effectLst/>
                          <a:latin typeface="Republika"/>
                          <a:ea typeface="Times New Roman" panose="02020603050405020304" pitchFamily="18" charset="0"/>
                          <a:cs typeface="Times New Roman"/>
                        </a:rPr>
                        <a:t>(2. del)</a:t>
                      </a:r>
                    </a:p>
                  </a:txBody>
                  <a:tcPr marL="65966" marR="65966" marT="0" marB="0" anchor="ctr"/>
                </a:tc>
                <a:tc>
                  <a:txBody>
                    <a:bodyPr/>
                    <a:lstStyle/>
                    <a:p>
                      <a:pPr marL="171450" indent="-171450">
                        <a:lnSpc>
                          <a:spcPct val="100000"/>
                        </a:lnSpc>
                        <a:spcBef>
                          <a:spcPts val="300"/>
                        </a:spcBef>
                        <a:spcAft>
                          <a:spcPts val="300"/>
                        </a:spcAft>
                        <a:buFont typeface="Arial" panose="020B0604020202020204" pitchFamily="34" charset="0"/>
                        <a:buChar char="•"/>
                      </a:pPr>
                      <a:r>
                        <a:rPr lang="sl-SI" sz="1800" b="1" noProof="0" dirty="0">
                          <a:effectLst/>
                          <a:latin typeface="Republika"/>
                        </a:rPr>
                        <a:t>Nadgradnja HPC zmogljivosti</a:t>
                      </a:r>
                      <a:r>
                        <a:rPr lang="sl-SI" sz="1800" noProof="0" dirty="0">
                          <a:effectLst/>
                          <a:latin typeface="Republika"/>
                        </a:rPr>
                        <a:t>: Izvedena je bila prijava na razpis EURO HPC. Rezultati še niso znani.</a:t>
                      </a:r>
                    </a:p>
                    <a:p>
                      <a:pPr marL="171450" indent="-171450">
                        <a:lnSpc>
                          <a:spcPct val="100000"/>
                        </a:lnSpc>
                        <a:spcBef>
                          <a:spcPts val="300"/>
                        </a:spcBef>
                        <a:spcAft>
                          <a:spcPts val="300"/>
                        </a:spcAft>
                        <a:buFont typeface="Arial" panose="020B0604020202020204" pitchFamily="34" charset="0"/>
                        <a:buChar char="•"/>
                      </a:pPr>
                      <a:r>
                        <a:rPr lang="sl-SI" sz="1800" b="1" noProof="0" dirty="0">
                          <a:effectLst/>
                          <a:latin typeface="Republika"/>
                        </a:rPr>
                        <a:t>Nakup vrhunske raziskovalne opreme ESFRI</a:t>
                      </a:r>
                      <a:r>
                        <a:rPr lang="sl-SI" sz="1800" noProof="0" dirty="0">
                          <a:effectLst/>
                          <a:latin typeface="Republika"/>
                        </a:rPr>
                        <a:t>: Pridobljene so informacije o potrebah po posameznih JRO. V pripravi je interna dokumentacija za pripravo poziva MVZI k predložitvi vloge za NPO.​</a:t>
                      </a:r>
                      <a:endParaRPr lang="sl-SI" sz="1800" b="0" i="0" u="none" strike="noStrike" noProof="0" dirty="0">
                        <a:effectLst/>
                        <a:latin typeface="Republika"/>
                      </a:endParaRPr>
                    </a:p>
                  </a:txBody>
                  <a:tcPr marL="65966" marR="65966" marT="0" marB="0" anchor="ctr"/>
                </a:tc>
                <a:extLst>
                  <a:ext uri="{0D108BD9-81ED-4DB2-BD59-A6C34878D82A}">
                    <a16:rowId xmlns:a16="http://schemas.microsoft.com/office/drawing/2014/main" val="4080703152"/>
                  </a:ext>
                </a:extLst>
              </a:tr>
              <a:tr h="1297347">
                <a:tc>
                  <a:txBody>
                    <a:bodyPr/>
                    <a:lstStyle/>
                    <a:p>
                      <a:pPr>
                        <a:lnSpc>
                          <a:spcPct val="100000"/>
                        </a:lnSpc>
                        <a:spcBef>
                          <a:spcPts val="300"/>
                        </a:spcBef>
                        <a:spcAft>
                          <a:spcPts val="300"/>
                        </a:spcAft>
                      </a:pPr>
                      <a:r>
                        <a:rPr lang="en-US" sz="1800">
                          <a:effectLst/>
                          <a:latin typeface="Republika" panose="02000506040000020004" pitchFamily="2" charset="-18"/>
                        </a:rPr>
                        <a:t>2</a:t>
                      </a:r>
                      <a:endParaRPr lang="sl-SI" sz="1800">
                        <a:effectLst/>
                        <a:latin typeface="Republika"/>
                        <a:ea typeface="Times New Roman" panose="02020603050405020304" pitchFamily="18" charset="0"/>
                        <a:cs typeface="Times New Roman" panose="02020603050405020304" pitchFamily="18" charset="0"/>
                      </a:endParaRPr>
                    </a:p>
                  </a:txBody>
                  <a:tcPr marL="65966" marR="65966" marT="0" marB="0" anchor="ctr"/>
                </a:tc>
                <a:tc>
                  <a:txBody>
                    <a:bodyPr/>
                    <a:lstStyle/>
                    <a:p>
                      <a:pPr>
                        <a:lnSpc>
                          <a:spcPct val="100000"/>
                        </a:lnSpc>
                        <a:spcBef>
                          <a:spcPts val="300"/>
                        </a:spcBef>
                        <a:spcAft>
                          <a:spcPts val="300"/>
                        </a:spcAft>
                      </a:pPr>
                      <a:r>
                        <a:rPr lang="sl-SI" sz="1800" b="1" noProof="0">
                          <a:effectLst>
                            <a:outerShdw blurRad="38100" dist="38100" dir="2700000" algn="tl">
                              <a:srgbClr val="000000">
                                <a:alpha val="43137"/>
                              </a:srgbClr>
                            </a:outerShdw>
                          </a:effectLst>
                          <a:latin typeface="Republika"/>
                        </a:rPr>
                        <a:t>Zagotovitev poplavne varnosti na porečju Savinje</a:t>
                      </a:r>
                      <a:endParaRPr lang="sl-SI" sz="1800" b="1" noProof="0">
                        <a:effectLst>
                          <a:outerShdw blurRad="38100" dist="38100" dir="2700000" algn="tl">
                            <a:srgbClr val="000000">
                              <a:alpha val="43137"/>
                            </a:srgbClr>
                          </a:outerShdw>
                        </a:effectLst>
                        <a:latin typeface="Republika"/>
                        <a:ea typeface="Times New Roman" panose="02020603050405020304" pitchFamily="18" charset="0"/>
                        <a:cs typeface="Times New Roman" panose="02020603050405020304" pitchFamily="18" charset="0"/>
                      </a:endParaRPr>
                    </a:p>
                  </a:txBody>
                  <a:tcPr marL="65966" marR="65966" marT="0" marB="0" anchor="ctr"/>
                </a:tc>
                <a:tc>
                  <a:txBody>
                    <a:bodyPr/>
                    <a:lstStyle/>
                    <a:p>
                      <a:pPr lvl="0" algn="l">
                        <a:lnSpc>
                          <a:spcPct val="100000"/>
                        </a:lnSpc>
                        <a:spcBef>
                          <a:spcPts val="0"/>
                        </a:spcBef>
                        <a:spcAft>
                          <a:spcPts val="0"/>
                        </a:spcAft>
                        <a:buNone/>
                      </a:pPr>
                      <a:endParaRPr lang="sl-SI" sz="1800" b="0" i="0" u="none" strike="noStrike" kern="1200" noProof="0" dirty="0">
                        <a:solidFill>
                          <a:schemeClr val="dk1"/>
                        </a:solidFill>
                        <a:effectLst/>
                        <a:latin typeface="Calibri"/>
                      </a:endParaRPr>
                    </a:p>
                    <a:p>
                      <a:pPr lvl="0" algn="l">
                        <a:lnSpc>
                          <a:spcPct val="100000"/>
                        </a:lnSpc>
                        <a:spcBef>
                          <a:spcPts val="0"/>
                        </a:spcBef>
                        <a:spcAft>
                          <a:spcPts val="0"/>
                        </a:spcAft>
                        <a:buNone/>
                      </a:pPr>
                      <a:r>
                        <a:rPr lang="sl-SI" sz="1800" b="0" i="0" u="none" strike="noStrike" kern="1200" noProof="0" dirty="0">
                          <a:solidFill>
                            <a:schemeClr val="dk1"/>
                          </a:solidFill>
                          <a:effectLst/>
                          <a:latin typeface="Calibri"/>
                        </a:rPr>
                        <a:t>V pripravi je Vloga za sofinanciranje ukrepov protipoplavne zaščite za Ureditev Savinje pod Laškim - II. In III. etapa – del (Laško) ter ureditev Savinje na območju urbaniziranih območij na odseku od Ločice ob Savinji do Letuša. Vloga za odločitev o podpori bo predvidoma na OU poslana v aprilu 2025.</a:t>
                      </a:r>
                    </a:p>
                    <a:p>
                      <a:pPr lvl="0" algn="l">
                        <a:lnSpc>
                          <a:spcPct val="100000"/>
                        </a:lnSpc>
                        <a:spcBef>
                          <a:spcPts val="0"/>
                        </a:spcBef>
                        <a:spcAft>
                          <a:spcPts val="0"/>
                        </a:spcAft>
                        <a:buNone/>
                      </a:pPr>
                      <a:endParaRPr lang="sl-SI" sz="1800" b="0" i="0" u="none" strike="noStrike" kern="1200" noProof="0" dirty="0">
                        <a:solidFill>
                          <a:schemeClr val="dk1"/>
                        </a:solidFill>
                        <a:effectLst/>
                        <a:latin typeface="Calibri"/>
                      </a:endParaRPr>
                    </a:p>
                  </a:txBody>
                  <a:tcPr marL="65966" marR="65966" marT="0" marB="0" anchor="ctr"/>
                </a:tc>
                <a:extLst>
                  <a:ext uri="{0D108BD9-81ED-4DB2-BD59-A6C34878D82A}">
                    <a16:rowId xmlns:a16="http://schemas.microsoft.com/office/drawing/2014/main" val="1699635211"/>
                  </a:ext>
                </a:extLst>
              </a:tr>
            </a:tbl>
          </a:graphicData>
        </a:graphic>
      </p:graphicFrame>
    </p:spTree>
    <p:extLst>
      <p:ext uri="{BB962C8B-B14F-4D97-AF65-F5344CB8AC3E}">
        <p14:creationId xmlns:p14="http://schemas.microsoft.com/office/powerpoint/2010/main" val="29905607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838200" y="365125"/>
            <a:ext cx="10515600" cy="1351587"/>
          </a:xfrm>
        </p:spPr>
        <p:txBody>
          <a:bodyPr>
            <a:normAutofit/>
          </a:bodyPr>
          <a:lstStyle/>
          <a:p>
            <a:r>
              <a:rPr lang="sl-SI" sz="2800" dirty="0">
                <a:solidFill>
                  <a:srgbClr val="034EA2"/>
                </a:solidFill>
                <a:effectLst>
                  <a:outerShdw blurRad="38100" dist="38100" dir="2700000" algn="tl">
                    <a:srgbClr val="000000">
                      <a:alpha val="43137"/>
                    </a:srgbClr>
                  </a:outerShdw>
                </a:effectLst>
                <a:latin typeface="Republika" panose="02000506040000020004" pitchFamily="2" charset="-18"/>
              </a:rPr>
              <a:t>Program EKP 21-27 – časovnica izvajanja</a:t>
            </a:r>
            <a:endParaRPr lang="sl-SI" sz="2800" dirty="0">
              <a:solidFill>
                <a:srgbClr val="034EA2"/>
              </a:solidFill>
              <a:effectLst>
                <a:outerShdw blurRad="38100" dist="38100" dir="2700000" algn="tl">
                  <a:srgbClr val="000000">
                    <a:alpha val="43137"/>
                  </a:srgbClr>
                </a:outerShdw>
              </a:effectLst>
            </a:endParaRPr>
          </a:p>
        </p:txBody>
      </p:sp>
      <p:sp>
        <p:nvSpPr>
          <p:cNvPr id="3" name="Označba mesta vsebine 2"/>
          <p:cNvSpPr>
            <a:spLocks noGrp="1"/>
          </p:cNvSpPr>
          <p:nvPr>
            <p:ph idx="1"/>
          </p:nvPr>
        </p:nvSpPr>
        <p:spPr>
          <a:xfrm>
            <a:off x="838199" y="1557430"/>
            <a:ext cx="11019504" cy="4523815"/>
          </a:xfrm>
        </p:spPr>
        <p:txBody>
          <a:bodyPr>
            <a:normAutofit/>
          </a:bodyPr>
          <a:lstStyle/>
          <a:p>
            <a:pPr marL="0" lvl="0" indent="0">
              <a:lnSpc>
                <a:spcPct val="107000"/>
              </a:lnSpc>
              <a:spcAft>
                <a:spcPts val="800"/>
              </a:spcAft>
              <a:buNone/>
            </a:pPr>
            <a:endParaRPr lang="sl-SI" sz="1400" dirty="0">
              <a:latin typeface="Republika" panose="02000506040000020004" pitchFamily="2" charset="-18"/>
              <a:cs typeface="Times New Roman" panose="02020603050405020304" pitchFamily="18" charset="0"/>
            </a:endParaRPr>
          </a:p>
          <a:p>
            <a:pPr marL="0" lvl="0" indent="0">
              <a:lnSpc>
                <a:spcPct val="107000"/>
              </a:lnSpc>
              <a:spcAft>
                <a:spcPts val="800"/>
              </a:spcAft>
              <a:buNone/>
            </a:pPr>
            <a:endParaRPr lang="sl-SI" sz="1400" dirty="0">
              <a:latin typeface="Republika" panose="02000506040000020004" pitchFamily="2" charset="-18"/>
              <a:cs typeface="Times New Roman" panose="02020603050405020304" pitchFamily="18" charset="0"/>
            </a:endParaRPr>
          </a:p>
          <a:p>
            <a:pPr marL="0" lvl="0" indent="0">
              <a:lnSpc>
                <a:spcPct val="107000"/>
              </a:lnSpc>
              <a:spcAft>
                <a:spcPts val="800"/>
              </a:spcAft>
              <a:buNone/>
            </a:pPr>
            <a:endParaRPr lang="sl-SI" sz="1400" dirty="0">
              <a:latin typeface="Republika" panose="02000506040000020004" pitchFamily="2" charset="-18"/>
              <a:cs typeface="Times New Roman" panose="02020603050405020304" pitchFamily="18" charset="0"/>
            </a:endParaRPr>
          </a:p>
          <a:p>
            <a:pPr marL="0" lvl="0" indent="0">
              <a:lnSpc>
                <a:spcPct val="107000"/>
              </a:lnSpc>
              <a:spcAft>
                <a:spcPts val="800"/>
              </a:spcAft>
              <a:buNone/>
            </a:pPr>
            <a:endParaRPr lang="sl-SI" sz="1400" dirty="0">
              <a:latin typeface="Republika" panose="02000506040000020004" pitchFamily="2" charset="-18"/>
              <a:cs typeface="Times New Roman" panose="02020603050405020304" pitchFamily="18" charset="0"/>
            </a:endParaRPr>
          </a:p>
          <a:p>
            <a:pPr marL="0" lvl="0" indent="0">
              <a:lnSpc>
                <a:spcPct val="107000"/>
              </a:lnSpc>
              <a:spcAft>
                <a:spcPts val="800"/>
              </a:spcAft>
              <a:buNone/>
            </a:pPr>
            <a:endParaRPr lang="sl-SI" sz="1400" dirty="0">
              <a:latin typeface="Republika" panose="02000506040000020004" pitchFamily="2" charset="-18"/>
              <a:cs typeface="Times New Roman" panose="02020603050405020304" pitchFamily="18" charset="0"/>
            </a:endParaRPr>
          </a:p>
          <a:p>
            <a:pPr marL="0" lvl="0" indent="0">
              <a:lnSpc>
                <a:spcPct val="107000"/>
              </a:lnSpc>
              <a:spcAft>
                <a:spcPts val="800"/>
              </a:spcAft>
              <a:buNone/>
            </a:pPr>
            <a:endParaRPr lang="sl-SI" sz="1400" dirty="0">
              <a:latin typeface="Republika" panose="02000506040000020004" pitchFamily="2" charset="-18"/>
              <a:cs typeface="Times New Roman" panose="02020603050405020304" pitchFamily="18" charset="0"/>
            </a:endParaRPr>
          </a:p>
        </p:txBody>
      </p:sp>
      <p:pic>
        <p:nvPicPr>
          <p:cNvPr id="4" name="Slika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77216" y="6033143"/>
            <a:ext cx="2689861" cy="564319"/>
          </a:xfrm>
          <a:prstGeom prst="rect">
            <a:avLst/>
          </a:prstGeom>
        </p:spPr>
      </p:pic>
      <p:pic>
        <p:nvPicPr>
          <p:cNvPr id="5" name="Picture 4" descr="Logo image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8529" y="6081245"/>
            <a:ext cx="1050232" cy="516217"/>
          </a:xfrm>
          <a:prstGeom prst="rect">
            <a:avLst/>
          </a:prstGeom>
          <a:noFill/>
          <a:extLst>
            <a:ext uri="{909E8E84-426E-40DD-AFC4-6F175D3DCCD1}">
              <a14:hiddenFill xmlns:a14="http://schemas.microsoft.com/office/drawing/2010/main">
                <a:solidFill>
                  <a:srgbClr val="FFFFFF"/>
                </a:solidFill>
              </a14:hiddenFill>
            </a:ext>
          </a:extLst>
        </p:spPr>
      </p:pic>
      <p:cxnSp>
        <p:nvCxnSpPr>
          <p:cNvPr id="7" name="Kolenski povezovalnik 6"/>
          <p:cNvCxnSpPr/>
          <p:nvPr/>
        </p:nvCxnSpPr>
        <p:spPr>
          <a:xfrm flipV="1">
            <a:off x="245807" y="304566"/>
            <a:ext cx="3736258" cy="2637408"/>
          </a:xfrm>
          <a:prstGeom prst="bentConnector3">
            <a:avLst>
              <a:gd name="adj1" fmla="val 0"/>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8" name="Kolenski povezovalnik 7"/>
          <p:cNvCxnSpPr/>
          <p:nvPr/>
        </p:nvCxnSpPr>
        <p:spPr>
          <a:xfrm flipV="1">
            <a:off x="8514735" y="4197949"/>
            <a:ext cx="3342968" cy="2408904"/>
          </a:xfrm>
          <a:prstGeom prst="bentConnector3">
            <a:avLst>
              <a:gd name="adj1" fmla="val 100294"/>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9" name="Raven puščični povezovalnik 8">
            <a:extLst>
              <a:ext uri="{FF2B5EF4-FFF2-40B4-BE49-F238E27FC236}">
                <a16:creationId xmlns:a16="http://schemas.microsoft.com/office/drawing/2014/main" id="{2DAA7B00-0AE5-1F05-451A-CFF71078A499}"/>
              </a:ext>
            </a:extLst>
          </p:cNvPr>
          <p:cNvCxnSpPr/>
          <p:nvPr/>
        </p:nvCxnSpPr>
        <p:spPr>
          <a:xfrm>
            <a:off x="902289" y="4014882"/>
            <a:ext cx="10694241" cy="54501"/>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cxnSp>
        <p:nvCxnSpPr>
          <p:cNvPr id="11" name="Raven povezovalnik 10">
            <a:extLst>
              <a:ext uri="{FF2B5EF4-FFF2-40B4-BE49-F238E27FC236}">
                <a16:creationId xmlns:a16="http://schemas.microsoft.com/office/drawing/2014/main" id="{499AFB73-F2A6-6CFA-F561-4EE1E040E442}"/>
              </a:ext>
            </a:extLst>
          </p:cNvPr>
          <p:cNvCxnSpPr/>
          <p:nvPr/>
        </p:nvCxnSpPr>
        <p:spPr>
          <a:xfrm flipV="1">
            <a:off x="1041568" y="3893769"/>
            <a:ext cx="0" cy="121113"/>
          </a:xfrm>
          <a:prstGeom prst="line">
            <a:avLst/>
          </a:prstGeom>
          <a:ln w="28575"/>
        </p:spPr>
        <p:style>
          <a:lnRef idx="1">
            <a:schemeClr val="dk1"/>
          </a:lnRef>
          <a:fillRef idx="0">
            <a:schemeClr val="dk1"/>
          </a:fillRef>
          <a:effectRef idx="0">
            <a:schemeClr val="dk1"/>
          </a:effectRef>
          <a:fontRef idx="minor">
            <a:schemeClr val="tx1"/>
          </a:fontRef>
        </p:style>
      </p:cxnSp>
      <p:cxnSp>
        <p:nvCxnSpPr>
          <p:cNvPr id="12" name="Raven povezovalnik 11">
            <a:extLst>
              <a:ext uri="{FF2B5EF4-FFF2-40B4-BE49-F238E27FC236}">
                <a16:creationId xmlns:a16="http://schemas.microsoft.com/office/drawing/2014/main" id="{A446082F-9D13-A4E5-91D3-0BAFA209E3D9}"/>
              </a:ext>
            </a:extLst>
          </p:cNvPr>
          <p:cNvCxnSpPr/>
          <p:nvPr/>
        </p:nvCxnSpPr>
        <p:spPr>
          <a:xfrm flipV="1">
            <a:off x="2883489" y="3893769"/>
            <a:ext cx="0" cy="121113"/>
          </a:xfrm>
          <a:prstGeom prst="line">
            <a:avLst/>
          </a:prstGeom>
          <a:ln w="28575"/>
        </p:spPr>
        <p:style>
          <a:lnRef idx="1">
            <a:schemeClr val="dk1"/>
          </a:lnRef>
          <a:fillRef idx="0">
            <a:schemeClr val="dk1"/>
          </a:fillRef>
          <a:effectRef idx="0">
            <a:schemeClr val="dk1"/>
          </a:effectRef>
          <a:fontRef idx="minor">
            <a:schemeClr val="tx1"/>
          </a:fontRef>
        </p:style>
      </p:cxnSp>
      <p:cxnSp>
        <p:nvCxnSpPr>
          <p:cNvPr id="13" name="Raven povezovalnik 12">
            <a:extLst>
              <a:ext uri="{FF2B5EF4-FFF2-40B4-BE49-F238E27FC236}">
                <a16:creationId xmlns:a16="http://schemas.microsoft.com/office/drawing/2014/main" id="{C18649DE-D29B-5F34-EBA5-716878BE1944}"/>
              </a:ext>
            </a:extLst>
          </p:cNvPr>
          <p:cNvCxnSpPr/>
          <p:nvPr/>
        </p:nvCxnSpPr>
        <p:spPr>
          <a:xfrm flipV="1">
            <a:off x="4677756" y="3893769"/>
            <a:ext cx="0" cy="121113"/>
          </a:xfrm>
          <a:prstGeom prst="line">
            <a:avLst/>
          </a:prstGeom>
          <a:ln w="28575"/>
        </p:spPr>
        <p:style>
          <a:lnRef idx="1">
            <a:schemeClr val="dk1"/>
          </a:lnRef>
          <a:fillRef idx="0">
            <a:schemeClr val="dk1"/>
          </a:fillRef>
          <a:effectRef idx="0">
            <a:schemeClr val="dk1"/>
          </a:effectRef>
          <a:fontRef idx="minor">
            <a:schemeClr val="tx1"/>
          </a:fontRef>
        </p:style>
      </p:cxnSp>
      <p:cxnSp>
        <p:nvCxnSpPr>
          <p:cNvPr id="14" name="Raven povezovalnik 13">
            <a:extLst>
              <a:ext uri="{FF2B5EF4-FFF2-40B4-BE49-F238E27FC236}">
                <a16:creationId xmlns:a16="http://schemas.microsoft.com/office/drawing/2014/main" id="{D76D9AF2-B358-7CBB-BF2B-0C6D22882B8E}"/>
              </a:ext>
            </a:extLst>
          </p:cNvPr>
          <p:cNvCxnSpPr/>
          <p:nvPr/>
        </p:nvCxnSpPr>
        <p:spPr>
          <a:xfrm flipV="1">
            <a:off x="6347951" y="3930918"/>
            <a:ext cx="0" cy="121113"/>
          </a:xfrm>
          <a:prstGeom prst="line">
            <a:avLst/>
          </a:prstGeom>
          <a:ln w="28575"/>
        </p:spPr>
        <p:style>
          <a:lnRef idx="1">
            <a:schemeClr val="dk1"/>
          </a:lnRef>
          <a:fillRef idx="0">
            <a:schemeClr val="dk1"/>
          </a:fillRef>
          <a:effectRef idx="0">
            <a:schemeClr val="dk1"/>
          </a:effectRef>
          <a:fontRef idx="minor">
            <a:schemeClr val="tx1"/>
          </a:fontRef>
        </p:style>
      </p:cxnSp>
      <p:cxnSp>
        <p:nvCxnSpPr>
          <p:cNvPr id="15" name="Raven povezovalnik 14">
            <a:extLst>
              <a:ext uri="{FF2B5EF4-FFF2-40B4-BE49-F238E27FC236}">
                <a16:creationId xmlns:a16="http://schemas.microsoft.com/office/drawing/2014/main" id="{74E5D1EF-ECE2-A9C6-1EE8-E7827C955F60}"/>
              </a:ext>
            </a:extLst>
          </p:cNvPr>
          <p:cNvCxnSpPr/>
          <p:nvPr/>
        </p:nvCxnSpPr>
        <p:spPr>
          <a:xfrm flipV="1">
            <a:off x="8307931" y="3921018"/>
            <a:ext cx="0" cy="121113"/>
          </a:xfrm>
          <a:prstGeom prst="line">
            <a:avLst/>
          </a:prstGeom>
          <a:ln w="28575"/>
        </p:spPr>
        <p:style>
          <a:lnRef idx="1">
            <a:schemeClr val="dk1"/>
          </a:lnRef>
          <a:fillRef idx="0">
            <a:schemeClr val="dk1"/>
          </a:fillRef>
          <a:effectRef idx="0">
            <a:schemeClr val="dk1"/>
          </a:effectRef>
          <a:fontRef idx="minor">
            <a:schemeClr val="tx1"/>
          </a:fontRef>
        </p:style>
      </p:cxnSp>
      <p:sp>
        <p:nvSpPr>
          <p:cNvPr id="16" name="PoljeZBesedilom 15">
            <a:extLst>
              <a:ext uri="{FF2B5EF4-FFF2-40B4-BE49-F238E27FC236}">
                <a16:creationId xmlns:a16="http://schemas.microsoft.com/office/drawing/2014/main" id="{A3AE83FD-0F34-3FF4-09CA-BFC35E60562E}"/>
              </a:ext>
            </a:extLst>
          </p:cNvPr>
          <p:cNvSpPr txBox="1"/>
          <p:nvPr/>
        </p:nvSpPr>
        <p:spPr>
          <a:xfrm>
            <a:off x="684286" y="3457426"/>
            <a:ext cx="1253515" cy="307777"/>
          </a:xfrm>
          <a:prstGeom prst="rect">
            <a:avLst/>
          </a:prstGeom>
          <a:noFill/>
        </p:spPr>
        <p:txBody>
          <a:bodyPr wrap="square" rtlCol="0">
            <a:spAutoFit/>
          </a:bodyPr>
          <a:lstStyle/>
          <a:p>
            <a:r>
              <a:rPr lang="sl-SI" sz="1400" dirty="0"/>
              <a:t>31.12.2022</a:t>
            </a:r>
          </a:p>
        </p:txBody>
      </p:sp>
      <p:sp>
        <p:nvSpPr>
          <p:cNvPr id="19" name="PoljeZBesedilom 18">
            <a:extLst>
              <a:ext uri="{FF2B5EF4-FFF2-40B4-BE49-F238E27FC236}">
                <a16:creationId xmlns:a16="http://schemas.microsoft.com/office/drawing/2014/main" id="{942D2F69-273B-E8DE-F602-1CD49A42EB04}"/>
              </a:ext>
            </a:extLst>
          </p:cNvPr>
          <p:cNvSpPr txBox="1"/>
          <p:nvPr/>
        </p:nvSpPr>
        <p:spPr>
          <a:xfrm>
            <a:off x="4211690" y="3457426"/>
            <a:ext cx="1051660" cy="307777"/>
          </a:xfrm>
          <a:prstGeom prst="rect">
            <a:avLst/>
          </a:prstGeom>
          <a:noFill/>
        </p:spPr>
        <p:txBody>
          <a:bodyPr wrap="square" rtlCol="0">
            <a:spAutoFit/>
          </a:bodyPr>
          <a:lstStyle/>
          <a:p>
            <a:r>
              <a:rPr lang="sl-SI" sz="1400" dirty="0"/>
              <a:t>31.12.2023</a:t>
            </a:r>
          </a:p>
        </p:txBody>
      </p:sp>
      <p:sp>
        <p:nvSpPr>
          <p:cNvPr id="21" name="PoljeZBesedilom 20">
            <a:extLst>
              <a:ext uri="{FF2B5EF4-FFF2-40B4-BE49-F238E27FC236}">
                <a16:creationId xmlns:a16="http://schemas.microsoft.com/office/drawing/2014/main" id="{DAB6B616-F1E6-EC6C-2312-0AE497AC33B0}"/>
              </a:ext>
            </a:extLst>
          </p:cNvPr>
          <p:cNvSpPr txBox="1"/>
          <p:nvPr/>
        </p:nvSpPr>
        <p:spPr>
          <a:xfrm>
            <a:off x="7763331" y="3503089"/>
            <a:ext cx="1051660" cy="307777"/>
          </a:xfrm>
          <a:prstGeom prst="rect">
            <a:avLst/>
          </a:prstGeom>
          <a:noFill/>
        </p:spPr>
        <p:txBody>
          <a:bodyPr wrap="square" rtlCol="0">
            <a:spAutoFit/>
          </a:bodyPr>
          <a:lstStyle/>
          <a:p>
            <a:r>
              <a:rPr lang="sl-SI" sz="1400" dirty="0"/>
              <a:t>31.12.2024</a:t>
            </a:r>
          </a:p>
        </p:txBody>
      </p:sp>
      <p:sp>
        <p:nvSpPr>
          <p:cNvPr id="25" name="PoljeZBesedilom 24">
            <a:extLst>
              <a:ext uri="{FF2B5EF4-FFF2-40B4-BE49-F238E27FC236}">
                <a16:creationId xmlns:a16="http://schemas.microsoft.com/office/drawing/2014/main" id="{DA431B63-E997-B672-3E76-322079BF6449}"/>
              </a:ext>
            </a:extLst>
          </p:cNvPr>
          <p:cNvSpPr txBox="1"/>
          <p:nvPr/>
        </p:nvSpPr>
        <p:spPr>
          <a:xfrm>
            <a:off x="611471" y="4260198"/>
            <a:ext cx="1158671" cy="1077218"/>
          </a:xfrm>
          <a:prstGeom prst="rect">
            <a:avLst/>
          </a:prstGeom>
          <a:noFill/>
          <a:ln>
            <a:solidFill>
              <a:schemeClr val="accent1"/>
            </a:solidFill>
          </a:ln>
        </p:spPr>
        <p:txBody>
          <a:bodyPr wrap="square" rtlCol="0">
            <a:spAutoFit/>
          </a:bodyPr>
          <a:lstStyle/>
          <a:p>
            <a:endParaRPr lang="sl-SI" sz="1400" dirty="0"/>
          </a:p>
          <a:p>
            <a:r>
              <a:rPr lang="sl-SI" sz="900" dirty="0"/>
              <a:t>12.12.2022 -Potrditev Programa EKP (12.12.2022) s strani EK</a:t>
            </a:r>
          </a:p>
          <a:p>
            <a:endParaRPr lang="sl-SI" sz="1400" dirty="0"/>
          </a:p>
        </p:txBody>
      </p:sp>
      <p:cxnSp>
        <p:nvCxnSpPr>
          <p:cNvPr id="27" name="Raven povezovalnik 26">
            <a:extLst>
              <a:ext uri="{FF2B5EF4-FFF2-40B4-BE49-F238E27FC236}">
                <a16:creationId xmlns:a16="http://schemas.microsoft.com/office/drawing/2014/main" id="{DD0C3BDF-8E28-1092-B54D-52155F5906A3}"/>
              </a:ext>
            </a:extLst>
          </p:cNvPr>
          <p:cNvCxnSpPr/>
          <p:nvPr/>
        </p:nvCxnSpPr>
        <p:spPr>
          <a:xfrm>
            <a:off x="902289" y="4042132"/>
            <a:ext cx="131356" cy="222429"/>
          </a:xfrm>
          <a:prstGeom prst="line">
            <a:avLst/>
          </a:prstGeom>
        </p:spPr>
        <p:style>
          <a:lnRef idx="1">
            <a:schemeClr val="accent1"/>
          </a:lnRef>
          <a:fillRef idx="0">
            <a:schemeClr val="accent1"/>
          </a:fillRef>
          <a:effectRef idx="0">
            <a:schemeClr val="accent1"/>
          </a:effectRef>
          <a:fontRef idx="minor">
            <a:schemeClr val="tx1"/>
          </a:fontRef>
        </p:style>
      </p:cxnSp>
      <p:sp>
        <p:nvSpPr>
          <p:cNvPr id="28" name="PoljeZBesedilom 27">
            <a:extLst>
              <a:ext uri="{FF2B5EF4-FFF2-40B4-BE49-F238E27FC236}">
                <a16:creationId xmlns:a16="http://schemas.microsoft.com/office/drawing/2014/main" id="{6C5ED689-7BD5-223B-492D-318EEC27EBE4}"/>
              </a:ext>
            </a:extLst>
          </p:cNvPr>
          <p:cNvSpPr txBox="1"/>
          <p:nvPr/>
        </p:nvSpPr>
        <p:spPr>
          <a:xfrm>
            <a:off x="1156972" y="2472614"/>
            <a:ext cx="1158671" cy="938719"/>
          </a:xfrm>
          <a:prstGeom prst="rect">
            <a:avLst/>
          </a:prstGeom>
          <a:noFill/>
          <a:ln>
            <a:solidFill>
              <a:schemeClr val="accent1"/>
            </a:solidFill>
          </a:ln>
        </p:spPr>
        <p:txBody>
          <a:bodyPr wrap="square" rtlCol="0">
            <a:spAutoFit/>
          </a:bodyPr>
          <a:lstStyle/>
          <a:p>
            <a:endParaRPr lang="sl-SI" sz="1400" dirty="0"/>
          </a:p>
          <a:p>
            <a:r>
              <a:rPr lang="sl-SI" sz="900" dirty="0"/>
              <a:t>16.2.2023 – Nacionalna Uredba o izvajanju EKP 21-27</a:t>
            </a:r>
          </a:p>
          <a:p>
            <a:endParaRPr lang="sl-SI" sz="1400" dirty="0"/>
          </a:p>
        </p:txBody>
      </p:sp>
      <p:cxnSp>
        <p:nvCxnSpPr>
          <p:cNvPr id="30" name="Raven povezovalnik 29">
            <a:extLst>
              <a:ext uri="{FF2B5EF4-FFF2-40B4-BE49-F238E27FC236}">
                <a16:creationId xmlns:a16="http://schemas.microsoft.com/office/drawing/2014/main" id="{F4D5889B-77E5-276C-3ED8-787A6EECB9A6}"/>
              </a:ext>
            </a:extLst>
          </p:cNvPr>
          <p:cNvCxnSpPr>
            <a:cxnSpLocks/>
            <a:endCxn id="28" idx="2"/>
          </p:cNvCxnSpPr>
          <p:nvPr/>
        </p:nvCxnSpPr>
        <p:spPr>
          <a:xfrm flipV="1">
            <a:off x="1572608" y="3411333"/>
            <a:ext cx="163700" cy="570242"/>
          </a:xfrm>
          <a:prstGeom prst="line">
            <a:avLst/>
          </a:prstGeom>
        </p:spPr>
        <p:style>
          <a:lnRef idx="1">
            <a:schemeClr val="accent1"/>
          </a:lnRef>
          <a:fillRef idx="0">
            <a:schemeClr val="accent1"/>
          </a:fillRef>
          <a:effectRef idx="0">
            <a:schemeClr val="accent1"/>
          </a:effectRef>
          <a:fontRef idx="minor">
            <a:schemeClr val="tx1"/>
          </a:fontRef>
        </p:style>
      </p:cxnSp>
      <p:sp>
        <p:nvSpPr>
          <p:cNvPr id="34" name="PoljeZBesedilom 33">
            <a:extLst>
              <a:ext uri="{FF2B5EF4-FFF2-40B4-BE49-F238E27FC236}">
                <a16:creationId xmlns:a16="http://schemas.microsoft.com/office/drawing/2014/main" id="{47F9F39B-B07A-4005-FDAE-1D176772D500}"/>
              </a:ext>
            </a:extLst>
          </p:cNvPr>
          <p:cNvSpPr txBox="1"/>
          <p:nvPr/>
        </p:nvSpPr>
        <p:spPr>
          <a:xfrm>
            <a:off x="2542810" y="4270937"/>
            <a:ext cx="1158671" cy="938719"/>
          </a:xfrm>
          <a:prstGeom prst="rect">
            <a:avLst/>
          </a:prstGeom>
          <a:noFill/>
          <a:ln>
            <a:solidFill>
              <a:schemeClr val="accent1"/>
            </a:solidFill>
          </a:ln>
        </p:spPr>
        <p:txBody>
          <a:bodyPr wrap="square" rtlCol="0">
            <a:spAutoFit/>
          </a:bodyPr>
          <a:lstStyle/>
          <a:p>
            <a:endParaRPr lang="sl-SI" sz="1400" dirty="0"/>
          </a:p>
          <a:p>
            <a:r>
              <a:rPr lang="sl-SI" sz="900" dirty="0"/>
              <a:t>Do junij 2023 OZS, Navodila, IS eMA2, delavnice,.</a:t>
            </a:r>
          </a:p>
          <a:p>
            <a:endParaRPr lang="sl-SI" sz="1400" dirty="0"/>
          </a:p>
        </p:txBody>
      </p:sp>
      <p:cxnSp>
        <p:nvCxnSpPr>
          <p:cNvPr id="35" name="Raven povezovalnik 34">
            <a:extLst>
              <a:ext uri="{FF2B5EF4-FFF2-40B4-BE49-F238E27FC236}">
                <a16:creationId xmlns:a16="http://schemas.microsoft.com/office/drawing/2014/main" id="{BE143382-1DFD-33EE-DB8D-23F139FE723A}"/>
              </a:ext>
            </a:extLst>
          </p:cNvPr>
          <p:cNvCxnSpPr>
            <a:cxnSpLocks/>
          </p:cNvCxnSpPr>
          <p:nvPr/>
        </p:nvCxnSpPr>
        <p:spPr>
          <a:xfrm>
            <a:off x="2883489" y="4035754"/>
            <a:ext cx="0" cy="235183"/>
          </a:xfrm>
          <a:prstGeom prst="line">
            <a:avLst/>
          </a:prstGeom>
        </p:spPr>
        <p:style>
          <a:lnRef idx="1">
            <a:schemeClr val="accent1"/>
          </a:lnRef>
          <a:fillRef idx="0">
            <a:schemeClr val="accent1"/>
          </a:fillRef>
          <a:effectRef idx="0">
            <a:schemeClr val="accent1"/>
          </a:effectRef>
          <a:fontRef idx="minor">
            <a:schemeClr val="tx1"/>
          </a:fontRef>
        </p:style>
      </p:cxnSp>
      <p:sp>
        <p:nvSpPr>
          <p:cNvPr id="36" name="PoljeZBesedilom 35">
            <a:extLst>
              <a:ext uri="{FF2B5EF4-FFF2-40B4-BE49-F238E27FC236}">
                <a16:creationId xmlns:a16="http://schemas.microsoft.com/office/drawing/2014/main" id="{3F16B817-55DB-8C81-555D-1647FE15EF87}"/>
              </a:ext>
            </a:extLst>
          </p:cNvPr>
          <p:cNvSpPr txBox="1"/>
          <p:nvPr/>
        </p:nvSpPr>
        <p:spPr>
          <a:xfrm>
            <a:off x="5189280" y="2520088"/>
            <a:ext cx="1158671" cy="800219"/>
          </a:xfrm>
          <a:prstGeom prst="rect">
            <a:avLst/>
          </a:prstGeom>
          <a:noFill/>
          <a:ln>
            <a:solidFill>
              <a:schemeClr val="accent1"/>
            </a:solidFill>
          </a:ln>
        </p:spPr>
        <p:txBody>
          <a:bodyPr wrap="square" rtlCol="0">
            <a:spAutoFit/>
          </a:bodyPr>
          <a:lstStyle/>
          <a:p>
            <a:endParaRPr lang="sl-SI" sz="1400" dirty="0"/>
          </a:p>
          <a:p>
            <a:r>
              <a:rPr lang="sl-SI" sz="900" dirty="0"/>
              <a:t>marec 24 - DRR- povabilo - PONI</a:t>
            </a:r>
          </a:p>
          <a:p>
            <a:endParaRPr lang="sl-SI" sz="1400" dirty="0"/>
          </a:p>
        </p:txBody>
      </p:sp>
      <p:cxnSp>
        <p:nvCxnSpPr>
          <p:cNvPr id="40" name="Raven povezovalnik 39">
            <a:extLst>
              <a:ext uri="{FF2B5EF4-FFF2-40B4-BE49-F238E27FC236}">
                <a16:creationId xmlns:a16="http://schemas.microsoft.com/office/drawing/2014/main" id="{5B4A874D-912B-6FF6-3083-27F400705594}"/>
              </a:ext>
            </a:extLst>
          </p:cNvPr>
          <p:cNvCxnSpPr>
            <a:cxnSpLocks/>
          </p:cNvCxnSpPr>
          <p:nvPr/>
        </p:nvCxnSpPr>
        <p:spPr>
          <a:xfrm flipV="1">
            <a:off x="3423126" y="3337214"/>
            <a:ext cx="203550" cy="677668"/>
          </a:xfrm>
          <a:prstGeom prst="line">
            <a:avLst/>
          </a:prstGeom>
        </p:spPr>
        <p:style>
          <a:lnRef idx="1">
            <a:schemeClr val="accent1"/>
          </a:lnRef>
          <a:fillRef idx="0">
            <a:schemeClr val="accent1"/>
          </a:fillRef>
          <a:effectRef idx="0">
            <a:schemeClr val="accent1"/>
          </a:effectRef>
          <a:fontRef idx="minor">
            <a:schemeClr val="tx1"/>
          </a:fontRef>
        </p:style>
      </p:cxnSp>
      <p:sp>
        <p:nvSpPr>
          <p:cNvPr id="43" name="PoljeZBesedilom 42">
            <a:extLst>
              <a:ext uri="{FF2B5EF4-FFF2-40B4-BE49-F238E27FC236}">
                <a16:creationId xmlns:a16="http://schemas.microsoft.com/office/drawing/2014/main" id="{F6A12EB3-E2CE-CF5B-E6EE-930084B7F54D}"/>
              </a:ext>
            </a:extLst>
          </p:cNvPr>
          <p:cNvSpPr txBox="1"/>
          <p:nvPr/>
        </p:nvSpPr>
        <p:spPr>
          <a:xfrm>
            <a:off x="3631157" y="2662180"/>
            <a:ext cx="1158671" cy="800219"/>
          </a:xfrm>
          <a:prstGeom prst="rect">
            <a:avLst/>
          </a:prstGeom>
          <a:noFill/>
          <a:ln>
            <a:solidFill>
              <a:schemeClr val="accent1"/>
            </a:solidFill>
          </a:ln>
        </p:spPr>
        <p:txBody>
          <a:bodyPr wrap="square" rtlCol="0">
            <a:spAutoFit/>
          </a:bodyPr>
          <a:lstStyle/>
          <a:p>
            <a:endParaRPr lang="sl-SI" sz="1400" dirty="0"/>
          </a:p>
          <a:p>
            <a:r>
              <a:rPr lang="sl-SI" sz="900" dirty="0"/>
              <a:t>OKT, NOV – povabila CTN</a:t>
            </a:r>
          </a:p>
          <a:p>
            <a:endParaRPr lang="sl-SI" sz="1400" dirty="0"/>
          </a:p>
        </p:txBody>
      </p:sp>
      <p:cxnSp>
        <p:nvCxnSpPr>
          <p:cNvPr id="46" name="Raven povezovalnik 45">
            <a:extLst>
              <a:ext uri="{FF2B5EF4-FFF2-40B4-BE49-F238E27FC236}">
                <a16:creationId xmlns:a16="http://schemas.microsoft.com/office/drawing/2014/main" id="{9C837518-3FF3-5529-5367-76E4E9083DE3}"/>
              </a:ext>
            </a:extLst>
          </p:cNvPr>
          <p:cNvCxnSpPr>
            <a:cxnSpLocks/>
          </p:cNvCxnSpPr>
          <p:nvPr/>
        </p:nvCxnSpPr>
        <p:spPr>
          <a:xfrm flipV="1">
            <a:off x="9305428" y="3921017"/>
            <a:ext cx="0" cy="121113"/>
          </a:xfrm>
          <a:prstGeom prst="line">
            <a:avLst/>
          </a:prstGeom>
          <a:ln w="28575"/>
        </p:spPr>
        <p:style>
          <a:lnRef idx="1">
            <a:schemeClr val="dk1"/>
          </a:lnRef>
          <a:fillRef idx="0">
            <a:schemeClr val="dk1"/>
          </a:fillRef>
          <a:effectRef idx="0">
            <a:schemeClr val="dk1"/>
          </a:effectRef>
          <a:fontRef idx="minor">
            <a:schemeClr val="tx1"/>
          </a:fontRef>
        </p:style>
      </p:cxnSp>
      <p:sp>
        <p:nvSpPr>
          <p:cNvPr id="48" name="PoljeZBesedilom 47">
            <a:extLst>
              <a:ext uri="{FF2B5EF4-FFF2-40B4-BE49-F238E27FC236}">
                <a16:creationId xmlns:a16="http://schemas.microsoft.com/office/drawing/2014/main" id="{B803F1D9-7AE7-FA04-C1DD-747CF4ECF7C7}"/>
              </a:ext>
            </a:extLst>
          </p:cNvPr>
          <p:cNvSpPr txBox="1"/>
          <p:nvPr/>
        </p:nvSpPr>
        <p:spPr>
          <a:xfrm>
            <a:off x="8990097" y="3690185"/>
            <a:ext cx="679644" cy="230832"/>
          </a:xfrm>
          <a:prstGeom prst="rect">
            <a:avLst/>
          </a:prstGeom>
          <a:noFill/>
          <a:ln>
            <a:solidFill>
              <a:schemeClr val="accent1"/>
            </a:solidFill>
          </a:ln>
        </p:spPr>
        <p:txBody>
          <a:bodyPr wrap="square" rtlCol="0">
            <a:spAutoFit/>
          </a:bodyPr>
          <a:lstStyle/>
          <a:p>
            <a:r>
              <a:rPr lang="sl-SI" sz="900" dirty="0">
                <a:solidFill>
                  <a:srgbClr val="FF0000"/>
                </a:solidFill>
              </a:rPr>
              <a:t>marec 25</a:t>
            </a:r>
            <a:endParaRPr lang="sl-SI" sz="1400" dirty="0"/>
          </a:p>
        </p:txBody>
      </p:sp>
      <p:cxnSp>
        <p:nvCxnSpPr>
          <p:cNvPr id="50" name="Raven povezovalnik 49">
            <a:extLst>
              <a:ext uri="{FF2B5EF4-FFF2-40B4-BE49-F238E27FC236}">
                <a16:creationId xmlns:a16="http://schemas.microsoft.com/office/drawing/2014/main" id="{17FBFD79-2DA8-605E-CA39-9E790D222A72}"/>
              </a:ext>
            </a:extLst>
          </p:cNvPr>
          <p:cNvCxnSpPr>
            <a:cxnSpLocks/>
          </p:cNvCxnSpPr>
          <p:nvPr/>
        </p:nvCxnSpPr>
        <p:spPr>
          <a:xfrm flipV="1">
            <a:off x="5308680" y="3339741"/>
            <a:ext cx="149751" cy="730882"/>
          </a:xfrm>
          <a:prstGeom prst="line">
            <a:avLst/>
          </a:prstGeom>
        </p:spPr>
        <p:style>
          <a:lnRef idx="1">
            <a:schemeClr val="accent1"/>
          </a:lnRef>
          <a:fillRef idx="0">
            <a:schemeClr val="accent1"/>
          </a:fillRef>
          <a:effectRef idx="0">
            <a:schemeClr val="accent1"/>
          </a:effectRef>
          <a:fontRef idx="minor">
            <a:schemeClr val="tx1"/>
          </a:fontRef>
        </p:style>
      </p:cxnSp>
      <p:sp>
        <p:nvSpPr>
          <p:cNvPr id="51" name="PoljeZBesedilom 50">
            <a:extLst>
              <a:ext uri="{FF2B5EF4-FFF2-40B4-BE49-F238E27FC236}">
                <a16:creationId xmlns:a16="http://schemas.microsoft.com/office/drawing/2014/main" id="{FB77A3FA-73C3-4A0B-F04A-1223EC8A704C}"/>
              </a:ext>
            </a:extLst>
          </p:cNvPr>
          <p:cNvSpPr txBox="1"/>
          <p:nvPr/>
        </p:nvSpPr>
        <p:spPr>
          <a:xfrm>
            <a:off x="6443591" y="2611114"/>
            <a:ext cx="1158671" cy="800219"/>
          </a:xfrm>
          <a:prstGeom prst="rect">
            <a:avLst/>
          </a:prstGeom>
          <a:noFill/>
          <a:ln>
            <a:solidFill>
              <a:schemeClr val="accent1"/>
            </a:solidFill>
          </a:ln>
        </p:spPr>
        <p:txBody>
          <a:bodyPr wrap="square" rtlCol="0">
            <a:spAutoFit/>
          </a:bodyPr>
          <a:lstStyle/>
          <a:p>
            <a:endParaRPr lang="sl-SI" sz="1400" dirty="0"/>
          </a:p>
          <a:p>
            <a:r>
              <a:rPr lang="sl-SI" sz="900" dirty="0"/>
              <a:t>Junij 24 - DRR- povabilo - ostalo</a:t>
            </a:r>
          </a:p>
          <a:p>
            <a:endParaRPr lang="sl-SI" sz="1400" dirty="0"/>
          </a:p>
        </p:txBody>
      </p:sp>
      <p:cxnSp>
        <p:nvCxnSpPr>
          <p:cNvPr id="52" name="Raven povezovalnik 51">
            <a:extLst>
              <a:ext uri="{FF2B5EF4-FFF2-40B4-BE49-F238E27FC236}">
                <a16:creationId xmlns:a16="http://schemas.microsoft.com/office/drawing/2014/main" id="{C8E9D99E-5970-5E16-503D-BB33B47E27CD}"/>
              </a:ext>
            </a:extLst>
          </p:cNvPr>
          <p:cNvCxnSpPr>
            <a:cxnSpLocks/>
          </p:cNvCxnSpPr>
          <p:nvPr/>
        </p:nvCxnSpPr>
        <p:spPr>
          <a:xfrm flipV="1">
            <a:off x="6610863" y="3405685"/>
            <a:ext cx="81541" cy="609197"/>
          </a:xfrm>
          <a:prstGeom prst="line">
            <a:avLst/>
          </a:prstGeom>
        </p:spPr>
        <p:style>
          <a:lnRef idx="1">
            <a:schemeClr val="accent1"/>
          </a:lnRef>
          <a:fillRef idx="0">
            <a:schemeClr val="accent1"/>
          </a:fillRef>
          <a:effectRef idx="0">
            <a:schemeClr val="accent1"/>
          </a:effectRef>
          <a:fontRef idx="minor">
            <a:schemeClr val="tx1"/>
          </a:fontRef>
        </p:style>
      </p:cxnSp>
      <p:sp>
        <p:nvSpPr>
          <p:cNvPr id="54" name="PoljeZBesedilom 53">
            <a:extLst>
              <a:ext uri="{FF2B5EF4-FFF2-40B4-BE49-F238E27FC236}">
                <a16:creationId xmlns:a16="http://schemas.microsoft.com/office/drawing/2014/main" id="{A70654D8-D027-6D90-3AD9-01902FCEDECA}"/>
              </a:ext>
            </a:extLst>
          </p:cNvPr>
          <p:cNvSpPr txBox="1"/>
          <p:nvPr/>
        </p:nvSpPr>
        <p:spPr>
          <a:xfrm>
            <a:off x="5381063" y="4239962"/>
            <a:ext cx="1158671" cy="723275"/>
          </a:xfrm>
          <a:prstGeom prst="rect">
            <a:avLst/>
          </a:prstGeom>
          <a:noFill/>
          <a:ln>
            <a:solidFill>
              <a:schemeClr val="accent1"/>
            </a:solidFill>
          </a:ln>
        </p:spPr>
        <p:txBody>
          <a:bodyPr wrap="square" rtlCol="0">
            <a:spAutoFit/>
          </a:bodyPr>
          <a:lstStyle/>
          <a:p>
            <a:r>
              <a:rPr lang="sl-SI" sz="900" dirty="0"/>
              <a:t>Maj - Produktivne naložbe SPP – maj 2024</a:t>
            </a:r>
          </a:p>
          <a:p>
            <a:endParaRPr lang="sl-SI" sz="1400" dirty="0"/>
          </a:p>
        </p:txBody>
      </p:sp>
      <p:cxnSp>
        <p:nvCxnSpPr>
          <p:cNvPr id="55" name="Raven povezovalnik 54">
            <a:extLst>
              <a:ext uri="{FF2B5EF4-FFF2-40B4-BE49-F238E27FC236}">
                <a16:creationId xmlns:a16="http://schemas.microsoft.com/office/drawing/2014/main" id="{FBCC47ED-78F6-6353-5835-4EF712EEE109}"/>
              </a:ext>
            </a:extLst>
          </p:cNvPr>
          <p:cNvCxnSpPr>
            <a:cxnSpLocks/>
          </p:cNvCxnSpPr>
          <p:nvPr/>
        </p:nvCxnSpPr>
        <p:spPr>
          <a:xfrm>
            <a:off x="5868466" y="4035754"/>
            <a:ext cx="0" cy="162195"/>
          </a:xfrm>
          <a:prstGeom prst="line">
            <a:avLst/>
          </a:prstGeom>
        </p:spPr>
        <p:style>
          <a:lnRef idx="1">
            <a:schemeClr val="accent1"/>
          </a:lnRef>
          <a:fillRef idx="0">
            <a:schemeClr val="accent1"/>
          </a:fillRef>
          <a:effectRef idx="0">
            <a:schemeClr val="accent1"/>
          </a:effectRef>
          <a:fontRef idx="minor">
            <a:schemeClr val="tx1"/>
          </a:fontRef>
        </p:style>
      </p:cxnSp>
      <p:sp>
        <p:nvSpPr>
          <p:cNvPr id="58" name="PoljeZBesedilom 57">
            <a:extLst>
              <a:ext uri="{FF2B5EF4-FFF2-40B4-BE49-F238E27FC236}">
                <a16:creationId xmlns:a16="http://schemas.microsoft.com/office/drawing/2014/main" id="{517D038F-7656-4D70-97C9-1AD18C1B2FF2}"/>
              </a:ext>
            </a:extLst>
          </p:cNvPr>
          <p:cNvSpPr txBox="1"/>
          <p:nvPr/>
        </p:nvSpPr>
        <p:spPr>
          <a:xfrm>
            <a:off x="7117408" y="4263483"/>
            <a:ext cx="1158671" cy="1492716"/>
          </a:xfrm>
          <a:prstGeom prst="rect">
            <a:avLst/>
          </a:prstGeom>
          <a:noFill/>
          <a:ln>
            <a:solidFill>
              <a:schemeClr val="accent1"/>
            </a:solidFill>
          </a:ln>
        </p:spPr>
        <p:txBody>
          <a:bodyPr wrap="square" rtlCol="0">
            <a:spAutoFit/>
          </a:bodyPr>
          <a:lstStyle/>
          <a:p>
            <a:endParaRPr lang="sl-SI" sz="1400" dirty="0"/>
          </a:p>
          <a:p>
            <a:r>
              <a:rPr lang="sl-SI" sz="900" dirty="0"/>
              <a:t>Oktober 2024 MKRR – na Vlado RS – </a:t>
            </a:r>
            <a:r>
              <a:rPr lang="sl-SI" sz="900" b="1" dirty="0"/>
              <a:t>koriščenje sredstev EKP prepočasno </a:t>
            </a:r>
            <a:r>
              <a:rPr lang="sl-SI" sz="900" dirty="0"/>
              <a:t>– potrebna sprememba Programa 21-27</a:t>
            </a:r>
          </a:p>
          <a:p>
            <a:endParaRPr lang="sl-SI" sz="1400" dirty="0"/>
          </a:p>
        </p:txBody>
      </p:sp>
      <p:cxnSp>
        <p:nvCxnSpPr>
          <p:cNvPr id="59" name="Raven povezovalnik 58">
            <a:extLst>
              <a:ext uri="{FF2B5EF4-FFF2-40B4-BE49-F238E27FC236}">
                <a16:creationId xmlns:a16="http://schemas.microsoft.com/office/drawing/2014/main" id="{64A5E26A-C9D4-A676-6E8F-F3D950920030}"/>
              </a:ext>
            </a:extLst>
          </p:cNvPr>
          <p:cNvCxnSpPr>
            <a:cxnSpLocks/>
          </p:cNvCxnSpPr>
          <p:nvPr/>
        </p:nvCxnSpPr>
        <p:spPr>
          <a:xfrm>
            <a:off x="7320277" y="4035754"/>
            <a:ext cx="0" cy="235183"/>
          </a:xfrm>
          <a:prstGeom prst="line">
            <a:avLst/>
          </a:prstGeom>
        </p:spPr>
        <p:style>
          <a:lnRef idx="1">
            <a:schemeClr val="accent1"/>
          </a:lnRef>
          <a:fillRef idx="0">
            <a:schemeClr val="accent1"/>
          </a:fillRef>
          <a:effectRef idx="0">
            <a:schemeClr val="accent1"/>
          </a:effectRef>
          <a:fontRef idx="minor">
            <a:schemeClr val="tx1"/>
          </a:fontRef>
        </p:style>
      </p:cxnSp>
      <p:sp>
        <p:nvSpPr>
          <p:cNvPr id="60" name="PoljeZBesedilom 59">
            <a:extLst>
              <a:ext uri="{FF2B5EF4-FFF2-40B4-BE49-F238E27FC236}">
                <a16:creationId xmlns:a16="http://schemas.microsoft.com/office/drawing/2014/main" id="{27A86BA7-C79B-71FB-ED56-F19D7EFC2F66}"/>
              </a:ext>
            </a:extLst>
          </p:cNvPr>
          <p:cNvSpPr txBox="1"/>
          <p:nvPr/>
        </p:nvSpPr>
        <p:spPr>
          <a:xfrm>
            <a:off x="8814991" y="4227662"/>
            <a:ext cx="1158671" cy="800219"/>
          </a:xfrm>
          <a:prstGeom prst="rect">
            <a:avLst/>
          </a:prstGeom>
          <a:noFill/>
          <a:ln>
            <a:solidFill>
              <a:schemeClr val="accent1"/>
            </a:solidFill>
          </a:ln>
        </p:spPr>
        <p:txBody>
          <a:bodyPr wrap="square" rtlCol="0">
            <a:spAutoFit/>
          </a:bodyPr>
          <a:lstStyle/>
          <a:p>
            <a:endParaRPr lang="sl-SI" sz="1400" b="1" dirty="0"/>
          </a:p>
          <a:p>
            <a:r>
              <a:rPr lang="sl-SI" sz="900" b="1" dirty="0"/>
              <a:t>Predlog spremembe Programa EKP 21-27</a:t>
            </a:r>
          </a:p>
          <a:p>
            <a:endParaRPr lang="sl-SI" sz="1400" b="1" dirty="0"/>
          </a:p>
        </p:txBody>
      </p:sp>
      <p:cxnSp>
        <p:nvCxnSpPr>
          <p:cNvPr id="61" name="Raven povezovalnik 60">
            <a:extLst>
              <a:ext uri="{FF2B5EF4-FFF2-40B4-BE49-F238E27FC236}">
                <a16:creationId xmlns:a16="http://schemas.microsoft.com/office/drawing/2014/main" id="{77A4A838-C62D-5441-662D-35023CD0AC8A}"/>
              </a:ext>
            </a:extLst>
          </p:cNvPr>
          <p:cNvCxnSpPr/>
          <p:nvPr/>
        </p:nvCxnSpPr>
        <p:spPr>
          <a:xfrm flipV="1">
            <a:off x="11337024" y="3921017"/>
            <a:ext cx="0" cy="121113"/>
          </a:xfrm>
          <a:prstGeom prst="line">
            <a:avLst/>
          </a:prstGeom>
          <a:ln w="28575"/>
        </p:spPr>
        <p:style>
          <a:lnRef idx="1">
            <a:schemeClr val="dk1"/>
          </a:lnRef>
          <a:fillRef idx="0">
            <a:schemeClr val="dk1"/>
          </a:fillRef>
          <a:effectRef idx="0">
            <a:schemeClr val="dk1"/>
          </a:effectRef>
          <a:fontRef idx="minor">
            <a:schemeClr val="tx1"/>
          </a:fontRef>
        </p:style>
      </p:cxnSp>
      <p:sp>
        <p:nvSpPr>
          <p:cNvPr id="62" name="PoljeZBesedilom 61">
            <a:extLst>
              <a:ext uri="{FF2B5EF4-FFF2-40B4-BE49-F238E27FC236}">
                <a16:creationId xmlns:a16="http://schemas.microsoft.com/office/drawing/2014/main" id="{782F5777-57CF-0126-83DE-B1F392D52B3E}"/>
              </a:ext>
            </a:extLst>
          </p:cNvPr>
          <p:cNvSpPr txBox="1"/>
          <p:nvPr/>
        </p:nvSpPr>
        <p:spPr>
          <a:xfrm>
            <a:off x="10799488" y="2939657"/>
            <a:ext cx="1147415" cy="954107"/>
          </a:xfrm>
          <a:prstGeom prst="rect">
            <a:avLst/>
          </a:prstGeom>
          <a:noFill/>
        </p:spPr>
        <p:txBody>
          <a:bodyPr wrap="square" rtlCol="0">
            <a:spAutoFit/>
          </a:bodyPr>
          <a:lstStyle/>
          <a:p>
            <a:r>
              <a:rPr lang="sl-SI" sz="1400" dirty="0">
                <a:solidFill>
                  <a:srgbClr val="FF0000"/>
                </a:solidFill>
              </a:rPr>
              <a:t>31.12.2025</a:t>
            </a:r>
          </a:p>
          <a:p>
            <a:r>
              <a:rPr lang="sl-SI" sz="1400" dirty="0">
                <a:solidFill>
                  <a:srgbClr val="FF0000"/>
                </a:solidFill>
              </a:rPr>
              <a:t>CILJ N+3 – prvi finančni mejnik</a:t>
            </a:r>
          </a:p>
        </p:txBody>
      </p:sp>
      <p:cxnSp>
        <p:nvCxnSpPr>
          <p:cNvPr id="67" name="Raven povezovalnik 66">
            <a:extLst>
              <a:ext uri="{FF2B5EF4-FFF2-40B4-BE49-F238E27FC236}">
                <a16:creationId xmlns:a16="http://schemas.microsoft.com/office/drawing/2014/main" id="{38BC01E1-E8D9-1483-8591-C0779D3D6A7D}"/>
              </a:ext>
            </a:extLst>
          </p:cNvPr>
          <p:cNvCxnSpPr>
            <a:cxnSpLocks/>
          </p:cNvCxnSpPr>
          <p:nvPr/>
        </p:nvCxnSpPr>
        <p:spPr>
          <a:xfrm>
            <a:off x="9304775" y="4069383"/>
            <a:ext cx="0" cy="152400"/>
          </a:xfrm>
          <a:prstGeom prst="line">
            <a:avLst/>
          </a:prstGeom>
        </p:spPr>
        <p:style>
          <a:lnRef idx="1">
            <a:schemeClr val="accent1"/>
          </a:lnRef>
          <a:fillRef idx="0">
            <a:schemeClr val="accent1"/>
          </a:fillRef>
          <a:effectRef idx="0">
            <a:schemeClr val="accent1"/>
          </a:effectRef>
          <a:fontRef idx="minor">
            <a:schemeClr val="tx1"/>
          </a:fontRef>
        </p:style>
      </p:cxnSp>
      <p:sp>
        <p:nvSpPr>
          <p:cNvPr id="68" name="PoljeZBesedilom 67">
            <a:extLst>
              <a:ext uri="{FF2B5EF4-FFF2-40B4-BE49-F238E27FC236}">
                <a16:creationId xmlns:a16="http://schemas.microsoft.com/office/drawing/2014/main" id="{9C7133C5-2A1A-7760-E0F3-2C734DA43A20}"/>
              </a:ext>
            </a:extLst>
          </p:cNvPr>
          <p:cNvSpPr txBox="1"/>
          <p:nvPr/>
        </p:nvSpPr>
        <p:spPr>
          <a:xfrm>
            <a:off x="3859707" y="4398697"/>
            <a:ext cx="1158671" cy="938719"/>
          </a:xfrm>
          <a:prstGeom prst="rect">
            <a:avLst/>
          </a:prstGeom>
          <a:noFill/>
          <a:ln>
            <a:solidFill>
              <a:schemeClr val="accent1"/>
            </a:solidFill>
          </a:ln>
        </p:spPr>
        <p:txBody>
          <a:bodyPr wrap="square" rtlCol="0">
            <a:spAutoFit/>
          </a:bodyPr>
          <a:lstStyle/>
          <a:p>
            <a:endParaRPr lang="sl-SI" sz="1400" dirty="0"/>
          </a:p>
          <a:p>
            <a:r>
              <a:rPr lang="sl-SI" sz="900" dirty="0"/>
              <a:t>Jan 24 - Izdali vse odločitve o podpori za vse CLLD-je (37)</a:t>
            </a:r>
          </a:p>
          <a:p>
            <a:endParaRPr lang="sl-SI" sz="1400" dirty="0"/>
          </a:p>
        </p:txBody>
      </p:sp>
      <p:cxnSp>
        <p:nvCxnSpPr>
          <p:cNvPr id="69" name="Raven puščični povezovalnik 68">
            <a:extLst>
              <a:ext uri="{FF2B5EF4-FFF2-40B4-BE49-F238E27FC236}">
                <a16:creationId xmlns:a16="http://schemas.microsoft.com/office/drawing/2014/main" id="{75C42B0E-02F7-93F9-6FA6-3532B12E4504}"/>
              </a:ext>
            </a:extLst>
          </p:cNvPr>
          <p:cNvCxnSpPr>
            <a:cxnSpLocks/>
          </p:cNvCxnSpPr>
          <p:nvPr/>
        </p:nvCxnSpPr>
        <p:spPr>
          <a:xfrm>
            <a:off x="838199" y="2090976"/>
            <a:ext cx="5445662" cy="0"/>
          </a:xfrm>
          <a:prstGeom prst="straightConnector1">
            <a:avLst/>
          </a:prstGeom>
          <a:ln w="38100">
            <a:solidFill>
              <a:schemeClr val="accent6">
                <a:lumMod val="75000"/>
              </a:schemeClr>
            </a:solidFill>
            <a:tailEnd type="triangle"/>
          </a:ln>
        </p:spPr>
        <p:style>
          <a:lnRef idx="1">
            <a:schemeClr val="dk1"/>
          </a:lnRef>
          <a:fillRef idx="0">
            <a:schemeClr val="dk1"/>
          </a:fillRef>
          <a:effectRef idx="0">
            <a:schemeClr val="dk1"/>
          </a:effectRef>
          <a:fontRef idx="minor">
            <a:schemeClr val="tx1"/>
          </a:fontRef>
        </p:style>
      </p:cxnSp>
      <p:sp>
        <p:nvSpPr>
          <p:cNvPr id="72" name="PoljeZBesedilom 71">
            <a:extLst>
              <a:ext uri="{FF2B5EF4-FFF2-40B4-BE49-F238E27FC236}">
                <a16:creationId xmlns:a16="http://schemas.microsoft.com/office/drawing/2014/main" id="{D13F0BEA-325B-6280-6957-93B289FA875C}"/>
              </a:ext>
            </a:extLst>
          </p:cNvPr>
          <p:cNvSpPr txBox="1"/>
          <p:nvPr/>
        </p:nvSpPr>
        <p:spPr>
          <a:xfrm>
            <a:off x="1271910" y="1648344"/>
            <a:ext cx="4365744" cy="307777"/>
          </a:xfrm>
          <a:prstGeom prst="rect">
            <a:avLst/>
          </a:prstGeom>
          <a:noFill/>
        </p:spPr>
        <p:txBody>
          <a:bodyPr wrap="square" rtlCol="0">
            <a:spAutoFit/>
          </a:bodyPr>
          <a:lstStyle/>
          <a:p>
            <a:r>
              <a:rPr lang="sl-SI" sz="1400" b="1" dirty="0"/>
              <a:t>Zaključevanje perspektive 14-20 – 1 mrd izplačil</a:t>
            </a:r>
          </a:p>
        </p:txBody>
      </p:sp>
      <p:cxnSp>
        <p:nvCxnSpPr>
          <p:cNvPr id="73" name="Raven puščični povezovalnik 72">
            <a:extLst>
              <a:ext uri="{FF2B5EF4-FFF2-40B4-BE49-F238E27FC236}">
                <a16:creationId xmlns:a16="http://schemas.microsoft.com/office/drawing/2014/main" id="{A1D41B73-01FF-7946-4B58-F556129AB6A0}"/>
              </a:ext>
            </a:extLst>
          </p:cNvPr>
          <p:cNvCxnSpPr>
            <a:cxnSpLocks/>
          </p:cNvCxnSpPr>
          <p:nvPr/>
        </p:nvCxnSpPr>
        <p:spPr>
          <a:xfrm>
            <a:off x="6807008" y="2298378"/>
            <a:ext cx="4688306" cy="0"/>
          </a:xfrm>
          <a:prstGeom prst="straightConnector1">
            <a:avLst/>
          </a:prstGeom>
          <a:ln w="38100">
            <a:solidFill>
              <a:srgbClr val="FFC000"/>
            </a:solidFill>
            <a:tailEnd type="triangle"/>
          </a:ln>
        </p:spPr>
        <p:style>
          <a:lnRef idx="1">
            <a:schemeClr val="dk1"/>
          </a:lnRef>
          <a:fillRef idx="0">
            <a:schemeClr val="dk1"/>
          </a:fillRef>
          <a:effectRef idx="0">
            <a:schemeClr val="dk1"/>
          </a:effectRef>
          <a:fontRef idx="minor">
            <a:schemeClr val="tx1"/>
          </a:fontRef>
        </p:style>
      </p:cxnSp>
      <p:sp>
        <p:nvSpPr>
          <p:cNvPr id="76" name="PoljeZBesedilom 75">
            <a:extLst>
              <a:ext uri="{FF2B5EF4-FFF2-40B4-BE49-F238E27FC236}">
                <a16:creationId xmlns:a16="http://schemas.microsoft.com/office/drawing/2014/main" id="{755287D7-E88C-3C03-F78D-634711D31FFC}"/>
              </a:ext>
            </a:extLst>
          </p:cNvPr>
          <p:cNvSpPr txBox="1"/>
          <p:nvPr/>
        </p:nvSpPr>
        <p:spPr>
          <a:xfrm>
            <a:off x="6807008" y="1938722"/>
            <a:ext cx="4970189" cy="307777"/>
          </a:xfrm>
          <a:prstGeom prst="rect">
            <a:avLst/>
          </a:prstGeom>
          <a:noFill/>
        </p:spPr>
        <p:txBody>
          <a:bodyPr wrap="square" rtlCol="0">
            <a:spAutoFit/>
          </a:bodyPr>
          <a:lstStyle/>
          <a:p>
            <a:r>
              <a:rPr lang="sl-SI" sz="1400" b="1" dirty="0"/>
              <a:t>Avgust 2023 - poplave, vloga – solidarnostni sklad 428 mio EUR+ </a:t>
            </a:r>
          </a:p>
        </p:txBody>
      </p:sp>
      <p:cxnSp>
        <p:nvCxnSpPr>
          <p:cNvPr id="77" name="Raven povezovalnik 76">
            <a:extLst>
              <a:ext uri="{FF2B5EF4-FFF2-40B4-BE49-F238E27FC236}">
                <a16:creationId xmlns:a16="http://schemas.microsoft.com/office/drawing/2014/main" id="{1EDCB75A-B03D-F876-C9C1-C3888DB8DC07}"/>
              </a:ext>
            </a:extLst>
          </p:cNvPr>
          <p:cNvCxnSpPr>
            <a:cxnSpLocks/>
          </p:cNvCxnSpPr>
          <p:nvPr/>
        </p:nvCxnSpPr>
        <p:spPr>
          <a:xfrm flipV="1">
            <a:off x="4767121" y="4042130"/>
            <a:ext cx="97569" cy="356567"/>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Raven puščični povezovalnik 78">
            <a:extLst>
              <a:ext uri="{FF2B5EF4-FFF2-40B4-BE49-F238E27FC236}">
                <a16:creationId xmlns:a16="http://schemas.microsoft.com/office/drawing/2014/main" id="{CAA13372-E6E3-82FE-9368-D091313A15AA}"/>
              </a:ext>
            </a:extLst>
          </p:cNvPr>
          <p:cNvCxnSpPr>
            <a:cxnSpLocks/>
          </p:cNvCxnSpPr>
          <p:nvPr/>
        </p:nvCxnSpPr>
        <p:spPr>
          <a:xfrm>
            <a:off x="508529" y="5987081"/>
            <a:ext cx="11179291" cy="0"/>
          </a:xfrm>
          <a:prstGeom prst="straightConnector1">
            <a:avLst/>
          </a:prstGeom>
          <a:ln w="38100">
            <a:solidFill>
              <a:schemeClr val="accent2">
                <a:lumMod val="40000"/>
                <a:lumOff val="60000"/>
              </a:schemeClr>
            </a:solidFill>
            <a:tailEnd type="triangle"/>
          </a:ln>
        </p:spPr>
        <p:style>
          <a:lnRef idx="1">
            <a:schemeClr val="dk1"/>
          </a:lnRef>
          <a:fillRef idx="0">
            <a:schemeClr val="dk1"/>
          </a:fillRef>
          <a:effectRef idx="0">
            <a:schemeClr val="dk1"/>
          </a:effectRef>
          <a:fontRef idx="minor">
            <a:schemeClr val="tx1"/>
          </a:fontRef>
        </p:style>
      </p:cxnSp>
      <p:sp>
        <p:nvSpPr>
          <p:cNvPr id="81" name="PoljeZBesedilom 80">
            <a:extLst>
              <a:ext uri="{FF2B5EF4-FFF2-40B4-BE49-F238E27FC236}">
                <a16:creationId xmlns:a16="http://schemas.microsoft.com/office/drawing/2014/main" id="{5669D293-369E-09B2-F749-83527CBEA255}"/>
              </a:ext>
            </a:extLst>
          </p:cNvPr>
          <p:cNvSpPr txBox="1"/>
          <p:nvPr/>
        </p:nvSpPr>
        <p:spPr>
          <a:xfrm>
            <a:off x="3248350" y="5640586"/>
            <a:ext cx="4970189" cy="307777"/>
          </a:xfrm>
          <a:prstGeom prst="rect">
            <a:avLst/>
          </a:prstGeom>
          <a:noFill/>
        </p:spPr>
        <p:txBody>
          <a:bodyPr wrap="square" rtlCol="0">
            <a:spAutoFit/>
          </a:bodyPr>
          <a:lstStyle/>
          <a:p>
            <a:r>
              <a:rPr lang="sl-SI" sz="1400" b="1" dirty="0"/>
              <a:t>Izvajanje NOO</a:t>
            </a:r>
          </a:p>
        </p:txBody>
      </p:sp>
    </p:spTree>
    <p:extLst>
      <p:ext uri="{BB962C8B-B14F-4D97-AF65-F5344CB8AC3E}">
        <p14:creationId xmlns:p14="http://schemas.microsoft.com/office/powerpoint/2010/main" val="178564780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značba mesta vsebine 2"/>
          <p:cNvSpPr>
            <a:spLocks noGrp="1"/>
          </p:cNvSpPr>
          <p:nvPr>
            <p:ph idx="1"/>
          </p:nvPr>
        </p:nvSpPr>
        <p:spPr>
          <a:xfrm>
            <a:off x="838200" y="1825625"/>
            <a:ext cx="10515600" cy="4024759"/>
          </a:xfrm>
        </p:spPr>
        <p:txBody>
          <a:bodyPr/>
          <a:lstStyle/>
          <a:p>
            <a:pPr marL="457200" lvl="1" indent="0">
              <a:lnSpc>
                <a:spcPct val="107000"/>
              </a:lnSpc>
              <a:spcAft>
                <a:spcPts val="800"/>
              </a:spcAft>
              <a:buNone/>
            </a:pPr>
            <a:endParaRPr lang="sl-SI" sz="1200">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lgn="just">
              <a:lnSpc>
                <a:spcPct val="107000"/>
              </a:lnSpc>
              <a:spcAft>
                <a:spcPts val="800"/>
              </a:spcAft>
              <a:buNone/>
            </a:pPr>
            <a:endParaRPr lang="sl-SI" sz="1200">
              <a:effectLst/>
              <a:latin typeface="Calibri" panose="020F0502020204030204" pitchFamily="34" charset="0"/>
              <a:ea typeface="Calibri" panose="020F0502020204030204" pitchFamily="34" charset="0"/>
              <a:cs typeface="Times New Roman" panose="02020603050405020304" pitchFamily="18" charset="0"/>
            </a:endParaRPr>
          </a:p>
          <a:p>
            <a:endParaRPr lang="sl-SI">
              <a:latin typeface="Republika" panose="02000506040000020004" pitchFamily="2" charset="-18"/>
            </a:endParaRPr>
          </a:p>
        </p:txBody>
      </p:sp>
      <p:pic>
        <p:nvPicPr>
          <p:cNvPr id="4" name="Slika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77216" y="6033143"/>
            <a:ext cx="2689861" cy="564319"/>
          </a:xfrm>
          <a:prstGeom prst="rect">
            <a:avLst/>
          </a:prstGeom>
        </p:spPr>
      </p:pic>
      <p:pic>
        <p:nvPicPr>
          <p:cNvPr id="5" name="Picture 4" descr="Logo image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8529" y="6081245"/>
            <a:ext cx="1050232" cy="516217"/>
          </a:xfrm>
          <a:prstGeom prst="rect">
            <a:avLst/>
          </a:prstGeom>
          <a:noFill/>
          <a:extLst>
            <a:ext uri="{909E8E84-426E-40DD-AFC4-6F175D3DCCD1}">
              <a14:hiddenFill xmlns:a14="http://schemas.microsoft.com/office/drawing/2010/main">
                <a:solidFill>
                  <a:srgbClr val="FFFFFF"/>
                </a:solidFill>
              </a14:hiddenFill>
            </a:ext>
          </a:extLst>
        </p:spPr>
      </p:pic>
      <p:cxnSp>
        <p:nvCxnSpPr>
          <p:cNvPr id="7" name="Kolenski povezovalnik 6"/>
          <p:cNvCxnSpPr/>
          <p:nvPr/>
        </p:nvCxnSpPr>
        <p:spPr>
          <a:xfrm flipV="1">
            <a:off x="245807" y="304566"/>
            <a:ext cx="3736258" cy="2637408"/>
          </a:xfrm>
          <a:prstGeom prst="bentConnector3">
            <a:avLst>
              <a:gd name="adj1" fmla="val 0"/>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8" name="Kolenski povezovalnik 7"/>
          <p:cNvCxnSpPr/>
          <p:nvPr/>
        </p:nvCxnSpPr>
        <p:spPr>
          <a:xfrm flipV="1">
            <a:off x="8514735" y="4197949"/>
            <a:ext cx="3342968" cy="2408904"/>
          </a:xfrm>
          <a:prstGeom prst="bentConnector3">
            <a:avLst>
              <a:gd name="adj1" fmla="val 100294"/>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aphicFrame>
        <p:nvGraphicFramePr>
          <p:cNvPr id="9" name="Tabela 8">
            <a:extLst>
              <a:ext uri="{FF2B5EF4-FFF2-40B4-BE49-F238E27FC236}">
                <a16:creationId xmlns:a16="http://schemas.microsoft.com/office/drawing/2014/main" id="{D5305BA3-0CB7-2FB5-2094-7E3AF2C9B833}"/>
              </a:ext>
            </a:extLst>
          </p:cNvPr>
          <p:cNvGraphicFramePr>
            <a:graphicFrameLocks noGrp="1"/>
          </p:cNvGraphicFramePr>
          <p:nvPr>
            <p:extLst>
              <p:ext uri="{D42A27DB-BD31-4B8C-83A1-F6EECF244321}">
                <p14:modId xmlns:p14="http://schemas.microsoft.com/office/powerpoint/2010/main" val="2819947818"/>
              </p:ext>
            </p:extLst>
          </p:nvPr>
        </p:nvGraphicFramePr>
        <p:xfrm>
          <a:off x="334297" y="379153"/>
          <a:ext cx="11464414" cy="5611753"/>
        </p:xfrm>
        <a:graphic>
          <a:graphicData uri="http://schemas.openxmlformats.org/drawingml/2006/table">
            <a:tbl>
              <a:tblPr firstRow="1" firstCol="1" bandRow="1">
                <a:tableStyleId>{5C22544A-7EE6-4342-B048-85BDC9FD1C3A}</a:tableStyleId>
              </a:tblPr>
              <a:tblGrid>
                <a:gridCol w="561815">
                  <a:extLst>
                    <a:ext uri="{9D8B030D-6E8A-4147-A177-3AD203B41FA5}">
                      <a16:colId xmlns:a16="http://schemas.microsoft.com/office/drawing/2014/main" val="104111153"/>
                    </a:ext>
                  </a:extLst>
                </a:gridCol>
                <a:gridCol w="1964326">
                  <a:extLst>
                    <a:ext uri="{9D8B030D-6E8A-4147-A177-3AD203B41FA5}">
                      <a16:colId xmlns:a16="http://schemas.microsoft.com/office/drawing/2014/main" val="3762704826"/>
                    </a:ext>
                  </a:extLst>
                </a:gridCol>
                <a:gridCol w="8938273">
                  <a:extLst>
                    <a:ext uri="{9D8B030D-6E8A-4147-A177-3AD203B41FA5}">
                      <a16:colId xmlns:a16="http://schemas.microsoft.com/office/drawing/2014/main" val="2433503965"/>
                    </a:ext>
                  </a:extLst>
                </a:gridCol>
              </a:tblGrid>
              <a:tr h="491113">
                <a:tc>
                  <a:txBody>
                    <a:bodyPr/>
                    <a:lstStyle/>
                    <a:p>
                      <a:pPr>
                        <a:lnSpc>
                          <a:spcPct val="100000"/>
                        </a:lnSpc>
                        <a:spcBef>
                          <a:spcPts val="300"/>
                        </a:spcBef>
                        <a:spcAft>
                          <a:spcPts val="300"/>
                        </a:spcAft>
                      </a:pPr>
                      <a:r>
                        <a:rPr lang="sl-SI" sz="1800" noProof="0" dirty="0">
                          <a:effectLst/>
                          <a:latin typeface="Republika"/>
                        </a:rPr>
                        <a:t>CP</a:t>
                      </a:r>
                      <a:endParaRPr lang="sl-SI" sz="1800" noProof="0" dirty="0">
                        <a:effectLst/>
                        <a:latin typeface="Republika"/>
                        <a:ea typeface="Times New Roman" panose="02020603050405020304" pitchFamily="18" charset="0"/>
                        <a:cs typeface="Times New Roman" panose="02020603050405020304" pitchFamily="18" charset="0"/>
                      </a:endParaRPr>
                    </a:p>
                  </a:txBody>
                  <a:tcPr marL="65966" marR="65966" marT="0" marB="0"/>
                </a:tc>
                <a:tc>
                  <a:txBody>
                    <a:bodyPr/>
                    <a:lstStyle/>
                    <a:p>
                      <a:pPr>
                        <a:lnSpc>
                          <a:spcPct val="100000"/>
                        </a:lnSpc>
                        <a:spcBef>
                          <a:spcPts val="300"/>
                        </a:spcBef>
                        <a:spcAft>
                          <a:spcPts val="300"/>
                        </a:spcAft>
                      </a:pPr>
                      <a:r>
                        <a:rPr lang="sl-SI" sz="1800" cap="all" baseline="0" noProof="0" dirty="0">
                          <a:effectLst/>
                          <a:latin typeface="Republika"/>
                        </a:rPr>
                        <a:t>Naziv operacije</a:t>
                      </a:r>
                      <a:endParaRPr lang="sl-SI" sz="1800" cap="all" baseline="0" noProof="0" dirty="0">
                        <a:effectLst/>
                        <a:latin typeface="Republika"/>
                        <a:ea typeface="Times New Roman" panose="02020603050405020304" pitchFamily="18" charset="0"/>
                        <a:cs typeface="Times New Roman" panose="02020603050405020304" pitchFamily="18" charset="0"/>
                      </a:endParaRPr>
                    </a:p>
                  </a:txBody>
                  <a:tcPr marL="65966" marR="65966" marT="0" marB="0"/>
                </a:tc>
                <a:tc>
                  <a:txBody>
                    <a:bodyPr/>
                    <a:lstStyle/>
                    <a:p>
                      <a:pPr>
                        <a:lnSpc>
                          <a:spcPct val="100000"/>
                        </a:lnSpc>
                        <a:spcBef>
                          <a:spcPts val="300"/>
                        </a:spcBef>
                        <a:spcAft>
                          <a:spcPts val="300"/>
                        </a:spcAft>
                      </a:pPr>
                      <a:r>
                        <a:rPr lang="sl-SI" sz="1800" cap="all" baseline="0" noProof="0" dirty="0">
                          <a:effectLst/>
                          <a:latin typeface="Republika"/>
                        </a:rPr>
                        <a:t>Stanje</a:t>
                      </a:r>
                      <a:endParaRPr lang="sl-SI" sz="1800" cap="all" baseline="0" noProof="0" dirty="0">
                        <a:effectLst/>
                        <a:latin typeface="Republika"/>
                        <a:ea typeface="Times New Roman" panose="02020603050405020304" pitchFamily="18" charset="0"/>
                        <a:cs typeface="Times New Roman" panose="02020603050405020304" pitchFamily="18" charset="0"/>
                      </a:endParaRPr>
                    </a:p>
                  </a:txBody>
                  <a:tcPr marL="65966" marR="65966" marT="0" marB="0"/>
                </a:tc>
                <a:extLst>
                  <a:ext uri="{0D108BD9-81ED-4DB2-BD59-A6C34878D82A}">
                    <a16:rowId xmlns:a16="http://schemas.microsoft.com/office/drawing/2014/main" val="1231542633"/>
                  </a:ext>
                </a:extLst>
              </a:tr>
              <a:tr h="2101534">
                <a:tc>
                  <a:txBody>
                    <a:bodyPr/>
                    <a:lstStyle/>
                    <a:p>
                      <a:pPr>
                        <a:lnSpc>
                          <a:spcPct val="100000"/>
                        </a:lnSpc>
                        <a:spcBef>
                          <a:spcPts val="300"/>
                        </a:spcBef>
                        <a:spcAft>
                          <a:spcPts val="300"/>
                        </a:spcAft>
                      </a:pPr>
                      <a:r>
                        <a:rPr lang="sl-SI" sz="1800" noProof="0" dirty="0">
                          <a:effectLst/>
                          <a:latin typeface="Republika" panose="02000506040000020004" pitchFamily="2" charset="-18"/>
                        </a:rPr>
                        <a:t>3</a:t>
                      </a:r>
                    </a:p>
                  </a:txBody>
                  <a:tcPr marL="65966" marR="65966" marT="0" marB="0" anchor="ctr"/>
                </a:tc>
                <a:tc>
                  <a:txBody>
                    <a:bodyPr/>
                    <a:lstStyle/>
                    <a:p>
                      <a:pPr>
                        <a:lnSpc>
                          <a:spcPct val="100000"/>
                        </a:lnSpc>
                        <a:spcBef>
                          <a:spcPts val="300"/>
                        </a:spcBef>
                        <a:spcAft>
                          <a:spcPts val="300"/>
                        </a:spcAft>
                      </a:pPr>
                      <a:r>
                        <a:rPr lang="sl-SI" sz="1700" b="1" noProof="0" dirty="0">
                          <a:effectLst>
                            <a:outerShdw blurRad="38100" dist="38100" dir="2700000" algn="tl">
                              <a:srgbClr val="000000">
                                <a:alpha val="43137"/>
                              </a:srgbClr>
                            </a:outerShdw>
                          </a:effectLst>
                          <a:latin typeface="Republika"/>
                        </a:rPr>
                        <a:t>Nadgradnja železniške proge </a:t>
                      </a:r>
                      <a:r>
                        <a:rPr lang="sl-SI" sz="1700" b="1" noProof="0" dirty="0" err="1">
                          <a:effectLst>
                            <a:outerShdw blurRad="38100" dist="38100" dir="2700000" algn="tl">
                              <a:srgbClr val="000000">
                                <a:alpha val="43137"/>
                              </a:srgbClr>
                            </a:outerShdw>
                          </a:effectLst>
                          <a:latin typeface="Republika"/>
                        </a:rPr>
                        <a:t>d.m</a:t>
                      </a:r>
                      <a:r>
                        <a:rPr lang="sl-SI" sz="1700" b="1" noProof="0" dirty="0">
                          <a:effectLst>
                            <a:outerShdw blurRad="38100" dist="38100" dir="2700000" algn="tl">
                              <a:srgbClr val="000000">
                                <a:alpha val="43137"/>
                              </a:srgbClr>
                            </a:outerShdw>
                          </a:effectLst>
                          <a:latin typeface="Republika"/>
                        </a:rPr>
                        <a:t>.-Dobova-Zidani Most: odsek </a:t>
                      </a:r>
                      <a:r>
                        <a:rPr lang="sl-SI" sz="1700" b="1" noProof="0" dirty="0" err="1">
                          <a:effectLst>
                            <a:outerShdw blurRad="38100" dist="38100" dir="2700000" algn="tl">
                              <a:srgbClr val="000000">
                                <a:alpha val="43137"/>
                              </a:srgbClr>
                            </a:outerShdw>
                          </a:effectLst>
                          <a:latin typeface="Republika"/>
                        </a:rPr>
                        <a:t>d.m</a:t>
                      </a:r>
                      <a:r>
                        <a:rPr lang="sl-SI" sz="1700" b="1" noProof="0" dirty="0">
                          <a:effectLst>
                            <a:outerShdw blurRad="38100" dist="38100" dir="2700000" algn="tl">
                              <a:srgbClr val="000000">
                                <a:alpha val="43137"/>
                              </a:srgbClr>
                            </a:outerShdw>
                          </a:effectLst>
                          <a:latin typeface="Republika"/>
                        </a:rPr>
                        <a:t>.-Dobova-Sevnica</a:t>
                      </a:r>
                    </a:p>
                  </a:txBody>
                  <a:tcPr marL="65966" marR="65966" marT="0" marB="0" anchor="ctr"/>
                </a:tc>
                <a:tc>
                  <a:txBody>
                    <a:bodyPr/>
                    <a:lstStyle/>
                    <a:p>
                      <a:pPr marL="0" indent="0">
                        <a:lnSpc>
                          <a:spcPct val="100000"/>
                        </a:lnSpc>
                        <a:spcBef>
                          <a:spcPts val="300"/>
                        </a:spcBef>
                        <a:spcAft>
                          <a:spcPts val="300"/>
                        </a:spcAft>
                        <a:buFont typeface="Arial" panose="020B0604020202020204" pitchFamily="34" charset="0"/>
                        <a:buNone/>
                      </a:pPr>
                      <a:r>
                        <a:rPr lang="sl-SI" sz="1700" b="0" noProof="0" dirty="0">
                          <a:effectLst/>
                          <a:latin typeface="Republika"/>
                        </a:rPr>
                        <a:t>Projekt razdeljen na 4 etape:</a:t>
                      </a:r>
                    </a:p>
                    <a:p>
                      <a:pPr marL="0" indent="0">
                        <a:lnSpc>
                          <a:spcPct val="100000"/>
                        </a:lnSpc>
                        <a:spcBef>
                          <a:spcPts val="300"/>
                        </a:spcBef>
                        <a:spcAft>
                          <a:spcPts val="300"/>
                        </a:spcAft>
                        <a:buFont typeface="Arial" panose="020B0604020202020204" pitchFamily="34" charset="0"/>
                        <a:buNone/>
                      </a:pPr>
                      <a:r>
                        <a:rPr lang="sl-SI" sz="1700" b="1" noProof="0" dirty="0">
                          <a:effectLst/>
                          <a:latin typeface="Republika"/>
                        </a:rPr>
                        <a:t>1. etapa: območje Krško </a:t>
                      </a:r>
                      <a:r>
                        <a:rPr lang="sl-SI" sz="1700" b="0" noProof="0" dirty="0">
                          <a:effectLst/>
                          <a:latin typeface="Republika"/>
                        </a:rPr>
                        <a:t>– OU izdal odločitev, v teku postopek JN</a:t>
                      </a:r>
                      <a:endParaRPr lang="sl-SI" sz="1700" b="0" noProof="0" dirty="0">
                        <a:effectLst/>
                        <a:highlight>
                          <a:srgbClr val="FFFF00"/>
                        </a:highlight>
                        <a:latin typeface="Republika"/>
                      </a:endParaRPr>
                    </a:p>
                    <a:p>
                      <a:pPr marL="0" indent="0">
                        <a:lnSpc>
                          <a:spcPct val="100000"/>
                        </a:lnSpc>
                        <a:spcBef>
                          <a:spcPts val="300"/>
                        </a:spcBef>
                        <a:spcAft>
                          <a:spcPts val="300"/>
                        </a:spcAft>
                        <a:buFont typeface="Arial" panose="020B0604020202020204" pitchFamily="34" charset="0"/>
                        <a:buNone/>
                      </a:pPr>
                      <a:r>
                        <a:rPr lang="sl-SI" sz="1700" b="1" noProof="0" dirty="0">
                          <a:effectLst/>
                          <a:latin typeface="Republika"/>
                        </a:rPr>
                        <a:t>2. etapa: območje Sevnica </a:t>
                      </a:r>
                      <a:r>
                        <a:rPr lang="sl-SI" sz="1700" b="0" noProof="0" dirty="0">
                          <a:effectLst/>
                          <a:latin typeface="Republika"/>
                        </a:rPr>
                        <a:t>– 2. etapa: območje Sevnica – OU izdal odločitev o podpori, objava JN za izvedbena dela predvidena v začetku v 05/2025. Izvedba del je predvidena v obdobju 03/2026 – 05/2027.</a:t>
                      </a:r>
                    </a:p>
                    <a:p>
                      <a:pPr marL="0" indent="0">
                        <a:lnSpc>
                          <a:spcPct val="100000"/>
                        </a:lnSpc>
                        <a:spcBef>
                          <a:spcPts val="300"/>
                        </a:spcBef>
                        <a:spcAft>
                          <a:spcPts val="300"/>
                        </a:spcAft>
                        <a:buFont typeface="Arial" panose="020B0604020202020204" pitchFamily="34" charset="0"/>
                        <a:buNone/>
                      </a:pPr>
                      <a:r>
                        <a:rPr lang="sl-SI" sz="1700" b="1" noProof="0" dirty="0">
                          <a:effectLst/>
                          <a:latin typeface="Republika"/>
                        </a:rPr>
                        <a:t>3. etapa: nadgradnja odsekov Krško–Sevnica  in 4. etapa: nadgradnja odsekov d. m.–Dobova–Brežice </a:t>
                      </a:r>
                      <a:r>
                        <a:rPr lang="sl-SI" sz="1700" b="0" noProof="0" dirty="0">
                          <a:effectLst/>
                          <a:latin typeface="Republika"/>
                        </a:rPr>
                        <a:t>– dokumentacija (investicijske, projektna, </a:t>
                      </a:r>
                      <a:r>
                        <a:rPr lang="sl-SI" sz="1700" b="0" noProof="0" dirty="0" err="1">
                          <a:effectLst/>
                          <a:latin typeface="Republika"/>
                        </a:rPr>
                        <a:t>okoljska</a:t>
                      </a:r>
                      <a:r>
                        <a:rPr lang="sl-SI" sz="1700" b="0" noProof="0" dirty="0">
                          <a:effectLst/>
                          <a:latin typeface="Republika"/>
                        </a:rPr>
                        <a:t>) v pripravi, skupna vloga bo na OU posredovana predvidoma v 3. četrtletju 2025. Izvedba investicije je predvidena v obdobju 02/2027 – 05/2029.</a:t>
                      </a:r>
                    </a:p>
                  </a:txBody>
                  <a:tcPr marL="65966" marR="65966" marT="0" marB="0" anchor="ctr"/>
                </a:tc>
                <a:extLst>
                  <a:ext uri="{0D108BD9-81ED-4DB2-BD59-A6C34878D82A}">
                    <a16:rowId xmlns:a16="http://schemas.microsoft.com/office/drawing/2014/main" val="4080703152"/>
                  </a:ext>
                </a:extLst>
              </a:tr>
              <a:tr h="915208">
                <a:tc>
                  <a:txBody>
                    <a:bodyPr/>
                    <a:lstStyle/>
                    <a:p>
                      <a:pPr marL="0" algn="l" defTabSz="914400" rtl="0" eaLnBrk="1" latinLnBrk="0" hangingPunct="1">
                        <a:lnSpc>
                          <a:spcPct val="100000"/>
                        </a:lnSpc>
                        <a:spcBef>
                          <a:spcPts val="300"/>
                        </a:spcBef>
                        <a:spcAft>
                          <a:spcPts val="300"/>
                        </a:spcAft>
                      </a:pPr>
                      <a:r>
                        <a:rPr lang="sl-SI" sz="1800" b="1" kern="1200" noProof="0" dirty="0">
                          <a:solidFill>
                            <a:schemeClr val="lt1"/>
                          </a:solidFill>
                          <a:effectLst/>
                          <a:latin typeface="Republika" panose="02000506040000020004" pitchFamily="2" charset="-18"/>
                          <a:ea typeface="+mn-ea"/>
                          <a:cs typeface="+mn-cs"/>
                        </a:rPr>
                        <a:t>4</a:t>
                      </a:r>
                      <a:endParaRPr lang="sl-SI" sz="1800" b="1" kern="1200" noProof="0" dirty="0">
                        <a:solidFill>
                          <a:schemeClr val="lt1"/>
                        </a:solidFill>
                        <a:effectLst/>
                        <a:latin typeface="Republika"/>
                        <a:ea typeface="+mn-ea"/>
                        <a:cs typeface="+mn-cs"/>
                      </a:endParaRPr>
                    </a:p>
                  </a:txBody>
                  <a:tcPr marL="65966" marR="65966" marT="0" marB="0" anchor="ctr"/>
                </a:tc>
                <a:tc>
                  <a:txBody>
                    <a:bodyPr/>
                    <a:lstStyle/>
                    <a:p>
                      <a:pPr marL="0" algn="l" defTabSz="914400" rtl="0" eaLnBrk="1" latinLnBrk="0" hangingPunct="1">
                        <a:lnSpc>
                          <a:spcPct val="100000"/>
                        </a:lnSpc>
                        <a:spcBef>
                          <a:spcPts val="300"/>
                        </a:spcBef>
                        <a:spcAft>
                          <a:spcPts val="300"/>
                        </a:spcAft>
                      </a:pPr>
                      <a:r>
                        <a:rPr lang="sl-SI" sz="1700" b="1" kern="1200" noProof="0" dirty="0">
                          <a:solidFill>
                            <a:schemeClr val="dk1"/>
                          </a:solidFill>
                          <a:effectLst>
                            <a:outerShdw blurRad="38100" dist="38100" dir="2700000" algn="tl">
                              <a:srgbClr val="000000">
                                <a:alpha val="43137"/>
                              </a:srgbClr>
                            </a:outerShdw>
                          </a:effectLst>
                          <a:latin typeface="Republika"/>
                          <a:ea typeface="+mn-ea"/>
                          <a:cs typeface="+mn-cs"/>
                        </a:rPr>
                        <a:t>Modernizacija storitev in povezovanje institucij trga dela</a:t>
                      </a:r>
                    </a:p>
                  </a:txBody>
                  <a:tcPr marL="65966" marR="65966" marT="0" marB="0" anchor="ctr"/>
                </a:tc>
                <a:tc>
                  <a:txBody>
                    <a:bodyPr/>
                    <a:lstStyle/>
                    <a:p>
                      <a:pPr marL="0" indent="0" algn="l" defTabSz="914400" rtl="0" eaLnBrk="1" latinLnBrk="0" hangingPunct="1">
                        <a:lnSpc>
                          <a:spcPct val="100000"/>
                        </a:lnSpc>
                        <a:spcBef>
                          <a:spcPts val="300"/>
                        </a:spcBef>
                        <a:spcAft>
                          <a:spcPts val="300"/>
                        </a:spcAft>
                        <a:buFont typeface="Arial" panose="020B0604020202020204" pitchFamily="34" charset="0"/>
                        <a:buNone/>
                      </a:pPr>
                      <a:r>
                        <a:rPr lang="sl-SI" sz="1700" b="1" kern="1200" noProof="0" dirty="0">
                          <a:solidFill>
                            <a:schemeClr val="dk1"/>
                          </a:solidFill>
                          <a:effectLst/>
                          <a:latin typeface="Republika" panose="02000506040000020004" pitchFamily="2" charset="-18"/>
                          <a:ea typeface="+mn-ea"/>
                          <a:cs typeface="+mn-cs"/>
                        </a:rPr>
                        <a:t>Potrjena odločitev o podpori</a:t>
                      </a:r>
                      <a:r>
                        <a:rPr lang="sl-SI" sz="1700" b="1" kern="1200" noProof="0" dirty="0">
                          <a:solidFill>
                            <a:schemeClr val="dk1"/>
                          </a:solidFill>
                          <a:effectLst/>
                          <a:latin typeface="Republika"/>
                          <a:ea typeface="+mn-ea"/>
                          <a:cs typeface="+mn-cs"/>
                        </a:rPr>
                        <a:t> Platforma trga dela</a:t>
                      </a:r>
                      <a:r>
                        <a:rPr lang="sl-SI" sz="1700" b="1" kern="1200" noProof="0" dirty="0">
                          <a:solidFill>
                            <a:schemeClr val="dk1"/>
                          </a:solidFill>
                          <a:effectLst/>
                          <a:latin typeface="Republika" panose="02000506040000020004" pitchFamily="2" charset="-18"/>
                          <a:ea typeface="+mn-ea"/>
                          <a:cs typeface="+mn-cs"/>
                        </a:rPr>
                        <a:t>: vrednost: 6.000.000 (EU+SLO)</a:t>
                      </a:r>
                      <a:endParaRPr lang="sl-SI" sz="1700" b="1" kern="1200" noProof="0" dirty="0">
                        <a:solidFill>
                          <a:schemeClr val="dk1"/>
                        </a:solidFill>
                        <a:effectLst/>
                        <a:latin typeface="Republika"/>
                        <a:ea typeface="+mn-ea"/>
                        <a:cs typeface="+mn-cs"/>
                      </a:endParaRPr>
                    </a:p>
                    <a:p>
                      <a:pPr marL="0" indent="0" algn="l" defTabSz="914400" rtl="0" eaLnBrk="1" latinLnBrk="0" hangingPunct="1">
                        <a:lnSpc>
                          <a:spcPct val="100000"/>
                        </a:lnSpc>
                        <a:spcBef>
                          <a:spcPts val="300"/>
                        </a:spcBef>
                        <a:spcAft>
                          <a:spcPts val="300"/>
                        </a:spcAft>
                        <a:buFont typeface="Arial" panose="020B0604020202020204" pitchFamily="34" charset="0"/>
                        <a:buNone/>
                      </a:pPr>
                      <a:r>
                        <a:rPr lang="sl-SI" sz="1700" b="0" kern="1200" noProof="0" dirty="0">
                          <a:solidFill>
                            <a:schemeClr val="dk1"/>
                          </a:solidFill>
                          <a:effectLst/>
                          <a:latin typeface="Republika" panose="02000506040000020004" pitchFamily="2" charset="-18"/>
                          <a:ea typeface="+mn-ea"/>
                          <a:cs typeface="+mn-cs"/>
                        </a:rPr>
                        <a:t>Obdobje upravičenosti izdatkov: od 1. 7. 2023 do 31. 12. 2028</a:t>
                      </a:r>
                      <a:endParaRPr lang="sl-SI" sz="1700" b="0" kern="1200" noProof="0" dirty="0">
                        <a:solidFill>
                          <a:schemeClr val="dk1"/>
                        </a:solidFill>
                        <a:effectLst/>
                        <a:latin typeface="Republika"/>
                        <a:ea typeface="+mn-ea"/>
                        <a:cs typeface="+mn-cs"/>
                      </a:endParaRPr>
                    </a:p>
                    <a:p>
                      <a:pPr marL="285750" indent="-285750" algn="l" defTabSz="914400" rtl="0" eaLnBrk="1" latinLnBrk="0" hangingPunct="1">
                        <a:lnSpc>
                          <a:spcPct val="100000"/>
                        </a:lnSpc>
                        <a:spcBef>
                          <a:spcPts val="300"/>
                        </a:spcBef>
                        <a:spcAft>
                          <a:spcPts val="300"/>
                        </a:spcAft>
                        <a:buFont typeface="Arial" panose="020B0604020202020204" pitchFamily="34" charset="0"/>
                        <a:buChar char="•"/>
                      </a:pPr>
                      <a:r>
                        <a:rPr lang="sl-SI" sz="1700" b="0" kern="1200" noProof="0" dirty="0">
                          <a:solidFill>
                            <a:schemeClr val="dk1"/>
                          </a:solidFill>
                          <a:effectLst/>
                          <a:latin typeface="Republika"/>
                          <a:ea typeface="+mn-ea"/>
                          <a:cs typeface="+mn-cs"/>
                        </a:rPr>
                        <a:t>Pripravljena je testna verzija za srednjeročne in dolgoročne napovedi TD. Izvedeni sta bili pomladni raziskavi Poklicni barometer in Napovednik zaposlovanja</a:t>
                      </a:r>
                    </a:p>
                    <a:p>
                      <a:pPr marL="285750" indent="-285750" algn="l" defTabSz="914400" rtl="0" eaLnBrk="1" latinLnBrk="0" hangingPunct="1">
                        <a:lnSpc>
                          <a:spcPct val="100000"/>
                        </a:lnSpc>
                        <a:spcBef>
                          <a:spcPts val="300"/>
                        </a:spcBef>
                        <a:spcAft>
                          <a:spcPts val="300"/>
                        </a:spcAft>
                        <a:buFont typeface="Arial" panose="020B0604020202020204" pitchFamily="34" charset="0"/>
                        <a:buChar char="•"/>
                      </a:pPr>
                      <a:r>
                        <a:rPr lang="sl-SI" sz="1700" b="0" kern="1200" noProof="0" dirty="0">
                          <a:solidFill>
                            <a:schemeClr val="dk1"/>
                          </a:solidFill>
                          <a:effectLst/>
                          <a:latin typeface="Republika"/>
                          <a:ea typeface="+mn-ea"/>
                          <a:cs typeface="+mn-cs"/>
                        </a:rPr>
                        <a:t>V prihodnjih mesecih bosta izvedeni raziskavi Poklicni barometer in Napovednik zaposlovanja. Projekt bomo predstavili na PES </a:t>
                      </a:r>
                      <a:r>
                        <a:rPr lang="sl-SI" sz="1700" b="0" kern="1200" noProof="0" dirty="0" err="1">
                          <a:solidFill>
                            <a:schemeClr val="dk1"/>
                          </a:solidFill>
                          <a:effectLst/>
                          <a:latin typeface="Republika"/>
                          <a:ea typeface="+mn-ea"/>
                          <a:cs typeface="+mn-cs"/>
                        </a:rPr>
                        <a:t>Network</a:t>
                      </a:r>
                      <a:r>
                        <a:rPr lang="sl-SI" sz="1700" b="0" kern="1200" noProof="0" dirty="0">
                          <a:solidFill>
                            <a:schemeClr val="dk1"/>
                          </a:solidFill>
                          <a:effectLst/>
                          <a:latin typeface="Republika"/>
                          <a:ea typeface="+mn-ea"/>
                          <a:cs typeface="+mn-cs"/>
                        </a:rPr>
                        <a:t> </a:t>
                      </a:r>
                      <a:r>
                        <a:rPr lang="sl-SI" sz="1700" b="0" kern="1200" noProof="0" dirty="0" err="1">
                          <a:solidFill>
                            <a:schemeClr val="dk1"/>
                          </a:solidFill>
                          <a:effectLst/>
                          <a:latin typeface="Republika"/>
                          <a:ea typeface="+mn-ea"/>
                          <a:cs typeface="+mn-cs"/>
                        </a:rPr>
                        <a:t>Review</a:t>
                      </a:r>
                      <a:r>
                        <a:rPr lang="sl-SI" sz="1700" b="0" kern="1200" noProof="0" dirty="0">
                          <a:solidFill>
                            <a:schemeClr val="dk1"/>
                          </a:solidFill>
                          <a:effectLst/>
                          <a:latin typeface="Republika"/>
                          <a:ea typeface="+mn-ea"/>
                          <a:cs typeface="+mn-cs"/>
                        </a:rPr>
                        <a:t> </a:t>
                      </a:r>
                      <a:r>
                        <a:rPr lang="sl-SI" sz="1700" b="0" kern="1200" noProof="0" dirty="0" err="1">
                          <a:solidFill>
                            <a:schemeClr val="dk1"/>
                          </a:solidFill>
                          <a:effectLst/>
                          <a:latin typeface="Republika"/>
                          <a:ea typeface="+mn-ea"/>
                          <a:cs typeface="+mn-cs"/>
                        </a:rPr>
                        <a:t>Workshop</a:t>
                      </a:r>
                      <a:r>
                        <a:rPr lang="sl-SI" sz="1700" b="0" kern="1200" noProof="0" dirty="0">
                          <a:solidFill>
                            <a:schemeClr val="dk1"/>
                          </a:solidFill>
                          <a:effectLst/>
                          <a:latin typeface="Republika"/>
                          <a:ea typeface="+mn-ea"/>
                          <a:cs typeface="+mn-cs"/>
                        </a:rPr>
                        <a:t>, izvedli ustrezne postopke za JN za vzpostavitev in vzdrževanje spletne platforme, pripravili JN za Razvoj algoritmov za podporo odločanju na TD ter izvedli druge aktivnosti za ustrezno izvajanje projekta</a:t>
                      </a:r>
                    </a:p>
                  </a:txBody>
                  <a:tcPr marL="65966" marR="65966" marT="0" marB="0" anchor="ctr"/>
                </a:tc>
                <a:extLst>
                  <a:ext uri="{0D108BD9-81ED-4DB2-BD59-A6C34878D82A}">
                    <a16:rowId xmlns:a16="http://schemas.microsoft.com/office/drawing/2014/main" val="1699635211"/>
                  </a:ext>
                </a:extLst>
              </a:tr>
            </a:tbl>
          </a:graphicData>
        </a:graphic>
      </p:graphicFrame>
    </p:spTree>
    <p:extLst>
      <p:ext uri="{BB962C8B-B14F-4D97-AF65-F5344CB8AC3E}">
        <p14:creationId xmlns:p14="http://schemas.microsoft.com/office/powerpoint/2010/main" val="2557270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značba mesta vsebine 2"/>
          <p:cNvSpPr>
            <a:spLocks noGrp="1"/>
          </p:cNvSpPr>
          <p:nvPr>
            <p:ph idx="1"/>
          </p:nvPr>
        </p:nvSpPr>
        <p:spPr>
          <a:xfrm>
            <a:off x="838200" y="1825625"/>
            <a:ext cx="10515600" cy="4024759"/>
          </a:xfrm>
        </p:spPr>
        <p:txBody>
          <a:bodyPr/>
          <a:lstStyle/>
          <a:p>
            <a:pPr marL="457200" lvl="1" indent="0">
              <a:lnSpc>
                <a:spcPct val="107000"/>
              </a:lnSpc>
              <a:spcAft>
                <a:spcPts val="800"/>
              </a:spcAft>
              <a:buNone/>
            </a:pPr>
            <a:endParaRPr lang="sl-SI" sz="1200">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lgn="just">
              <a:lnSpc>
                <a:spcPct val="107000"/>
              </a:lnSpc>
              <a:spcAft>
                <a:spcPts val="800"/>
              </a:spcAft>
              <a:buNone/>
            </a:pPr>
            <a:endParaRPr lang="sl-SI" sz="1200">
              <a:effectLst/>
              <a:latin typeface="Calibri" panose="020F0502020204030204" pitchFamily="34" charset="0"/>
              <a:ea typeface="Calibri" panose="020F0502020204030204" pitchFamily="34" charset="0"/>
              <a:cs typeface="Times New Roman" panose="02020603050405020304" pitchFamily="18" charset="0"/>
            </a:endParaRPr>
          </a:p>
          <a:p>
            <a:endParaRPr lang="sl-SI">
              <a:latin typeface="Republika" panose="02000506040000020004" pitchFamily="2" charset="-18"/>
            </a:endParaRPr>
          </a:p>
        </p:txBody>
      </p:sp>
      <p:pic>
        <p:nvPicPr>
          <p:cNvPr id="4" name="Slika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77216" y="6033143"/>
            <a:ext cx="2689861" cy="564319"/>
          </a:xfrm>
          <a:prstGeom prst="rect">
            <a:avLst/>
          </a:prstGeom>
        </p:spPr>
      </p:pic>
      <p:pic>
        <p:nvPicPr>
          <p:cNvPr id="5" name="Picture 4" descr="Logo image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8529" y="6081245"/>
            <a:ext cx="1050232" cy="516217"/>
          </a:xfrm>
          <a:prstGeom prst="rect">
            <a:avLst/>
          </a:prstGeom>
          <a:noFill/>
          <a:extLst>
            <a:ext uri="{909E8E84-426E-40DD-AFC4-6F175D3DCCD1}">
              <a14:hiddenFill xmlns:a14="http://schemas.microsoft.com/office/drawing/2010/main">
                <a:solidFill>
                  <a:srgbClr val="FFFFFF"/>
                </a:solidFill>
              </a14:hiddenFill>
            </a:ext>
          </a:extLst>
        </p:spPr>
      </p:pic>
      <p:cxnSp>
        <p:nvCxnSpPr>
          <p:cNvPr id="7" name="Kolenski povezovalnik 6"/>
          <p:cNvCxnSpPr/>
          <p:nvPr/>
        </p:nvCxnSpPr>
        <p:spPr>
          <a:xfrm flipV="1">
            <a:off x="245807" y="304566"/>
            <a:ext cx="3736258" cy="2637408"/>
          </a:xfrm>
          <a:prstGeom prst="bentConnector3">
            <a:avLst>
              <a:gd name="adj1" fmla="val 0"/>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8" name="Kolenski povezovalnik 7"/>
          <p:cNvCxnSpPr/>
          <p:nvPr/>
        </p:nvCxnSpPr>
        <p:spPr>
          <a:xfrm flipV="1">
            <a:off x="8514735" y="4197949"/>
            <a:ext cx="3342968" cy="2408904"/>
          </a:xfrm>
          <a:prstGeom prst="bentConnector3">
            <a:avLst>
              <a:gd name="adj1" fmla="val 100294"/>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aphicFrame>
        <p:nvGraphicFramePr>
          <p:cNvPr id="9" name="Tabela 8">
            <a:extLst>
              <a:ext uri="{FF2B5EF4-FFF2-40B4-BE49-F238E27FC236}">
                <a16:creationId xmlns:a16="http://schemas.microsoft.com/office/drawing/2014/main" id="{D5305BA3-0CB7-2FB5-2094-7E3AF2C9B833}"/>
              </a:ext>
            </a:extLst>
          </p:cNvPr>
          <p:cNvGraphicFramePr>
            <a:graphicFrameLocks noGrp="1"/>
          </p:cNvGraphicFramePr>
          <p:nvPr/>
        </p:nvGraphicFramePr>
        <p:xfrm>
          <a:off x="316250" y="406873"/>
          <a:ext cx="11464414" cy="5462952"/>
        </p:xfrm>
        <a:graphic>
          <a:graphicData uri="http://schemas.openxmlformats.org/drawingml/2006/table">
            <a:tbl>
              <a:tblPr firstRow="1" firstCol="1" bandRow="1">
                <a:tableStyleId>{5C22544A-7EE6-4342-B048-85BDC9FD1C3A}</a:tableStyleId>
              </a:tblPr>
              <a:tblGrid>
                <a:gridCol w="561815">
                  <a:extLst>
                    <a:ext uri="{9D8B030D-6E8A-4147-A177-3AD203B41FA5}">
                      <a16:colId xmlns:a16="http://schemas.microsoft.com/office/drawing/2014/main" val="104111153"/>
                    </a:ext>
                  </a:extLst>
                </a:gridCol>
                <a:gridCol w="1964326">
                  <a:extLst>
                    <a:ext uri="{9D8B030D-6E8A-4147-A177-3AD203B41FA5}">
                      <a16:colId xmlns:a16="http://schemas.microsoft.com/office/drawing/2014/main" val="3762704826"/>
                    </a:ext>
                  </a:extLst>
                </a:gridCol>
                <a:gridCol w="8938273">
                  <a:extLst>
                    <a:ext uri="{9D8B030D-6E8A-4147-A177-3AD203B41FA5}">
                      <a16:colId xmlns:a16="http://schemas.microsoft.com/office/drawing/2014/main" val="2433503965"/>
                    </a:ext>
                  </a:extLst>
                </a:gridCol>
              </a:tblGrid>
              <a:tr h="491113">
                <a:tc>
                  <a:txBody>
                    <a:bodyPr/>
                    <a:lstStyle/>
                    <a:p>
                      <a:pPr>
                        <a:lnSpc>
                          <a:spcPct val="100000"/>
                        </a:lnSpc>
                        <a:spcBef>
                          <a:spcPts val="300"/>
                        </a:spcBef>
                        <a:spcAft>
                          <a:spcPts val="300"/>
                        </a:spcAft>
                      </a:pPr>
                      <a:r>
                        <a:rPr lang="sl-SI" sz="1800" noProof="0" dirty="0">
                          <a:effectLst/>
                          <a:latin typeface="Republika"/>
                        </a:rPr>
                        <a:t>CP</a:t>
                      </a:r>
                      <a:endParaRPr lang="sl-SI" sz="1800" noProof="0" dirty="0">
                        <a:effectLst/>
                        <a:latin typeface="Republika"/>
                        <a:ea typeface="Times New Roman" panose="02020603050405020304" pitchFamily="18" charset="0"/>
                        <a:cs typeface="Times New Roman" panose="02020603050405020304" pitchFamily="18" charset="0"/>
                      </a:endParaRPr>
                    </a:p>
                  </a:txBody>
                  <a:tcPr marL="65966" marR="65966" marT="0" marB="0"/>
                </a:tc>
                <a:tc>
                  <a:txBody>
                    <a:bodyPr/>
                    <a:lstStyle/>
                    <a:p>
                      <a:pPr>
                        <a:lnSpc>
                          <a:spcPct val="100000"/>
                        </a:lnSpc>
                        <a:spcBef>
                          <a:spcPts val="300"/>
                        </a:spcBef>
                        <a:spcAft>
                          <a:spcPts val="300"/>
                        </a:spcAft>
                      </a:pPr>
                      <a:r>
                        <a:rPr lang="sl-SI" sz="1800" cap="all" baseline="0" noProof="0" dirty="0">
                          <a:effectLst/>
                          <a:latin typeface="Republika"/>
                        </a:rPr>
                        <a:t>Naziv operacije</a:t>
                      </a:r>
                      <a:endParaRPr lang="sl-SI" sz="1800" cap="all" baseline="0" noProof="0" dirty="0">
                        <a:effectLst/>
                        <a:latin typeface="Republika"/>
                        <a:ea typeface="Times New Roman" panose="02020603050405020304" pitchFamily="18" charset="0"/>
                        <a:cs typeface="Times New Roman" panose="02020603050405020304" pitchFamily="18" charset="0"/>
                      </a:endParaRPr>
                    </a:p>
                  </a:txBody>
                  <a:tcPr marL="65966" marR="65966" marT="0" marB="0"/>
                </a:tc>
                <a:tc>
                  <a:txBody>
                    <a:bodyPr/>
                    <a:lstStyle/>
                    <a:p>
                      <a:pPr>
                        <a:lnSpc>
                          <a:spcPct val="100000"/>
                        </a:lnSpc>
                        <a:spcBef>
                          <a:spcPts val="300"/>
                        </a:spcBef>
                        <a:spcAft>
                          <a:spcPts val="300"/>
                        </a:spcAft>
                      </a:pPr>
                      <a:r>
                        <a:rPr lang="sl-SI" sz="1800" cap="all" baseline="0" noProof="0">
                          <a:effectLst/>
                          <a:latin typeface="Republika"/>
                        </a:rPr>
                        <a:t>Stanje</a:t>
                      </a:r>
                      <a:endParaRPr lang="sl-SI" sz="1800" cap="all" baseline="0" noProof="0">
                        <a:effectLst/>
                        <a:latin typeface="Republika"/>
                        <a:ea typeface="Times New Roman" panose="02020603050405020304" pitchFamily="18" charset="0"/>
                        <a:cs typeface="Times New Roman" panose="02020603050405020304" pitchFamily="18" charset="0"/>
                      </a:endParaRPr>
                    </a:p>
                  </a:txBody>
                  <a:tcPr marL="65966" marR="65966" marT="0" marB="0"/>
                </a:tc>
                <a:extLst>
                  <a:ext uri="{0D108BD9-81ED-4DB2-BD59-A6C34878D82A}">
                    <a16:rowId xmlns:a16="http://schemas.microsoft.com/office/drawing/2014/main" val="1231542633"/>
                  </a:ext>
                </a:extLst>
              </a:tr>
              <a:tr h="1773025">
                <a:tc>
                  <a:txBody>
                    <a:bodyPr/>
                    <a:lstStyle/>
                    <a:p>
                      <a:pPr marL="0" algn="l" defTabSz="914400" rtl="0" eaLnBrk="1" latinLnBrk="0" hangingPunct="1">
                        <a:lnSpc>
                          <a:spcPct val="100000"/>
                        </a:lnSpc>
                        <a:spcBef>
                          <a:spcPts val="300"/>
                        </a:spcBef>
                        <a:spcAft>
                          <a:spcPts val="300"/>
                        </a:spcAft>
                      </a:pPr>
                      <a:r>
                        <a:rPr lang="en-US" sz="1800" b="1" kern="1200">
                          <a:solidFill>
                            <a:schemeClr val="lt1"/>
                          </a:solidFill>
                          <a:effectLst/>
                          <a:latin typeface="Republika" panose="02000506040000020004" pitchFamily="2" charset="-18"/>
                          <a:ea typeface="+mn-ea"/>
                          <a:cs typeface="+mn-cs"/>
                        </a:rPr>
                        <a:t>5</a:t>
                      </a:r>
                      <a:endParaRPr lang="sl-SI" sz="1800" b="1" kern="1200">
                        <a:solidFill>
                          <a:schemeClr val="lt1"/>
                        </a:solidFill>
                        <a:effectLst/>
                        <a:latin typeface="Republika"/>
                        <a:ea typeface="+mn-ea"/>
                        <a:cs typeface="+mn-cs"/>
                      </a:endParaRPr>
                    </a:p>
                  </a:txBody>
                  <a:tcPr marL="65966" marR="65966" marT="0" marB="0" anchor="ctr"/>
                </a:tc>
                <a:tc>
                  <a:txBody>
                    <a:bodyPr/>
                    <a:lstStyle/>
                    <a:p>
                      <a:pPr marL="0" algn="l" defTabSz="914400" rtl="0" eaLnBrk="1" latinLnBrk="0" hangingPunct="1">
                        <a:lnSpc>
                          <a:spcPct val="100000"/>
                        </a:lnSpc>
                        <a:spcBef>
                          <a:spcPts val="300"/>
                        </a:spcBef>
                        <a:spcAft>
                          <a:spcPts val="300"/>
                        </a:spcAft>
                      </a:pPr>
                      <a:r>
                        <a:rPr lang="sl-SI" sz="1800" b="1" kern="1200" noProof="0">
                          <a:solidFill>
                            <a:schemeClr val="dk1"/>
                          </a:solidFill>
                          <a:effectLst>
                            <a:outerShdw blurRad="38100" dist="38100" dir="2700000" algn="tl">
                              <a:srgbClr val="000000">
                                <a:alpha val="43137"/>
                              </a:srgbClr>
                            </a:outerShdw>
                          </a:effectLst>
                          <a:latin typeface="Republika"/>
                          <a:ea typeface="+mn-ea"/>
                          <a:cs typeface="+mn-cs"/>
                        </a:rPr>
                        <a:t>GO! 2025</a:t>
                      </a:r>
                    </a:p>
                  </a:txBody>
                  <a:tcPr marL="65966" marR="65966" marT="0" marB="0" anchor="ctr"/>
                </a:tc>
                <a:tc>
                  <a:txBody>
                    <a:bodyPr/>
                    <a:lstStyle/>
                    <a:p>
                      <a:pPr marL="0" indent="0" algn="l" defTabSz="914400" rtl="0" eaLnBrk="1" latinLnBrk="0" hangingPunct="1">
                        <a:lnSpc>
                          <a:spcPct val="100000"/>
                        </a:lnSpc>
                        <a:spcBef>
                          <a:spcPts val="300"/>
                        </a:spcBef>
                        <a:spcAft>
                          <a:spcPts val="300"/>
                        </a:spcAft>
                        <a:buFont typeface="Arial" panose="020B0604020202020204" pitchFamily="34" charset="0"/>
                        <a:buNone/>
                      </a:pPr>
                      <a:r>
                        <a:rPr lang="sl-SI" sz="1800" b="0" kern="1200">
                          <a:solidFill>
                            <a:schemeClr val="dk1"/>
                          </a:solidFill>
                          <a:effectLst/>
                          <a:latin typeface="Republika"/>
                          <a:ea typeface="+mn-ea"/>
                          <a:cs typeface="+mn-cs"/>
                        </a:rPr>
                        <a:t>Predvideno je sofinanciranje 3 projektov v okviru EPK GO!2025 </a:t>
                      </a:r>
                      <a:r>
                        <a:rPr lang="sl-SI" sz="1400" b="0" kern="1200">
                          <a:solidFill>
                            <a:schemeClr val="dk1"/>
                          </a:solidFill>
                          <a:effectLst/>
                          <a:latin typeface="Republika"/>
                          <a:ea typeface="+mn-ea"/>
                          <a:cs typeface="+mn-cs"/>
                        </a:rPr>
                        <a:t>(skupna vrednost 8 mio EUR)</a:t>
                      </a:r>
                      <a:r>
                        <a:rPr lang="sl-SI" sz="1800" b="0" kern="1200">
                          <a:solidFill>
                            <a:schemeClr val="dk1"/>
                          </a:solidFill>
                          <a:effectLst/>
                          <a:latin typeface="Republika"/>
                          <a:ea typeface="+mn-ea"/>
                          <a:cs typeface="+mn-cs"/>
                        </a:rPr>
                        <a:t>:</a:t>
                      </a:r>
                    </a:p>
                    <a:p>
                      <a:pPr marL="342900" indent="-342900" algn="l" rtl="0" eaLnBrk="1" latinLnBrk="0" hangingPunct="1">
                        <a:lnSpc>
                          <a:spcPct val="100000"/>
                        </a:lnSpc>
                        <a:spcBef>
                          <a:spcPts val="300"/>
                        </a:spcBef>
                        <a:spcAft>
                          <a:spcPts val="300"/>
                        </a:spcAft>
                        <a:buFont typeface="Arial" panose="020B0604020202020204" pitchFamily="34" charset="0"/>
                        <a:buAutoNum type="arabicPeriod"/>
                      </a:pPr>
                      <a:r>
                        <a:rPr lang="sl-SI" sz="1800" b="1" kern="1200">
                          <a:solidFill>
                            <a:schemeClr val="dk1"/>
                          </a:solidFill>
                          <a:effectLst/>
                          <a:latin typeface="Republika"/>
                          <a:ea typeface="+mn-ea"/>
                          <a:cs typeface="+mn-cs"/>
                        </a:rPr>
                        <a:t>Revitalizacija Trga Evrope </a:t>
                      </a:r>
                      <a:r>
                        <a:rPr lang="sl-SI" sz="1800" b="0" kern="1200">
                          <a:solidFill>
                            <a:schemeClr val="dk1"/>
                          </a:solidFill>
                          <a:effectLst/>
                          <a:latin typeface="Republika"/>
                          <a:ea typeface="+mn-ea"/>
                          <a:cs typeface="+mn-cs"/>
                        </a:rPr>
                        <a:t>- projekt je zaključen</a:t>
                      </a:r>
                    </a:p>
                    <a:p>
                      <a:pPr marL="342900" indent="-342900" algn="l" rtl="0" eaLnBrk="1" latinLnBrk="0" hangingPunct="1">
                        <a:lnSpc>
                          <a:spcPct val="100000"/>
                        </a:lnSpc>
                        <a:spcBef>
                          <a:spcPts val="300"/>
                        </a:spcBef>
                        <a:spcAft>
                          <a:spcPts val="300"/>
                        </a:spcAft>
                        <a:buFont typeface="Arial" panose="020B0604020202020204" pitchFamily="34" charset="0"/>
                        <a:buAutoNum type="arabicPeriod"/>
                      </a:pPr>
                      <a:r>
                        <a:rPr lang="sl-SI" sz="1800" b="1" kern="1200">
                          <a:solidFill>
                            <a:schemeClr val="dk1"/>
                          </a:solidFill>
                          <a:effectLst/>
                          <a:latin typeface="Republika"/>
                          <a:ea typeface="+mn-ea"/>
                          <a:cs typeface="+mn-cs"/>
                        </a:rPr>
                        <a:t>Super 8  </a:t>
                      </a:r>
                      <a:r>
                        <a:rPr lang="sl-SI" sz="1800" b="0" kern="1200">
                          <a:solidFill>
                            <a:schemeClr val="dk1"/>
                          </a:solidFill>
                          <a:effectLst/>
                          <a:latin typeface="Republika"/>
                          <a:ea typeface="+mn-ea"/>
                          <a:cs typeface="+mn-cs"/>
                        </a:rPr>
                        <a:t>in </a:t>
                      </a:r>
                      <a:r>
                        <a:rPr lang="sl-SI" sz="1800" b="1" kern="1200">
                          <a:solidFill>
                            <a:schemeClr val="dk1"/>
                          </a:solidFill>
                          <a:effectLst/>
                          <a:latin typeface="Republika"/>
                          <a:ea typeface="+mn-ea"/>
                          <a:cs typeface="+mn-cs"/>
                        </a:rPr>
                        <a:t>3. EPIC </a:t>
                      </a:r>
                      <a:r>
                        <a:rPr lang="sl-SI" sz="1800" b="0" kern="1200">
                          <a:solidFill>
                            <a:schemeClr val="dk1"/>
                          </a:solidFill>
                          <a:effectLst/>
                          <a:latin typeface="Republika"/>
                          <a:ea typeface="+mn-ea"/>
                          <a:cs typeface="+mn-cs"/>
                        </a:rPr>
                        <a:t>– projekta sta v zaključni fazi izvajanja.</a:t>
                      </a:r>
                    </a:p>
                  </a:txBody>
                  <a:tcPr marL="65966" marR="65966" marT="0" marB="0" anchor="ctr"/>
                </a:tc>
                <a:extLst>
                  <a:ext uri="{0D108BD9-81ED-4DB2-BD59-A6C34878D82A}">
                    <a16:rowId xmlns:a16="http://schemas.microsoft.com/office/drawing/2014/main" val="1818115936"/>
                  </a:ext>
                </a:extLst>
              </a:tr>
              <a:tr h="2101534">
                <a:tc>
                  <a:txBody>
                    <a:bodyPr/>
                    <a:lstStyle/>
                    <a:p>
                      <a:pPr marL="0" algn="l" defTabSz="914400" rtl="0" eaLnBrk="1" latinLnBrk="0" hangingPunct="1">
                        <a:lnSpc>
                          <a:spcPct val="100000"/>
                        </a:lnSpc>
                        <a:spcBef>
                          <a:spcPts val="300"/>
                        </a:spcBef>
                        <a:spcAft>
                          <a:spcPts val="300"/>
                        </a:spcAft>
                      </a:pPr>
                      <a:r>
                        <a:rPr lang="sl-SI" sz="1800" b="1" kern="1200">
                          <a:solidFill>
                            <a:schemeClr val="lt1"/>
                          </a:solidFill>
                          <a:effectLst/>
                          <a:latin typeface="Republika"/>
                          <a:ea typeface="+mn-ea"/>
                          <a:cs typeface="+mn-cs"/>
                        </a:rPr>
                        <a:t>6</a:t>
                      </a:r>
                    </a:p>
                  </a:txBody>
                  <a:tcPr marL="65966" marR="65966" marT="0" marB="0" anchor="ctr"/>
                </a:tc>
                <a:tc>
                  <a:txBody>
                    <a:bodyPr/>
                    <a:lstStyle/>
                    <a:p>
                      <a:pPr marL="0" algn="l" defTabSz="914400" rtl="0" eaLnBrk="1" latinLnBrk="0" hangingPunct="1">
                        <a:lnSpc>
                          <a:spcPct val="100000"/>
                        </a:lnSpc>
                        <a:spcBef>
                          <a:spcPts val="300"/>
                        </a:spcBef>
                        <a:spcAft>
                          <a:spcPts val="300"/>
                        </a:spcAft>
                      </a:pPr>
                      <a:r>
                        <a:rPr lang="sl-SI" sz="1800" b="1" kern="1200" noProof="0">
                          <a:solidFill>
                            <a:schemeClr val="dk1"/>
                          </a:solidFill>
                          <a:effectLst>
                            <a:outerShdw blurRad="38100" dist="38100" dir="2700000" algn="tl">
                              <a:srgbClr val="000000">
                                <a:alpha val="43137"/>
                              </a:srgbClr>
                            </a:outerShdw>
                          </a:effectLst>
                          <a:latin typeface="Republika"/>
                          <a:ea typeface="+mn-ea"/>
                          <a:cs typeface="+mn-cs"/>
                        </a:rPr>
                        <a:t>Center za demonstracijo in usposabljanje na področju </a:t>
                      </a:r>
                      <a:r>
                        <a:rPr lang="sl-SI" sz="1800" b="1" kern="1200" noProof="0" err="1">
                          <a:solidFill>
                            <a:schemeClr val="dk1"/>
                          </a:solidFill>
                          <a:effectLst>
                            <a:outerShdw blurRad="38100" dist="38100" dir="2700000" algn="tl">
                              <a:srgbClr val="000000">
                                <a:alpha val="43137"/>
                              </a:srgbClr>
                            </a:outerShdw>
                          </a:effectLst>
                          <a:latin typeface="Republika"/>
                          <a:ea typeface="+mn-ea"/>
                          <a:cs typeface="+mn-cs"/>
                        </a:rPr>
                        <a:t>brezogljičnih</a:t>
                      </a:r>
                      <a:r>
                        <a:rPr lang="sl-SI" sz="1800" b="1" kern="1200" noProof="0">
                          <a:solidFill>
                            <a:schemeClr val="dk1"/>
                          </a:solidFill>
                          <a:effectLst>
                            <a:outerShdw blurRad="38100" dist="38100" dir="2700000" algn="tl">
                              <a:srgbClr val="000000">
                                <a:alpha val="43137"/>
                              </a:srgbClr>
                            </a:outerShdw>
                          </a:effectLst>
                          <a:latin typeface="Republika"/>
                          <a:ea typeface="+mn-ea"/>
                          <a:cs typeface="+mn-cs"/>
                        </a:rPr>
                        <a:t> tehnologij </a:t>
                      </a:r>
                    </a:p>
                    <a:p>
                      <a:pPr marL="0" algn="l" defTabSz="914400" rtl="0" eaLnBrk="1" latinLnBrk="0" hangingPunct="1">
                        <a:lnSpc>
                          <a:spcPct val="100000"/>
                        </a:lnSpc>
                        <a:spcBef>
                          <a:spcPts val="300"/>
                        </a:spcBef>
                        <a:spcAft>
                          <a:spcPts val="300"/>
                        </a:spcAft>
                      </a:pPr>
                      <a:r>
                        <a:rPr lang="sl-SI" sz="1800" b="1" kern="1200" noProof="0">
                          <a:solidFill>
                            <a:schemeClr val="dk1"/>
                          </a:solidFill>
                          <a:effectLst/>
                          <a:latin typeface="Republika"/>
                          <a:ea typeface="+mn-ea"/>
                          <a:cs typeface="+mn-cs"/>
                        </a:rPr>
                        <a:t>(Center DUBT)</a:t>
                      </a:r>
                    </a:p>
                  </a:txBody>
                  <a:tcPr marL="65966" marR="65966" marT="0" marB="0" anchor="ctr"/>
                </a:tc>
                <a:tc>
                  <a:txBody>
                    <a:bodyPr/>
                    <a:lstStyle/>
                    <a:p>
                      <a:pPr marL="0" indent="0" algn="l" defTabSz="914400" rtl="0" eaLnBrk="1" latinLnBrk="0" hangingPunct="1">
                        <a:lnSpc>
                          <a:spcPct val="100000"/>
                        </a:lnSpc>
                        <a:spcBef>
                          <a:spcPts val="300"/>
                        </a:spcBef>
                        <a:spcAft>
                          <a:spcPts val="300"/>
                        </a:spcAft>
                        <a:buFont typeface="Arial" panose="020B0604020202020204" pitchFamily="34" charset="0"/>
                        <a:buNone/>
                      </a:pPr>
                      <a:r>
                        <a:rPr lang="sl-SI" sz="1800" b="0" kern="1200" noProof="0">
                          <a:solidFill>
                            <a:schemeClr val="dk1"/>
                          </a:solidFill>
                          <a:effectLst/>
                          <a:latin typeface="Republika"/>
                          <a:ea typeface="+mn-ea"/>
                          <a:cs typeface="+mn-cs"/>
                        </a:rPr>
                        <a:t>Vloga za odločitev o podpori je bila izdana v decembru 2023, operacija se izvaja.</a:t>
                      </a:r>
                    </a:p>
                  </a:txBody>
                  <a:tcPr marL="65966" marR="65966" marT="0" marB="0" anchor="ctr"/>
                </a:tc>
                <a:extLst>
                  <a:ext uri="{0D108BD9-81ED-4DB2-BD59-A6C34878D82A}">
                    <a16:rowId xmlns:a16="http://schemas.microsoft.com/office/drawing/2014/main" val="4080703152"/>
                  </a:ext>
                </a:extLst>
              </a:tr>
              <a:tr h="915208">
                <a:tc>
                  <a:txBody>
                    <a:bodyPr/>
                    <a:lstStyle/>
                    <a:p>
                      <a:pPr marL="0" algn="l" defTabSz="914400" rtl="0" eaLnBrk="1" latinLnBrk="0" hangingPunct="1">
                        <a:lnSpc>
                          <a:spcPct val="100000"/>
                        </a:lnSpc>
                        <a:spcBef>
                          <a:spcPts val="300"/>
                        </a:spcBef>
                        <a:spcAft>
                          <a:spcPts val="300"/>
                        </a:spcAft>
                      </a:pPr>
                      <a:r>
                        <a:rPr lang="en-US" sz="1800" b="1" kern="1200">
                          <a:solidFill>
                            <a:schemeClr val="lt1"/>
                          </a:solidFill>
                          <a:effectLst/>
                          <a:latin typeface="Republika" panose="02000506040000020004" pitchFamily="2" charset="-18"/>
                          <a:ea typeface="+mn-ea"/>
                          <a:cs typeface="+mn-cs"/>
                        </a:rPr>
                        <a:t>6</a:t>
                      </a:r>
                      <a:endParaRPr lang="sl-SI" sz="1800" b="1" kern="1200">
                        <a:solidFill>
                          <a:schemeClr val="lt1"/>
                        </a:solidFill>
                        <a:effectLst/>
                        <a:latin typeface="Republika"/>
                        <a:ea typeface="+mn-ea"/>
                        <a:cs typeface="+mn-cs"/>
                      </a:endParaRPr>
                    </a:p>
                  </a:txBody>
                  <a:tcPr marL="65966" marR="65966" marT="0" marB="0" anchor="ctr"/>
                </a:tc>
                <a:tc>
                  <a:txBody>
                    <a:bodyPr/>
                    <a:lstStyle/>
                    <a:p>
                      <a:pPr marL="0" algn="l" defTabSz="914400" rtl="0" eaLnBrk="1" latinLnBrk="0" hangingPunct="1">
                        <a:lnSpc>
                          <a:spcPct val="100000"/>
                        </a:lnSpc>
                        <a:spcBef>
                          <a:spcPts val="300"/>
                        </a:spcBef>
                        <a:spcAft>
                          <a:spcPts val="300"/>
                        </a:spcAft>
                      </a:pPr>
                      <a:r>
                        <a:rPr lang="sl-SI" sz="1800" b="1" kern="1200" noProof="0">
                          <a:solidFill>
                            <a:schemeClr val="dk1"/>
                          </a:solidFill>
                          <a:effectLst>
                            <a:outerShdw blurRad="38100" dist="38100" dir="2700000" algn="tl">
                              <a:srgbClr val="000000">
                                <a:alpha val="43137"/>
                              </a:srgbClr>
                            </a:outerShdw>
                          </a:effectLst>
                          <a:latin typeface="Republika"/>
                          <a:ea typeface="+mn-ea"/>
                          <a:cs typeface="+mn-cs"/>
                        </a:rPr>
                        <a:t>Prehod na novo generacijo daljinskega ogrevanja</a:t>
                      </a:r>
                    </a:p>
                  </a:txBody>
                  <a:tcPr marL="65966" marR="65966" marT="0" marB="0" anchor="ctr"/>
                </a:tc>
                <a:tc>
                  <a:txBody>
                    <a:bodyPr/>
                    <a:lstStyle/>
                    <a:p>
                      <a:pPr marL="0" indent="0" algn="l" defTabSz="914400" rtl="0" eaLnBrk="1" latinLnBrk="0" hangingPunct="1">
                        <a:lnSpc>
                          <a:spcPct val="100000"/>
                        </a:lnSpc>
                        <a:spcBef>
                          <a:spcPts val="300"/>
                        </a:spcBef>
                        <a:spcAft>
                          <a:spcPts val="300"/>
                        </a:spcAft>
                        <a:buFont typeface="Arial" panose="020B0604020202020204" pitchFamily="34" charset="0"/>
                        <a:buNone/>
                      </a:pPr>
                      <a:r>
                        <a:rPr lang="sl-SI" sz="1800" b="0" kern="1200" noProof="0" dirty="0">
                          <a:solidFill>
                            <a:schemeClr val="dk1"/>
                          </a:solidFill>
                          <a:effectLst/>
                          <a:latin typeface="Republika"/>
                          <a:ea typeface="+mn-ea"/>
                          <a:cs typeface="+mn-cs"/>
                        </a:rPr>
                        <a:t>V sodelovanju z JASPERS poteka priprava projektne in investicijske dokumentacije. Odločitev o podpori je predvidena še v letu 2024.</a:t>
                      </a:r>
                    </a:p>
                  </a:txBody>
                  <a:tcPr marL="65966" marR="65966" marT="0" marB="0" anchor="ctr"/>
                </a:tc>
                <a:extLst>
                  <a:ext uri="{0D108BD9-81ED-4DB2-BD59-A6C34878D82A}">
                    <a16:rowId xmlns:a16="http://schemas.microsoft.com/office/drawing/2014/main" val="1699635211"/>
                  </a:ext>
                </a:extLst>
              </a:tr>
            </a:tbl>
          </a:graphicData>
        </a:graphic>
      </p:graphicFrame>
      <p:pic>
        <p:nvPicPr>
          <p:cNvPr id="2" name="Slika 1" descr="Slika, ki vsebuje besede pisava, grafika, tipografija&#10;&#10;Opis je samodejno ustvarjen">
            <a:extLst>
              <a:ext uri="{FF2B5EF4-FFF2-40B4-BE49-F238E27FC236}">
                <a16:creationId xmlns:a16="http://schemas.microsoft.com/office/drawing/2014/main" id="{C3E4EA08-B938-B5E0-35A6-896C31005C9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53749" y="1983270"/>
            <a:ext cx="1810003" cy="504895"/>
          </a:xfrm>
          <a:prstGeom prst="rect">
            <a:avLst/>
          </a:prstGeom>
        </p:spPr>
      </p:pic>
    </p:spTree>
    <p:extLst>
      <p:ext uri="{BB962C8B-B14F-4D97-AF65-F5344CB8AC3E}">
        <p14:creationId xmlns:p14="http://schemas.microsoft.com/office/powerpoint/2010/main" val="8067548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Slika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77216" y="6033143"/>
            <a:ext cx="2689861" cy="564319"/>
          </a:xfrm>
          <a:prstGeom prst="rect">
            <a:avLst/>
          </a:prstGeom>
        </p:spPr>
      </p:pic>
      <p:pic>
        <p:nvPicPr>
          <p:cNvPr id="5" name="Picture 4" descr="Logo image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8529" y="6081245"/>
            <a:ext cx="1050232" cy="516217"/>
          </a:xfrm>
          <a:prstGeom prst="rect">
            <a:avLst/>
          </a:prstGeom>
          <a:noFill/>
          <a:extLst>
            <a:ext uri="{909E8E84-426E-40DD-AFC4-6F175D3DCCD1}">
              <a14:hiddenFill xmlns:a14="http://schemas.microsoft.com/office/drawing/2010/main">
                <a:solidFill>
                  <a:srgbClr val="FFFFFF"/>
                </a:solidFill>
              </a14:hiddenFill>
            </a:ext>
          </a:extLst>
        </p:spPr>
      </p:pic>
      <p:cxnSp>
        <p:nvCxnSpPr>
          <p:cNvPr id="7" name="Kolenski povezovalnik 6"/>
          <p:cNvCxnSpPr/>
          <p:nvPr/>
        </p:nvCxnSpPr>
        <p:spPr>
          <a:xfrm flipV="1">
            <a:off x="245807" y="304566"/>
            <a:ext cx="3736258" cy="2637408"/>
          </a:xfrm>
          <a:prstGeom prst="bentConnector3">
            <a:avLst>
              <a:gd name="adj1" fmla="val 0"/>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8" name="Kolenski povezovalnik 7"/>
          <p:cNvCxnSpPr/>
          <p:nvPr/>
        </p:nvCxnSpPr>
        <p:spPr>
          <a:xfrm flipV="1">
            <a:off x="8514735" y="4197949"/>
            <a:ext cx="3342968" cy="2408904"/>
          </a:xfrm>
          <a:prstGeom prst="bentConnector3">
            <a:avLst>
              <a:gd name="adj1" fmla="val 100294"/>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aphicFrame>
        <p:nvGraphicFramePr>
          <p:cNvPr id="13" name="Označba mesta vsebine 8">
            <a:extLst>
              <a:ext uri="{FF2B5EF4-FFF2-40B4-BE49-F238E27FC236}">
                <a16:creationId xmlns:a16="http://schemas.microsoft.com/office/drawing/2014/main" id="{46AE51E9-763D-C64C-612E-E908E3C9D99F}"/>
              </a:ext>
            </a:extLst>
          </p:cNvPr>
          <p:cNvGraphicFramePr>
            <a:graphicFrameLocks noGrp="1"/>
          </p:cNvGraphicFramePr>
          <p:nvPr>
            <p:ph sz="half" idx="1"/>
            <p:extLst>
              <p:ext uri="{D42A27DB-BD31-4B8C-83A1-F6EECF244321}">
                <p14:modId xmlns:p14="http://schemas.microsoft.com/office/powerpoint/2010/main" val="791720518"/>
              </p:ext>
            </p:extLst>
          </p:nvPr>
        </p:nvGraphicFramePr>
        <p:xfrm>
          <a:off x="914400" y="1821761"/>
          <a:ext cx="10363200" cy="3934803"/>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11" name="Označba mesta vsebine 8">
            <a:extLst>
              <a:ext uri="{FF2B5EF4-FFF2-40B4-BE49-F238E27FC236}">
                <a16:creationId xmlns:a16="http://schemas.microsoft.com/office/drawing/2014/main" id="{4427F8D4-313E-33D3-76DC-2C114EA56423}"/>
              </a:ext>
            </a:extLst>
          </p:cNvPr>
          <p:cNvSpPr txBox="1">
            <a:spLocks/>
          </p:cNvSpPr>
          <p:nvPr/>
        </p:nvSpPr>
        <p:spPr>
          <a:xfrm>
            <a:off x="838200" y="568472"/>
            <a:ext cx="10515600" cy="65958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sl-SI" dirty="0">
                <a:effectLst>
                  <a:outerShdw blurRad="38100" dist="38100" dir="2700000" algn="tl">
                    <a:srgbClr val="000000">
                      <a:alpha val="43137"/>
                    </a:srgbClr>
                  </a:outerShdw>
                </a:effectLst>
                <a:latin typeface="Republika" panose="02000506040000020004" pitchFamily="2" charset="-18"/>
              </a:rPr>
              <a:t>Vmesno poročilo o izvajanju PEKP 21-27 (1)</a:t>
            </a:r>
          </a:p>
        </p:txBody>
      </p:sp>
      <p:sp>
        <p:nvSpPr>
          <p:cNvPr id="9" name="Označba mesta vsebine 8">
            <a:extLst>
              <a:ext uri="{FF2B5EF4-FFF2-40B4-BE49-F238E27FC236}">
                <a16:creationId xmlns:a16="http://schemas.microsoft.com/office/drawing/2014/main" id="{30127CB9-6045-FC56-4EE6-5B2E0D6A95B4}"/>
              </a:ext>
            </a:extLst>
          </p:cNvPr>
          <p:cNvSpPr txBox="1">
            <a:spLocks/>
          </p:cNvSpPr>
          <p:nvPr/>
        </p:nvSpPr>
        <p:spPr>
          <a:xfrm>
            <a:off x="838200" y="1162172"/>
            <a:ext cx="10515600" cy="65958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sl-SI" sz="2400" dirty="0">
                <a:latin typeface="Republika" panose="02000506040000020004" pitchFamily="2" charset="-18"/>
              </a:rPr>
              <a:t>Pravna izhodišča in namen poročila: člen 18 Uredbe (EU) 2021/1060</a:t>
            </a:r>
          </a:p>
        </p:txBody>
      </p:sp>
    </p:spTree>
    <p:extLst>
      <p:ext uri="{BB962C8B-B14F-4D97-AF65-F5344CB8AC3E}">
        <p14:creationId xmlns:p14="http://schemas.microsoft.com/office/powerpoint/2010/main" val="40179937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838200" y="365125"/>
            <a:ext cx="10515600" cy="1017221"/>
          </a:xfrm>
        </p:spPr>
        <p:txBody>
          <a:bodyPr>
            <a:normAutofit/>
          </a:bodyPr>
          <a:lstStyle/>
          <a:p>
            <a:r>
              <a:rPr lang="sl-SI" sz="2800" dirty="0">
                <a:solidFill>
                  <a:srgbClr val="034EA2"/>
                </a:solidFill>
                <a:effectLst>
                  <a:outerShdw blurRad="38100" dist="38100" dir="2700000" algn="tl">
                    <a:srgbClr val="000000">
                      <a:alpha val="43137"/>
                    </a:srgbClr>
                  </a:outerShdw>
                </a:effectLst>
                <a:latin typeface="Republika" panose="02000506040000020004" pitchFamily="2" charset="-18"/>
              </a:rPr>
              <a:t>Vmesno poročilo o izvajanju PEKP  21-27 (2)  </a:t>
            </a:r>
            <a:endParaRPr lang="sl-SI" sz="2800" dirty="0">
              <a:solidFill>
                <a:srgbClr val="034EA2"/>
              </a:solidFill>
              <a:effectLst>
                <a:outerShdw blurRad="38100" dist="38100" dir="2700000" algn="tl">
                  <a:srgbClr val="000000">
                    <a:alpha val="43137"/>
                  </a:srgbClr>
                </a:outerShdw>
              </a:effectLst>
            </a:endParaRPr>
          </a:p>
        </p:txBody>
      </p:sp>
      <p:sp>
        <p:nvSpPr>
          <p:cNvPr id="3" name="Označba mesta vsebine 2"/>
          <p:cNvSpPr>
            <a:spLocks noGrp="1"/>
          </p:cNvSpPr>
          <p:nvPr>
            <p:ph idx="1"/>
          </p:nvPr>
        </p:nvSpPr>
        <p:spPr>
          <a:xfrm>
            <a:off x="838199" y="1382346"/>
            <a:ext cx="10925630" cy="4331160"/>
          </a:xfrm>
        </p:spPr>
        <p:txBody>
          <a:bodyPr>
            <a:normAutofit/>
          </a:bodyPr>
          <a:lstStyle/>
          <a:p>
            <a:pPr marL="0" lvl="0" indent="0">
              <a:lnSpc>
                <a:spcPct val="107000"/>
              </a:lnSpc>
              <a:spcAft>
                <a:spcPts val="800"/>
              </a:spcAft>
              <a:buNone/>
            </a:pPr>
            <a:r>
              <a:rPr lang="pl-PL" sz="2000" dirty="0">
                <a:effectLst>
                  <a:outerShdw blurRad="38100" dist="38100" dir="2700000" algn="tl">
                    <a:srgbClr val="000000">
                      <a:alpha val="43137"/>
                    </a:srgbClr>
                  </a:outerShdw>
                </a:effectLst>
                <a:ea typeface="Calibri" panose="020F0502020204030204" pitchFamily="34" charset="0"/>
                <a:cs typeface="Times New Roman" panose="02020603050405020304" pitchFamily="18" charset="0"/>
              </a:rPr>
              <a:t>Člen 18.1 predpisuje vsebino poročila, s poudarkom na:</a:t>
            </a:r>
          </a:p>
          <a:p>
            <a:pPr marL="444500" lvl="1" indent="-265113">
              <a:lnSpc>
                <a:spcPct val="107000"/>
              </a:lnSpc>
              <a:spcBef>
                <a:spcPts val="0"/>
              </a:spcBef>
              <a:spcAft>
                <a:spcPts val="800"/>
              </a:spcAft>
            </a:pPr>
            <a:r>
              <a:rPr lang="sl-SI" sz="2000" dirty="0">
                <a:cs typeface="Times New Roman" panose="02020603050405020304" pitchFamily="18" charset="0"/>
              </a:rPr>
              <a:t>priporočilih EK državi članici v okviru EU semestra za leto 2024;</a:t>
            </a:r>
          </a:p>
          <a:p>
            <a:pPr marL="444500" lvl="1" indent="-265113">
              <a:lnSpc>
                <a:spcPct val="107000"/>
              </a:lnSpc>
              <a:spcAft>
                <a:spcPts val="800"/>
              </a:spcAft>
            </a:pPr>
            <a:r>
              <a:rPr lang="sl-SI" sz="2000" dirty="0">
                <a:cs typeface="Times New Roman" panose="02020603050405020304" pitchFamily="18" charset="0"/>
              </a:rPr>
              <a:t>napredku pri izvajanju Celovitega nacionalnega energetskega in podnebnega načrta (NEPN);</a:t>
            </a:r>
          </a:p>
          <a:p>
            <a:pPr marL="444500" lvl="1" indent="-265113">
              <a:lnSpc>
                <a:spcPct val="107000"/>
              </a:lnSpc>
              <a:spcAft>
                <a:spcPts val="800"/>
              </a:spcAft>
            </a:pPr>
            <a:r>
              <a:rPr lang="sl-SI" sz="2000" dirty="0">
                <a:cs typeface="Times New Roman" panose="02020603050405020304" pitchFamily="18" charset="0"/>
              </a:rPr>
              <a:t>napredku pri izvajanju načel evropskega stebra socialnih pravic;</a:t>
            </a:r>
          </a:p>
          <a:p>
            <a:pPr marL="444500" lvl="1" indent="-265113">
              <a:lnSpc>
                <a:spcPct val="107000"/>
              </a:lnSpc>
              <a:spcAft>
                <a:spcPts val="800"/>
              </a:spcAft>
            </a:pPr>
            <a:r>
              <a:rPr lang="sl-SI" sz="2000" dirty="0">
                <a:cs typeface="Times New Roman" panose="02020603050405020304" pitchFamily="18" charset="0"/>
              </a:rPr>
              <a:t>napredku pri doseganju mejnikov, ob upoštevanju dosedanjih težav v zvezi z izvajanjem programa;</a:t>
            </a:r>
          </a:p>
          <a:p>
            <a:pPr marL="0" indent="0">
              <a:lnSpc>
                <a:spcPct val="107000"/>
              </a:lnSpc>
              <a:spcAft>
                <a:spcPts val="800"/>
              </a:spcAft>
              <a:buNone/>
            </a:pPr>
            <a:r>
              <a:rPr lang="sl-SI" sz="2000" dirty="0">
                <a:effectLst>
                  <a:outerShdw blurRad="38100" dist="38100" dir="2700000" algn="tl">
                    <a:srgbClr val="000000">
                      <a:alpha val="43137"/>
                    </a:srgbClr>
                  </a:outerShdw>
                </a:effectLst>
                <a:cs typeface="Times New Roman" panose="02020603050405020304" pitchFamily="18" charset="0"/>
              </a:rPr>
              <a:t>Posebna pozornost se namenja vključitvi ukrepov EU platforme STEP v izvajanje PEKP 21-27.</a:t>
            </a:r>
          </a:p>
          <a:p>
            <a:pPr marL="0" indent="0">
              <a:lnSpc>
                <a:spcPct val="107000"/>
              </a:lnSpc>
              <a:spcAft>
                <a:spcPts val="800"/>
              </a:spcAft>
              <a:buNone/>
            </a:pPr>
            <a:r>
              <a:rPr lang="sl-SI" sz="2000" dirty="0">
                <a:effectLst>
                  <a:outerShdw blurRad="38100" dist="38100" dir="2700000" algn="tl">
                    <a:srgbClr val="000000">
                      <a:alpha val="43137"/>
                    </a:srgbClr>
                  </a:outerShdw>
                </a:effectLst>
                <a:cs typeface="Times New Roman" panose="02020603050405020304" pitchFamily="18" charset="0"/>
              </a:rPr>
              <a:t>Člen 18.2 določa rok za predložitev ocene o izidu vmesnega pregleda programa: in sicer 31. marec 2025</a:t>
            </a:r>
          </a:p>
          <a:p>
            <a:pPr>
              <a:lnSpc>
                <a:spcPct val="107000"/>
              </a:lnSpc>
              <a:spcAft>
                <a:spcPts val="800"/>
              </a:spcAft>
              <a:buFont typeface="Wingdings" panose="05000000000000000000" pitchFamily="2" charset="2"/>
              <a:buChar char="q"/>
            </a:pPr>
            <a:endParaRPr lang="sl-SI" sz="2000" dirty="0">
              <a:effectLst>
                <a:outerShdw blurRad="38100" dist="38100" dir="2700000" algn="tl">
                  <a:srgbClr val="000000">
                    <a:alpha val="43137"/>
                  </a:srgbClr>
                </a:outerShdw>
              </a:effectLst>
              <a:latin typeface="Republika" panose="02000506040000020004" pitchFamily="2" charset="-18"/>
              <a:cs typeface="Times New Roman" panose="02020603050405020304" pitchFamily="18" charset="0"/>
            </a:endParaRPr>
          </a:p>
        </p:txBody>
      </p:sp>
      <p:pic>
        <p:nvPicPr>
          <p:cNvPr id="4" name="Slika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77216" y="6033143"/>
            <a:ext cx="2689861" cy="564319"/>
          </a:xfrm>
          <a:prstGeom prst="rect">
            <a:avLst/>
          </a:prstGeom>
        </p:spPr>
      </p:pic>
      <p:pic>
        <p:nvPicPr>
          <p:cNvPr id="5" name="Picture 4" descr="Logo image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8529" y="6081245"/>
            <a:ext cx="1050232" cy="516217"/>
          </a:xfrm>
          <a:prstGeom prst="rect">
            <a:avLst/>
          </a:prstGeom>
          <a:noFill/>
          <a:extLst>
            <a:ext uri="{909E8E84-426E-40DD-AFC4-6F175D3DCCD1}">
              <a14:hiddenFill xmlns:a14="http://schemas.microsoft.com/office/drawing/2010/main">
                <a:solidFill>
                  <a:srgbClr val="FFFFFF"/>
                </a:solidFill>
              </a14:hiddenFill>
            </a:ext>
          </a:extLst>
        </p:spPr>
      </p:pic>
      <p:cxnSp>
        <p:nvCxnSpPr>
          <p:cNvPr id="7" name="Kolenski povezovalnik 6"/>
          <p:cNvCxnSpPr/>
          <p:nvPr/>
        </p:nvCxnSpPr>
        <p:spPr>
          <a:xfrm flipV="1">
            <a:off x="245807" y="304566"/>
            <a:ext cx="3736258" cy="2637408"/>
          </a:xfrm>
          <a:prstGeom prst="bentConnector3">
            <a:avLst>
              <a:gd name="adj1" fmla="val 0"/>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8" name="Kolenski povezovalnik 7"/>
          <p:cNvCxnSpPr/>
          <p:nvPr/>
        </p:nvCxnSpPr>
        <p:spPr>
          <a:xfrm flipV="1">
            <a:off x="8514735" y="4197949"/>
            <a:ext cx="3342968" cy="2408904"/>
          </a:xfrm>
          <a:prstGeom prst="bentConnector3">
            <a:avLst>
              <a:gd name="adj1" fmla="val 100294"/>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7688507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838200" y="365126"/>
            <a:ext cx="10515600" cy="973604"/>
          </a:xfrm>
        </p:spPr>
        <p:txBody>
          <a:bodyPr>
            <a:normAutofit/>
          </a:bodyPr>
          <a:lstStyle/>
          <a:p>
            <a:r>
              <a:rPr lang="sl-SI" sz="2800" dirty="0">
                <a:solidFill>
                  <a:srgbClr val="034EA2"/>
                </a:solidFill>
                <a:effectLst>
                  <a:outerShdw blurRad="38100" dist="38100" dir="2700000" algn="tl">
                    <a:srgbClr val="000000">
                      <a:alpha val="43137"/>
                    </a:srgbClr>
                  </a:outerShdw>
                </a:effectLst>
                <a:latin typeface="Republika" panose="02000506040000020004" pitchFamily="2" charset="-18"/>
              </a:rPr>
              <a:t>Vmesno poročilo o izvajanju PEKP 21-27 (3) </a:t>
            </a:r>
            <a:endParaRPr lang="sl-SI" sz="2800" dirty="0">
              <a:solidFill>
                <a:srgbClr val="034EA2"/>
              </a:solidFill>
              <a:effectLst>
                <a:outerShdw blurRad="38100" dist="38100" dir="2700000" algn="tl">
                  <a:srgbClr val="000000">
                    <a:alpha val="43137"/>
                  </a:srgbClr>
                </a:outerShdw>
              </a:effectLst>
            </a:endParaRPr>
          </a:p>
        </p:txBody>
      </p:sp>
      <p:sp>
        <p:nvSpPr>
          <p:cNvPr id="3" name="Označba mesta vsebine 2"/>
          <p:cNvSpPr>
            <a:spLocks noGrp="1"/>
          </p:cNvSpPr>
          <p:nvPr>
            <p:ph idx="1"/>
          </p:nvPr>
        </p:nvSpPr>
        <p:spPr>
          <a:xfrm>
            <a:off x="838199" y="1500094"/>
            <a:ext cx="10689139" cy="4322570"/>
          </a:xfrm>
        </p:spPr>
        <p:txBody>
          <a:bodyPr>
            <a:normAutofit lnSpcReduction="10000"/>
          </a:bodyPr>
          <a:lstStyle/>
          <a:p>
            <a:pPr marL="0" lvl="0" indent="0">
              <a:lnSpc>
                <a:spcPct val="107000"/>
              </a:lnSpc>
              <a:spcAft>
                <a:spcPts val="800"/>
              </a:spcAft>
              <a:buNone/>
            </a:pPr>
            <a:r>
              <a:rPr lang="sl-SI" sz="2200" b="1" dirty="0">
                <a:effectLst>
                  <a:outerShdw blurRad="38100" dist="38100" dir="2700000" algn="tl">
                    <a:srgbClr val="000000">
                      <a:alpha val="43137"/>
                    </a:srgbClr>
                  </a:outerShdw>
                </a:effectLst>
                <a:ea typeface="Calibri" panose="020F0502020204030204" pitchFamily="34" charset="0"/>
                <a:cs typeface="Times New Roman" panose="02020603050405020304" pitchFamily="18" charset="0"/>
              </a:rPr>
              <a:t>Povzetek rezultatov vmesnega poročila o izvajanju PEKP </a:t>
            </a:r>
            <a:endParaRPr lang="sl-SI" sz="2200" dirty="0">
              <a:ea typeface="Calibri" panose="020F0502020204030204" pitchFamily="34" charset="0"/>
              <a:cs typeface="Times New Roman" panose="02020603050405020304" pitchFamily="18" charset="0"/>
            </a:endParaRPr>
          </a:p>
          <a:p>
            <a:pPr>
              <a:lnSpc>
                <a:spcPct val="107000"/>
              </a:lnSpc>
              <a:spcAft>
                <a:spcPts val="800"/>
              </a:spcAft>
            </a:pPr>
            <a:r>
              <a:rPr lang="sl-SI" sz="2200" dirty="0">
                <a:ea typeface="Calibri" panose="020F0502020204030204" pitchFamily="34" charset="0"/>
                <a:cs typeface="Times New Roman" panose="02020603050405020304" pitchFamily="18" charset="0"/>
              </a:rPr>
              <a:t>Priporočila EK na obravnavanih področjih so zadovoljivo vključena v dosedanje izvajanje PEKP 21-27;</a:t>
            </a:r>
          </a:p>
          <a:p>
            <a:pPr>
              <a:lnSpc>
                <a:spcPct val="107000"/>
              </a:lnSpc>
              <a:spcAft>
                <a:spcPts val="800"/>
              </a:spcAft>
            </a:pPr>
            <a:r>
              <a:rPr lang="sl-SI" sz="2200" dirty="0">
                <a:ea typeface="Calibri" panose="020F0502020204030204" pitchFamily="34" charset="0"/>
                <a:cs typeface="Times New Roman" panose="02020603050405020304" pitchFamily="18" charset="0"/>
              </a:rPr>
              <a:t>Samo izvajanje programa poteka bistveno počasnejše od načrtovanega, kar vpliva na doseganje ciljev in mejnikov kazalnikov učinka za leto 2024;</a:t>
            </a:r>
          </a:p>
          <a:p>
            <a:pPr>
              <a:lnSpc>
                <a:spcPct val="107000"/>
              </a:lnSpc>
              <a:spcAft>
                <a:spcPts val="800"/>
              </a:spcAft>
            </a:pPr>
            <a:r>
              <a:rPr lang="sl-SI" sz="2200" b="1" u="sng" dirty="0">
                <a:ea typeface="Calibri" panose="020F0502020204030204" pitchFamily="34" charset="0"/>
                <a:cs typeface="Times New Roman" panose="02020603050405020304" pitchFamily="18" charset="0"/>
              </a:rPr>
              <a:t>Sprememba PEKP 21-27 je nujna</a:t>
            </a:r>
            <a:r>
              <a:rPr lang="sl-SI" sz="2200" dirty="0">
                <a:ea typeface="Calibri" panose="020F0502020204030204" pitchFamily="34" charset="0"/>
                <a:cs typeface="Times New Roman" panose="02020603050405020304" pitchFamily="18" charset="0"/>
              </a:rPr>
              <a:t> za zmanjšanje tveganja izgube sredstev zaradi pravila prenehanja obveznosti (pravila n+3);</a:t>
            </a:r>
          </a:p>
          <a:p>
            <a:pPr>
              <a:lnSpc>
                <a:spcPct val="107000"/>
              </a:lnSpc>
              <a:spcAft>
                <a:spcPts val="800"/>
              </a:spcAft>
            </a:pPr>
            <a:r>
              <a:rPr lang="sl-SI" sz="2200" dirty="0">
                <a:ea typeface="Calibri" panose="020F0502020204030204" pitchFamily="34" charset="0"/>
                <a:cs typeface="Times New Roman" panose="02020603050405020304" pitchFamily="18" charset="0"/>
              </a:rPr>
              <a:t> Vključevanje platforme STEP v izvajanje PEKP 21-27 je posebej pomembno z vidika doseganja pravila n+3 in zmanjšanja tveganja izgube sredstev. </a:t>
            </a:r>
          </a:p>
          <a:p>
            <a:pPr>
              <a:lnSpc>
                <a:spcPct val="107000"/>
              </a:lnSpc>
              <a:spcAft>
                <a:spcPts val="800"/>
              </a:spcAft>
            </a:pPr>
            <a:endParaRPr lang="sl-SI" sz="2200" dirty="0">
              <a:latin typeface="Republika" panose="02000506040000020004" pitchFamily="2" charset="-18"/>
              <a:ea typeface="Calibri" panose="020F0502020204030204" pitchFamily="34" charset="0"/>
              <a:cs typeface="Times New Roman" panose="02020603050405020304" pitchFamily="18" charset="0"/>
            </a:endParaRPr>
          </a:p>
          <a:p>
            <a:pPr marL="522287" lvl="1" indent="-342900">
              <a:lnSpc>
                <a:spcPct val="107000"/>
              </a:lnSpc>
              <a:spcAft>
                <a:spcPts val="800"/>
              </a:spcAft>
            </a:pPr>
            <a:endParaRPr lang="sl-SI" sz="2000" b="1" dirty="0">
              <a:latin typeface="Republika" panose="02000506040000020004" pitchFamily="2" charset="-18"/>
              <a:cs typeface="Times New Roman" panose="02020603050405020304" pitchFamily="18" charset="0"/>
            </a:endParaRPr>
          </a:p>
        </p:txBody>
      </p:sp>
      <p:pic>
        <p:nvPicPr>
          <p:cNvPr id="4" name="Slika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77216" y="6033143"/>
            <a:ext cx="2689861" cy="564319"/>
          </a:xfrm>
          <a:prstGeom prst="rect">
            <a:avLst/>
          </a:prstGeom>
        </p:spPr>
      </p:pic>
      <p:pic>
        <p:nvPicPr>
          <p:cNvPr id="5" name="Picture 4" descr="Logo image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8529" y="6081245"/>
            <a:ext cx="1050232" cy="516217"/>
          </a:xfrm>
          <a:prstGeom prst="rect">
            <a:avLst/>
          </a:prstGeom>
          <a:noFill/>
          <a:extLst>
            <a:ext uri="{909E8E84-426E-40DD-AFC4-6F175D3DCCD1}">
              <a14:hiddenFill xmlns:a14="http://schemas.microsoft.com/office/drawing/2010/main">
                <a:solidFill>
                  <a:srgbClr val="FFFFFF"/>
                </a:solidFill>
              </a14:hiddenFill>
            </a:ext>
          </a:extLst>
        </p:spPr>
      </p:pic>
      <p:cxnSp>
        <p:nvCxnSpPr>
          <p:cNvPr id="7" name="Kolenski povezovalnik 6"/>
          <p:cNvCxnSpPr/>
          <p:nvPr/>
        </p:nvCxnSpPr>
        <p:spPr>
          <a:xfrm flipV="1">
            <a:off x="245807" y="304566"/>
            <a:ext cx="3736258" cy="2637408"/>
          </a:xfrm>
          <a:prstGeom prst="bentConnector3">
            <a:avLst>
              <a:gd name="adj1" fmla="val 0"/>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8" name="Kolenski povezovalnik 7"/>
          <p:cNvCxnSpPr/>
          <p:nvPr/>
        </p:nvCxnSpPr>
        <p:spPr>
          <a:xfrm flipV="1">
            <a:off x="8514735" y="4197949"/>
            <a:ext cx="3342968" cy="2408904"/>
          </a:xfrm>
          <a:prstGeom prst="bentConnector3">
            <a:avLst>
              <a:gd name="adj1" fmla="val 100294"/>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4814975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838200" y="365125"/>
            <a:ext cx="10515600" cy="1017221"/>
          </a:xfrm>
        </p:spPr>
        <p:txBody>
          <a:bodyPr>
            <a:normAutofit/>
          </a:bodyPr>
          <a:lstStyle/>
          <a:p>
            <a:r>
              <a:rPr lang="sl-SI" sz="2800" dirty="0">
                <a:solidFill>
                  <a:srgbClr val="034EA2"/>
                </a:solidFill>
                <a:effectLst>
                  <a:outerShdw blurRad="38100" dist="38100" dir="2700000" algn="tl">
                    <a:srgbClr val="000000">
                      <a:alpha val="43137"/>
                    </a:srgbClr>
                  </a:outerShdw>
                </a:effectLst>
                <a:latin typeface="Republika" panose="02000506040000020004" pitchFamily="2" charset="-18"/>
              </a:rPr>
              <a:t>Vmesno poročilo o izvajanju PEKP 21-27 (4) </a:t>
            </a:r>
            <a:endParaRPr lang="sl-SI" sz="2800" dirty="0">
              <a:solidFill>
                <a:srgbClr val="034EA2"/>
              </a:solidFill>
              <a:effectLst>
                <a:outerShdw blurRad="38100" dist="38100" dir="2700000" algn="tl">
                  <a:srgbClr val="000000">
                    <a:alpha val="43137"/>
                  </a:srgbClr>
                </a:outerShdw>
              </a:effectLst>
            </a:endParaRPr>
          </a:p>
        </p:txBody>
      </p:sp>
      <p:sp>
        <p:nvSpPr>
          <p:cNvPr id="3" name="Označba mesta vsebine 2"/>
          <p:cNvSpPr>
            <a:spLocks noGrp="1"/>
          </p:cNvSpPr>
          <p:nvPr>
            <p:ph idx="1"/>
          </p:nvPr>
        </p:nvSpPr>
        <p:spPr>
          <a:xfrm>
            <a:off x="838199" y="1382346"/>
            <a:ext cx="10689139" cy="4440318"/>
          </a:xfrm>
        </p:spPr>
        <p:txBody>
          <a:bodyPr>
            <a:normAutofit fontScale="85000" lnSpcReduction="20000"/>
          </a:bodyPr>
          <a:lstStyle/>
          <a:p>
            <a:pPr marL="0" lvl="0" indent="0">
              <a:lnSpc>
                <a:spcPct val="107000"/>
              </a:lnSpc>
              <a:spcAft>
                <a:spcPts val="800"/>
              </a:spcAft>
              <a:buNone/>
            </a:pPr>
            <a:r>
              <a:rPr lang="sl-SI" b="1" dirty="0">
                <a:effectLst>
                  <a:outerShdw blurRad="38100" dist="38100" dir="2700000" algn="tl">
                    <a:srgbClr val="000000">
                      <a:alpha val="43137"/>
                    </a:srgbClr>
                  </a:outerShdw>
                </a:effectLst>
                <a:ea typeface="Calibri" panose="020F0502020204030204" pitchFamily="34" charset="0"/>
                <a:cs typeface="Times New Roman" panose="02020603050405020304" pitchFamily="18" charset="0"/>
              </a:rPr>
              <a:t>Izzivi, opredeljenih v poročilu EK za Slovenijo 2024 – področja obravnave v poročilu</a:t>
            </a:r>
            <a:endParaRPr lang="sl-SI" dirty="0">
              <a:ea typeface="Calibri" panose="020F0502020204030204" pitchFamily="34" charset="0"/>
              <a:cs typeface="Times New Roman" panose="02020603050405020304" pitchFamily="18" charset="0"/>
            </a:endParaRPr>
          </a:p>
          <a:p>
            <a:pPr marL="514350" indent="-514350">
              <a:lnSpc>
                <a:spcPct val="107000"/>
              </a:lnSpc>
              <a:spcAft>
                <a:spcPts val="800"/>
              </a:spcAft>
              <a:buFont typeface="+mj-lt"/>
              <a:buAutoNum type="romanLcPeriod"/>
            </a:pPr>
            <a:r>
              <a:rPr lang="sl-SI" sz="2200" dirty="0">
                <a:ea typeface="Calibri" panose="020F0502020204030204" pitchFamily="34" charset="0"/>
                <a:cs typeface="Times New Roman" panose="02020603050405020304" pitchFamily="18" charset="0"/>
              </a:rPr>
              <a:t>Zaščita pred poplavami in ukrepi za blažitev podnebnih sprememb;</a:t>
            </a:r>
          </a:p>
          <a:p>
            <a:pPr marL="514350" indent="-514350">
              <a:lnSpc>
                <a:spcPct val="107000"/>
              </a:lnSpc>
              <a:spcAft>
                <a:spcPts val="800"/>
              </a:spcAft>
              <a:buFont typeface="+mj-lt"/>
              <a:buAutoNum type="romanLcPeriod"/>
            </a:pPr>
            <a:r>
              <a:rPr lang="sl-SI" sz="2200" dirty="0">
                <a:ea typeface="Calibri" panose="020F0502020204030204" pitchFamily="34" charset="0"/>
                <a:cs typeface="Times New Roman" panose="02020603050405020304" pitchFamily="18" charset="0"/>
              </a:rPr>
              <a:t>Trajnostna prevozna sredstva, zmanjšanje odvisnosti od osebnih vozil;</a:t>
            </a:r>
          </a:p>
          <a:p>
            <a:pPr marL="514350" indent="-514350">
              <a:lnSpc>
                <a:spcPct val="107000"/>
              </a:lnSpc>
              <a:spcAft>
                <a:spcPts val="800"/>
              </a:spcAft>
              <a:buFont typeface="+mj-lt"/>
              <a:buAutoNum type="romanLcPeriod"/>
            </a:pPr>
            <a:r>
              <a:rPr lang="sl-SI" sz="2200" dirty="0">
                <a:ea typeface="Calibri" panose="020F0502020204030204" pitchFamily="34" charset="0"/>
                <a:cs typeface="Times New Roman" panose="02020603050405020304" pitchFamily="18" charset="0"/>
              </a:rPr>
              <a:t>Območna načrta za pravični prehod in krepitev upravne zmogljivosti;</a:t>
            </a:r>
          </a:p>
          <a:p>
            <a:pPr marL="514350" indent="-514350">
              <a:lnSpc>
                <a:spcPct val="107000"/>
              </a:lnSpc>
              <a:spcAft>
                <a:spcPts val="800"/>
              </a:spcAft>
              <a:buFont typeface="+mj-lt"/>
              <a:buAutoNum type="romanLcPeriod"/>
            </a:pPr>
            <a:r>
              <a:rPr lang="pl-PL" sz="2200" dirty="0">
                <a:ea typeface="Calibri" panose="020F0502020204030204" pitchFamily="34" charset="0"/>
                <a:cs typeface="Times New Roman" panose="02020603050405020304" pitchFamily="18" charset="0"/>
              </a:rPr>
              <a:t>Javno-zasebno partnerstvo za raziskave in razvoj;</a:t>
            </a:r>
          </a:p>
          <a:p>
            <a:pPr marL="514350" indent="-514350">
              <a:lnSpc>
                <a:spcPct val="107000"/>
              </a:lnSpc>
              <a:spcAft>
                <a:spcPts val="800"/>
              </a:spcAft>
              <a:buFont typeface="+mj-lt"/>
              <a:buAutoNum type="romanLcPeriod"/>
            </a:pPr>
            <a:r>
              <a:rPr lang="sl-SI" sz="2200" dirty="0">
                <a:ea typeface="Calibri" panose="020F0502020204030204" pitchFamily="34" charset="0"/>
                <a:cs typeface="Times New Roman" panose="02020603050405020304" pitchFamily="18" charset="0"/>
              </a:rPr>
              <a:t>Izobraževanje odraslih, tudi na področju digitalnih in zelenih spretnosti;</a:t>
            </a:r>
          </a:p>
          <a:p>
            <a:pPr marL="514350" indent="-514350">
              <a:lnSpc>
                <a:spcPct val="107000"/>
              </a:lnSpc>
              <a:spcAft>
                <a:spcPts val="800"/>
              </a:spcAft>
              <a:buFont typeface="+mj-lt"/>
              <a:buAutoNum type="romanLcPeriod"/>
            </a:pPr>
            <a:r>
              <a:rPr lang="sl-SI" sz="2200" dirty="0">
                <a:ea typeface="Calibri" panose="020F0502020204030204" pitchFamily="34" charset="0"/>
                <a:cs typeface="Times New Roman" panose="02020603050405020304" pitchFamily="18" charset="0"/>
              </a:rPr>
              <a:t>Modernizacija in digitalizacija socialnih storitev in storitev za trg dela;</a:t>
            </a:r>
          </a:p>
          <a:p>
            <a:pPr marL="514350" indent="-514350">
              <a:lnSpc>
                <a:spcPct val="107000"/>
              </a:lnSpc>
              <a:spcAft>
                <a:spcPts val="800"/>
              </a:spcAft>
              <a:buFont typeface="+mj-lt"/>
              <a:buAutoNum type="romanLcPeriod"/>
            </a:pPr>
            <a:r>
              <a:rPr lang="sl-SI" sz="2200" dirty="0">
                <a:ea typeface="Calibri" panose="020F0502020204030204" pitchFamily="34" charset="0"/>
                <a:cs typeface="Times New Roman" panose="02020603050405020304" pitchFamily="18" charset="0"/>
              </a:rPr>
              <a:t>Krepitev vključevanja delavcev migrantov na trg dela in v družbo;</a:t>
            </a:r>
          </a:p>
          <a:p>
            <a:pPr marL="514350" indent="-514350">
              <a:lnSpc>
                <a:spcPct val="107000"/>
              </a:lnSpc>
              <a:spcAft>
                <a:spcPts val="800"/>
              </a:spcAft>
              <a:buFont typeface="+mj-lt"/>
              <a:buAutoNum type="romanLcPeriod"/>
            </a:pPr>
            <a:r>
              <a:rPr lang="sl-SI" sz="2200" dirty="0">
                <a:ea typeface="Calibri" panose="020F0502020204030204" pitchFamily="34" charset="0"/>
                <a:cs typeface="Times New Roman" panose="02020603050405020304" pitchFamily="18" charset="0"/>
              </a:rPr>
              <a:t>Deinstitucionalizacija in razvoj socialnih storitev dolgotrajne oskrbe.</a:t>
            </a:r>
          </a:p>
          <a:p>
            <a:pPr>
              <a:lnSpc>
                <a:spcPct val="107000"/>
              </a:lnSpc>
              <a:spcAft>
                <a:spcPts val="800"/>
              </a:spcAft>
            </a:pPr>
            <a:endParaRPr lang="sl-SI" sz="2200" dirty="0">
              <a:latin typeface="Republika" panose="02000506040000020004" pitchFamily="2" charset="-18"/>
              <a:ea typeface="Calibri" panose="020F0502020204030204" pitchFamily="34" charset="0"/>
              <a:cs typeface="Times New Roman" panose="02020603050405020304" pitchFamily="18" charset="0"/>
            </a:endParaRPr>
          </a:p>
          <a:p>
            <a:pPr>
              <a:lnSpc>
                <a:spcPct val="107000"/>
              </a:lnSpc>
              <a:spcAft>
                <a:spcPts val="800"/>
              </a:spcAft>
            </a:pPr>
            <a:endParaRPr lang="sl-SI" sz="2200" dirty="0">
              <a:latin typeface="Republika" panose="02000506040000020004" pitchFamily="2" charset="-18"/>
              <a:ea typeface="Calibri" panose="020F0502020204030204" pitchFamily="34" charset="0"/>
              <a:cs typeface="Times New Roman" panose="02020603050405020304" pitchFamily="18" charset="0"/>
            </a:endParaRPr>
          </a:p>
          <a:p>
            <a:pPr marL="522287" lvl="1" indent="-342900">
              <a:lnSpc>
                <a:spcPct val="107000"/>
              </a:lnSpc>
              <a:spcAft>
                <a:spcPts val="800"/>
              </a:spcAft>
            </a:pPr>
            <a:endParaRPr lang="sl-SI" sz="2000" b="1" dirty="0">
              <a:latin typeface="Republika" panose="02000506040000020004" pitchFamily="2" charset="-18"/>
              <a:cs typeface="Times New Roman" panose="02020603050405020304" pitchFamily="18" charset="0"/>
            </a:endParaRPr>
          </a:p>
        </p:txBody>
      </p:sp>
      <p:pic>
        <p:nvPicPr>
          <p:cNvPr id="4" name="Slika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77216" y="6033143"/>
            <a:ext cx="2689861" cy="564319"/>
          </a:xfrm>
          <a:prstGeom prst="rect">
            <a:avLst/>
          </a:prstGeom>
        </p:spPr>
      </p:pic>
      <p:pic>
        <p:nvPicPr>
          <p:cNvPr id="5" name="Picture 4" descr="Logo image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8529" y="6081245"/>
            <a:ext cx="1050232" cy="516217"/>
          </a:xfrm>
          <a:prstGeom prst="rect">
            <a:avLst/>
          </a:prstGeom>
          <a:noFill/>
          <a:extLst>
            <a:ext uri="{909E8E84-426E-40DD-AFC4-6F175D3DCCD1}">
              <a14:hiddenFill xmlns:a14="http://schemas.microsoft.com/office/drawing/2010/main">
                <a:solidFill>
                  <a:srgbClr val="FFFFFF"/>
                </a:solidFill>
              </a14:hiddenFill>
            </a:ext>
          </a:extLst>
        </p:spPr>
      </p:pic>
      <p:cxnSp>
        <p:nvCxnSpPr>
          <p:cNvPr id="7" name="Kolenski povezovalnik 6"/>
          <p:cNvCxnSpPr/>
          <p:nvPr/>
        </p:nvCxnSpPr>
        <p:spPr>
          <a:xfrm flipV="1">
            <a:off x="245807" y="304566"/>
            <a:ext cx="3736258" cy="2637408"/>
          </a:xfrm>
          <a:prstGeom prst="bentConnector3">
            <a:avLst>
              <a:gd name="adj1" fmla="val 0"/>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8" name="Kolenski povezovalnik 7"/>
          <p:cNvCxnSpPr/>
          <p:nvPr/>
        </p:nvCxnSpPr>
        <p:spPr>
          <a:xfrm flipV="1">
            <a:off x="8514735" y="4197949"/>
            <a:ext cx="3342968" cy="2408904"/>
          </a:xfrm>
          <a:prstGeom prst="bentConnector3">
            <a:avLst>
              <a:gd name="adj1" fmla="val 100294"/>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5957136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838200" y="365125"/>
            <a:ext cx="10515600" cy="1017221"/>
          </a:xfrm>
        </p:spPr>
        <p:txBody>
          <a:bodyPr>
            <a:normAutofit/>
          </a:bodyPr>
          <a:lstStyle/>
          <a:p>
            <a:r>
              <a:rPr lang="sl-SI" sz="2800" dirty="0">
                <a:solidFill>
                  <a:srgbClr val="034EA2"/>
                </a:solidFill>
                <a:effectLst>
                  <a:outerShdw blurRad="38100" dist="38100" dir="2700000" algn="tl">
                    <a:srgbClr val="000000">
                      <a:alpha val="43137"/>
                    </a:srgbClr>
                  </a:outerShdw>
                </a:effectLst>
                <a:latin typeface="Republika" panose="02000506040000020004" pitchFamily="2" charset="-18"/>
              </a:rPr>
              <a:t>Vmesno poročilo o izvajanju PEKP 21-27 (5) </a:t>
            </a:r>
            <a:endParaRPr lang="sl-SI" sz="2800" dirty="0">
              <a:solidFill>
                <a:srgbClr val="034EA2"/>
              </a:solidFill>
              <a:effectLst>
                <a:outerShdw blurRad="38100" dist="38100" dir="2700000" algn="tl">
                  <a:srgbClr val="000000">
                    <a:alpha val="43137"/>
                  </a:srgbClr>
                </a:outerShdw>
              </a:effectLst>
            </a:endParaRPr>
          </a:p>
        </p:txBody>
      </p:sp>
      <p:sp>
        <p:nvSpPr>
          <p:cNvPr id="3" name="Označba mesta vsebine 2"/>
          <p:cNvSpPr>
            <a:spLocks noGrp="1"/>
          </p:cNvSpPr>
          <p:nvPr>
            <p:ph idx="1"/>
          </p:nvPr>
        </p:nvSpPr>
        <p:spPr>
          <a:xfrm>
            <a:off x="838200" y="1442905"/>
            <a:ext cx="10689139" cy="4143276"/>
          </a:xfrm>
        </p:spPr>
        <p:txBody>
          <a:bodyPr>
            <a:normAutofit/>
          </a:bodyPr>
          <a:lstStyle/>
          <a:p>
            <a:pPr marL="0" lvl="0" indent="0">
              <a:lnSpc>
                <a:spcPct val="107000"/>
              </a:lnSpc>
              <a:spcAft>
                <a:spcPts val="800"/>
              </a:spcAft>
              <a:buNone/>
            </a:pPr>
            <a:r>
              <a:rPr lang="sl-SI" sz="2200" b="1" dirty="0">
                <a:effectLst>
                  <a:outerShdw blurRad="38100" dist="38100" dir="2700000" algn="tl">
                    <a:srgbClr val="000000">
                      <a:alpha val="43137"/>
                    </a:srgbClr>
                  </a:outerShdw>
                </a:effectLst>
                <a:ea typeface="Calibri" panose="020F0502020204030204" pitchFamily="34" charset="0"/>
                <a:cs typeface="Times New Roman" panose="02020603050405020304" pitchFamily="18" charset="0"/>
              </a:rPr>
              <a:t>Napredek pri izvajanju NEPN</a:t>
            </a:r>
            <a:endParaRPr lang="sl-SI" sz="2200" dirty="0">
              <a:ea typeface="Calibri" panose="020F0502020204030204" pitchFamily="34" charset="0"/>
              <a:cs typeface="Times New Roman" panose="02020603050405020304" pitchFamily="18" charset="0"/>
            </a:endParaRPr>
          </a:p>
          <a:p>
            <a:pPr>
              <a:lnSpc>
                <a:spcPct val="107000"/>
              </a:lnSpc>
              <a:spcAft>
                <a:spcPts val="800"/>
              </a:spcAft>
            </a:pPr>
            <a:r>
              <a:rPr lang="sl-SI" sz="2200" dirty="0">
                <a:ea typeface="Calibri" panose="020F0502020204030204" pitchFamily="34" charset="0"/>
                <a:cs typeface="Times New Roman" panose="02020603050405020304" pitchFamily="18" charset="0"/>
              </a:rPr>
              <a:t>Zadnja posodobitev NEPN je potekala v letih 2023 in 2024;</a:t>
            </a:r>
          </a:p>
          <a:p>
            <a:pPr>
              <a:lnSpc>
                <a:spcPct val="107000"/>
              </a:lnSpc>
              <a:spcAft>
                <a:spcPts val="800"/>
              </a:spcAft>
            </a:pPr>
            <a:r>
              <a:rPr lang="sl-SI" sz="2200" dirty="0">
                <a:ea typeface="Calibri" panose="020F0502020204030204" pitchFamily="34" charset="0"/>
                <a:cs typeface="Times New Roman" panose="02020603050405020304" pitchFamily="18" charset="0"/>
              </a:rPr>
              <a:t>Posodobljen NEPN 2024 je bil sprejet 18. 12. 2024 na Vladi RS;</a:t>
            </a:r>
          </a:p>
          <a:p>
            <a:pPr>
              <a:lnSpc>
                <a:spcPct val="107000"/>
              </a:lnSpc>
              <a:spcAft>
                <a:spcPts val="800"/>
              </a:spcAft>
            </a:pPr>
            <a:r>
              <a:rPr lang="sl-SI" sz="2200" dirty="0">
                <a:ea typeface="Calibri" panose="020F0502020204030204" pitchFamily="34" charset="0"/>
                <a:cs typeface="Times New Roman" panose="02020603050405020304" pitchFamily="18" charset="0"/>
              </a:rPr>
              <a:t>Vmesno poročilo med drugim ugotavlja, ali so v PEKP 21-27 vključeni ukrepi, s katerimi bo Slovenija dosegla svoje podnebne in energetske cilje;</a:t>
            </a:r>
          </a:p>
          <a:p>
            <a:pPr>
              <a:lnSpc>
                <a:spcPct val="107000"/>
              </a:lnSpc>
              <a:spcAft>
                <a:spcPts val="800"/>
              </a:spcAft>
            </a:pPr>
            <a:r>
              <a:rPr lang="pl-PL" sz="2200" dirty="0">
                <a:ea typeface="Calibri" panose="020F0502020204030204" pitchFamily="34" charset="0"/>
                <a:cs typeface="Times New Roman" panose="02020603050405020304" pitchFamily="18" charset="0"/>
              </a:rPr>
              <a:t>V skladu z členom 29(1) Uredbe (EU) 2018/1999 vmesno vključuje tudi končno oceno EK o napredku države članice pri izpolnjevanju ciljev in prispevkov ter izvajanju politik in ukrepov iz NEPN. </a:t>
            </a:r>
            <a:endParaRPr lang="sl-SI" sz="2200" dirty="0">
              <a:ea typeface="Calibri" panose="020F0502020204030204" pitchFamily="34" charset="0"/>
              <a:cs typeface="Times New Roman" panose="02020603050405020304" pitchFamily="18" charset="0"/>
            </a:endParaRPr>
          </a:p>
          <a:p>
            <a:pPr>
              <a:lnSpc>
                <a:spcPct val="107000"/>
              </a:lnSpc>
              <a:spcAft>
                <a:spcPts val="800"/>
              </a:spcAft>
            </a:pPr>
            <a:endParaRPr lang="sl-SI" sz="2200" dirty="0">
              <a:latin typeface="Republika" panose="02000506040000020004" pitchFamily="2" charset="-18"/>
              <a:ea typeface="Calibri" panose="020F0502020204030204" pitchFamily="34" charset="0"/>
              <a:cs typeface="Times New Roman" panose="02020603050405020304" pitchFamily="18" charset="0"/>
            </a:endParaRPr>
          </a:p>
          <a:p>
            <a:pPr marL="522287" lvl="1" indent="-342900">
              <a:lnSpc>
                <a:spcPct val="107000"/>
              </a:lnSpc>
              <a:spcAft>
                <a:spcPts val="800"/>
              </a:spcAft>
            </a:pPr>
            <a:endParaRPr lang="sl-SI" sz="2000" b="1" dirty="0">
              <a:latin typeface="Republika" panose="02000506040000020004" pitchFamily="2" charset="-18"/>
              <a:cs typeface="Times New Roman" panose="02020603050405020304" pitchFamily="18" charset="0"/>
            </a:endParaRPr>
          </a:p>
        </p:txBody>
      </p:sp>
      <p:pic>
        <p:nvPicPr>
          <p:cNvPr id="4" name="Slika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77216" y="6033143"/>
            <a:ext cx="2689861" cy="564319"/>
          </a:xfrm>
          <a:prstGeom prst="rect">
            <a:avLst/>
          </a:prstGeom>
        </p:spPr>
      </p:pic>
      <p:pic>
        <p:nvPicPr>
          <p:cNvPr id="5" name="Picture 4" descr="Logo image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8529" y="6081245"/>
            <a:ext cx="1050232" cy="516217"/>
          </a:xfrm>
          <a:prstGeom prst="rect">
            <a:avLst/>
          </a:prstGeom>
          <a:noFill/>
          <a:extLst>
            <a:ext uri="{909E8E84-426E-40DD-AFC4-6F175D3DCCD1}">
              <a14:hiddenFill xmlns:a14="http://schemas.microsoft.com/office/drawing/2010/main">
                <a:solidFill>
                  <a:srgbClr val="FFFFFF"/>
                </a:solidFill>
              </a14:hiddenFill>
            </a:ext>
          </a:extLst>
        </p:spPr>
      </p:pic>
      <p:cxnSp>
        <p:nvCxnSpPr>
          <p:cNvPr id="7" name="Kolenski povezovalnik 6"/>
          <p:cNvCxnSpPr/>
          <p:nvPr/>
        </p:nvCxnSpPr>
        <p:spPr>
          <a:xfrm flipV="1">
            <a:off x="245807" y="304566"/>
            <a:ext cx="3736258" cy="2637408"/>
          </a:xfrm>
          <a:prstGeom prst="bentConnector3">
            <a:avLst>
              <a:gd name="adj1" fmla="val 0"/>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8" name="Kolenski povezovalnik 7"/>
          <p:cNvCxnSpPr/>
          <p:nvPr/>
        </p:nvCxnSpPr>
        <p:spPr>
          <a:xfrm flipV="1">
            <a:off x="8514735" y="4197949"/>
            <a:ext cx="3342968" cy="2408904"/>
          </a:xfrm>
          <a:prstGeom prst="bentConnector3">
            <a:avLst>
              <a:gd name="adj1" fmla="val 100294"/>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5963480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838200" y="365125"/>
            <a:ext cx="10515600" cy="1017221"/>
          </a:xfrm>
        </p:spPr>
        <p:txBody>
          <a:bodyPr>
            <a:normAutofit/>
          </a:bodyPr>
          <a:lstStyle/>
          <a:p>
            <a:r>
              <a:rPr lang="sl-SI" sz="2800" dirty="0">
                <a:solidFill>
                  <a:srgbClr val="034EA2"/>
                </a:solidFill>
                <a:effectLst>
                  <a:outerShdw blurRad="38100" dist="38100" dir="2700000" algn="tl">
                    <a:srgbClr val="000000">
                      <a:alpha val="43137"/>
                    </a:srgbClr>
                  </a:outerShdw>
                </a:effectLst>
                <a:latin typeface="Republika" panose="02000506040000020004" pitchFamily="2" charset="-18"/>
              </a:rPr>
              <a:t>Vmesno poročilo o izvajanju PEKP 21-27 (6) </a:t>
            </a:r>
            <a:endParaRPr lang="sl-SI" sz="2800" dirty="0">
              <a:solidFill>
                <a:srgbClr val="034EA2"/>
              </a:solidFill>
              <a:effectLst>
                <a:outerShdw blurRad="38100" dist="38100" dir="2700000" algn="tl">
                  <a:srgbClr val="000000">
                    <a:alpha val="43137"/>
                  </a:srgbClr>
                </a:outerShdw>
              </a:effectLst>
            </a:endParaRPr>
          </a:p>
        </p:txBody>
      </p:sp>
      <p:sp>
        <p:nvSpPr>
          <p:cNvPr id="3" name="Označba mesta vsebine 2"/>
          <p:cNvSpPr>
            <a:spLocks noGrp="1"/>
          </p:cNvSpPr>
          <p:nvPr>
            <p:ph idx="1"/>
          </p:nvPr>
        </p:nvSpPr>
        <p:spPr>
          <a:xfrm>
            <a:off x="838199" y="1338729"/>
            <a:ext cx="10689139" cy="4483935"/>
          </a:xfrm>
        </p:spPr>
        <p:txBody>
          <a:bodyPr>
            <a:normAutofit/>
          </a:bodyPr>
          <a:lstStyle/>
          <a:p>
            <a:pPr marL="0" lvl="0" indent="0">
              <a:lnSpc>
                <a:spcPct val="107000"/>
              </a:lnSpc>
              <a:spcAft>
                <a:spcPts val="800"/>
              </a:spcAft>
              <a:buNone/>
            </a:pPr>
            <a:r>
              <a:rPr lang="sl-SI" sz="2000" b="1" dirty="0">
                <a:effectLst>
                  <a:outerShdw blurRad="38100" dist="38100" dir="2700000" algn="tl">
                    <a:srgbClr val="000000">
                      <a:alpha val="43137"/>
                    </a:srgbClr>
                  </a:outerShdw>
                </a:effectLst>
                <a:ea typeface="Calibri" panose="020F0502020204030204" pitchFamily="34" charset="0"/>
                <a:cs typeface="Times New Roman" panose="02020603050405020304" pitchFamily="18" charset="0"/>
              </a:rPr>
              <a:t>Napredek pri izvajanju načel EU stebra socialnih pravic</a:t>
            </a:r>
            <a:endParaRPr lang="sl-SI" sz="2000" dirty="0">
              <a:ea typeface="Calibri" panose="020F0502020204030204" pitchFamily="34" charset="0"/>
              <a:cs typeface="Times New Roman" panose="02020603050405020304" pitchFamily="18" charset="0"/>
            </a:endParaRPr>
          </a:p>
          <a:p>
            <a:pPr>
              <a:lnSpc>
                <a:spcPct val="107000"/>
              </a:lnSpc>
              <a:spcAft>
                <a:spcPts val="800"/>
              </a:spcAft>
            </a:pPr>
            <a:r>
              <a:rPr lang="sl-SI" sz="2000" dirty="0">
                <a:ea typeface="Calibri" panose="020F0502020204030204" pitchFamily="34" charset="0"/>
                <a:cs typeface="Times New Roman" panose="02020603050405020304" pitchFamily="18" charset="0"/>
              </a:rPr>
              <a:t>EU steber socialnih pravic določa načela za ustvarjanje trajnostnih, vključujočih družb in je vodilo za boljše delovne pogoje in življenjske razmere v EU;</a:t>
            </a:r>
          </a:p>
          <a:p>
            <a:pPr>
              <a:lnSpc>
                <a:spcPct val="107000"/>
              </a:lnSpc>
              <a:spcAft>
                <a:spcPts val="800"/>
              </a:spcAft>
            </a:pPr>
            <a:r>
              <a:rPr lang="sl-SI" sz="2000" dirty="0">
                <a:ea typeface="Calibri" panose="020F0502020204030204" pitchFamily="34" charset="0"/>
                <a:cs typeface="Times New Roman" panose="02020603050405020304" pitchFamily="18" charset="0"/>
              </a:rPr>
              <a:t>Poročilo o Sloveniji 2024 posebej izpostavlja naslednja področja:</a:t>
            </a:r>
          </a:p>
          <a:p>
            <a:pPr lvl="1">
              <a:lnSpc>
                <a:spcPct val="107000"/>
              </a:lnSpc>
              <a:spcAft>
                <a:spcPts val="800"/>
              </a:spcAft>
              <a:buFont typeface="Wingdings" panose="05000000000000000000" pitchFamily="2" charset="2"/>
              <a:buChar char="ü"/>
            </a:pPr>
            <a:r>
              <a:rPr lang="sl-SI" sz="2000" dirty="0">
                <a:ea typeface="Calibri" panose="020F0502020204030204" pitchFamily="34" charset="0"/>
                <a:cs typeface="Times New Roman" panose="02020603050405020304" pitchFamily="18" charset="0"/>
              </a:rPr>
              <a:t>kakovostna delovna sila za zagotavljanje konkurenčnosti gospodarstva,</a:t>
            </a:r>
          </a:p>
          <a:p>
            <a:pPr lvl="1">
              <a:lnSpc>
                <a:spcPct val="107000"/>
              </a:lnSpc>
              <a:spcAft>
                <a:spcPts val="800"/>
              </a:spcAft>
              <a:buFont typeface="Wingdings" panose="05000000000000000000" pitchFamily="2" charset="2"/>
              <a:buChar char="ü"/>
            </a:pPr>
            <a:r>
              <a:rPr lang="sl-SI" sz="2000" dirty="0">
                <a:ea typeface="Calibri" panose="020F0502020204030204" pitchFamily="34" charset="0"/>
                <a:cs typeface="Times New Roman" panose="02020603050405020304" pitchFamily="18" charset="0"/>
              </a:rPr>
              <a:t>izobraževanje odraslih,</a:t>
            </a:r>
          </a:p>
          <a:p>
            <a:pPr lvl="1">
              <a:lnSpc>
                <a:spcPct val="107000"/>
              </a:lnSpc>
              <a:spcAft>
                <a:spcPts val="800"/>
              </a:spcAft>
              <a:buFont typeface="Wingdings" panose="05000000000000000000" pitchFamily="2" charset="2"/>
              <a:buChar char="ü"/>
            </a:pPr>
            <a:r>
              <a:rPr lang="sl-SI" sz="2000" dirty="0">
                <a:ea typeface="Calibri" panose="020F0502020204030204" pitchFamily="34" charset="0"/>
                <a:cs typeface="Times New Roman" panose="02020603050405020304" pitchFamily="18" charset="0"/>
              </a:rPr>
              <a:t>revščina med starejšimi,</a:t>
            </a:r>
          </a:p>
          <a:p>
            <a:pPr lvl="1">
              <a:lnSpc>
                <a:spcPct val="107000"/>
              </a:lnSpc>
              <a:spcAft>
                <a:spcPts val="800"/>
              </a:spcAft>
              <a:buFont typeface="Wingdings" panose="05000000000000000000" pitchFamily="2" charset="2"/>
              <a:buChar char="ü"/>
            </a:pPr>
            <a:r>
              <a:rPr lang="pl-PL" sz="2000" dirty="0">
                <a:ea typeface="Calibri" panose="020F0502020204030204" pitchFamily="34" charset="0"/>
                <a:cs typeface="Times New Roman" panose="02020603050405020304" pitchFamily="18" charset="0"/>
              </a:rPr>
              <a:t>dostop do stanovanj, še posebej ranljivim skupinam. </a:t>
            </a:r>
          </a:p>
          <a:p>
            <a:pPr>
              <a:lnSpc>
                <a:spcPct val="107000"/>
              </a:lnSpc>
              <a:spcAft>
                <a:spcPts val="800"/>
              </a:spcAft>
            </a:pPr>
            <a:r>
              <a:rPr lang="pl-PL" sz="2000" dirty="0">
                <a:ea typeface="Calibri" panose="020F0502020204030204" pitchFamily="34" charset="0"/>
                <a:cs typeface="Times New Roman" panose="02020603050405020304" pitchFamily="18" charset="0"/>
              </a:rPr>
              <a:t>Vmesno poročilo vključuje ukrepe MDDSZ, MVI in MSP, ki naslavljajo omenjena vprašanja. </a:t>
            </a:r>
          </a:p>
          <a:p>
            <a:pPr>
              <a:lnSpc>
                <a:spcPct val="107000"/>
              </a:lnSpc>
              <a:spcAft>
                <a:spcPts val="800"/>
              </a:spcAft>
            </a:pPr>
            <a:endParaRPr lang="sl-SI" sz="2200" dirty="0">
              <a:latin typeface="Republika" panose="02000506040000020004" pitchFamily="2" charset="-18"/>
              <a:ea typeface="Calibri" panose="020F0502020204030204" pitchFamily="34" charset="0"/>
              <a:cs typeface="Times New Roman" panose="02020603050405020304" pitchFamily="18" charset="0"/>
            </a:endParaRPr>
          </a:p>
          <a:p>
            <a:pPr>
              <a:lnSpc>
                <a:spcPct val="107000"/>
              </a:lnSpc>
              <a:spcAft>
                <a:spcPts val="800"/>
              </a:spcAft>
            </a:pPr>
            <a:endParaRPr lang="sl-SI" sz="2200" dirty="0">
              <a:latin typeface="Republika" panose="02000506040000020004" pitchFamily="2" charset="-18"/>
              <a:ea typeface="Calibri" panose="020F0502020204030204" pitchFamily="34" charset="0"/>
              <a:cs typeface="Times New Roman" panose="02020603050405020304" pitchFamily="18" charset="0"/>
            </a:endParaRPr>
          </a:p>
          <a:p>
            <a:pPr marL="522287" lvl="1" indent="-342900">
              <a:lnSpc>
                <a:spcPct val="107000"/>
              </a:lnSpc>
              <a:spcAft>
                <a:spcPts val="800"/>
              </a:spcAft>
            </a:pPr>
            <a:endParaRPr lang="sl-SI" sz="2000" b="1" dirty="0">
              <a:latin typeface="Republika" panose="02000506040000020004" pitchFamily="2" charset="-18"/>
              <a:cs typeface="Times New Roman" panose="02020603050405020304" pitchFamily="18" charset="0"/>
            </a:endParaRPr>
          </a:p>
        </p:txBody>
      </p:sp>
      <p:pic>
        <p:nvPicPr>
          <p:cNvPr id="4" name="Slika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77216" y="6033143"/>
            <a:ext cx="2689861" cy="564319"/>
          </a:xfrm>
          <a:prstGeom prst="rect">
            <a:avLst/>
          </a:prstGeom>
        </p:spPr>
      </p:pic>
      <p:pic>
        <p:nvPicPr>
          <p:cNvPr id="5" name="Picture 4" descr="Logo image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8529" y="6081245"/>
            <a:ext cx="1050232" cy="516217"/>
          </a:xfrm>
          <a:prstGeom prst="rect">
            <a:avLst/>
          </a:prstGeom>
          <a:noFill/>
          <a:extLst>
            <a:ext uri="{909E8E84-426E-40DD-AFC4-6F175D3DCCD1}">
              <a14:hiddenFill xmlns:a14="http://schemas.microsoft.com/office/drawing/2010/main">
                <a:solidFill>
                  <a:srgbClr val="FFFFFF"/>
                </a:solidFill>
              </a14:hiddenFill>
            </a:ext>
          </a:extLst>
        </p:spPr>
      </p:pic>
      <p:cxnSp>
        <p:nvCxnSpPr>
          <p:cNvPr id="7" name="Kolenski povezovalnik 6"/>
          <p:cNvCxnSpPr/>
          <p:nvPr/>
        </p:nvCxnSpPr>
        <p:spPr>
          <a:xfrm flipV="1">
            <a:off x="245807" y="304566"/>
            <a:ext cx="3736258" cy="2637408"/>
          </a:xfrm>
          <a:prstGeom prst="bentConnector3">
            <a:avLst>
              <a:gd name="adj1" fmla="val 0"/>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8" name="Kolenski povezovalnik 7"/>
          <p:cNvCxnSpPr/>
          <p:nvPr/>
        </p:nvCxnSpPr>
        <p:spPr>
          <a:xfrm flipV="1">
            <a:off x="8514735" y="4197949"/>
            <a:ext cx="3342968" cy="2408904"/>
          </a:xfrm>
          <a:prstGeom prst="bentConnector3">
            <a:avLst>
              <a:gd name="adj1" fmla="val 100294"/>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4845676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838200" y="365125"/>
            <a:ext cx="10515600" cy="763125"/>
          </a:xfrm>
        </p:spPr>
        <p:txBody>
          <a:bodyPr>
            <a:normAutofit/>
          </a:bodyPr>
          <a:lstStyle/>
          <a:p>
            <a:r>
              <a:rPr lang="sl-SI" sz="2800" dirty="0">
                <a:solidFill>
                  <a:srgbClr val="034EA2"/>
                </a:solidFill>
                <a:effectLst>
                  <a:outerShdw blurRad="38100" dist="38100" dir="2700000" algn="tl">
                    <a:srgbClr val="000000">
                      <a:alpha val="43137"/>
                    </a:srgbClr>
                  </a:outerShdw>
                </a:effectLst>
                <a:latin typeface="Republika" panose="02000506040000020004" pitchFamily="2" charset="-18"/>
              </a:rPr>
              <a:t>Vmesno poročilo o izvajanju PEKP 21-27 (7) </a:t>
            </a:r>
            <a:endParaRPr lang="sl-SI" sz="2800" dirty="0">
              <a:solidFill>
                <a:srgbClr val="034EA2"/>
              </a:solidFill>
              <a:effectLst>
                <a:outerShdw blurRad="38100" dist="38100" dir="2700000" algn="tl">
                  <a:srgbClr val="000000">
                    <a:alpha val="43137"/>
                  </a:srgbClr>
                </a:outerShdw>
              </a:effectLst>
            </a:endParaRPr>
          </a:p>
        </p:txBody>
      </p:sp>
      <p:sp>
        <p:nvSpPr>
          <p:cNvPr id="3" name="Označba mesta vsebine 2"/>
          <p:cNvSpPr>
            <a:spLocks noGrp="1"/>
          </p:cNvSpPr>
          <p:nvPr>
            <p:ph idx="1"/>
          </p:nvPr>
        </p:nvSpPr>
        <p:spPr>
          <a:xfrm>
            <a:off x="838199" y="1128251"/>
            <a:ext cx="10821895" cy="4694414"/>
          </a:xfrm>
        </p:spPr>
        <p:txBody>
          <a:bodyPr>
            <a:normAutofit fontScale="85000" lnSpcReduction="20000"/>
          </a:bodyPr>
          <a:lstStyle/>
          <a:p>
            <a:pPr marL="0" lvl="0" indent="0">
              <a:lnSpc>
                <a:spcPct val="107000"/>
              </a:lnSpc>
              <a:spcAft>
                <a:spcPts val="800"/>
              </a:spcAft>
              <a:buNone/>
            </a:pPr>
            <a:r>
              <a:rPr lang="sl-SI" sz="2200" b="1" dirty="0">
                <a:effectLst>
                  <a:outerShdw blurRad="38100" dist="38100" dir="2700000" algn="tl">
                    <a:srgbClr val="000000">
                      <a:alpha val="43137"/>
                    </a:srgbClr>
                  </a:outerShdw>
                </a:effectLst>
                <a:ea typeface="Calibri" panose="020F0502020204030204" pitchFamily="34" charset="0"/>
                <a:cs typeface="Times New Roman" panose="02020603050405020304" pitchFamily="18" charset="0"/>
              </a:rPr>
              <a:t>Napredek pri doseganju mejnikov in ciljev – ozka grla</a:t>
            </a:r>
            <a:endParaRPr lang="sl-SI" sz="2200" dirty="0">
              <a:ea typeface="Calibri" panose="020F0502020204030204" pitchFamily="34" charset="0"/>
              <a:cs typeface="Times New Roman" panose="02020603050405020304" pitchFamily="18" charset="0"/>
            </a:endParaRPr>
          </a:p>
          <a:p>
            <a:pPr>
              <a:lnSpc>
                <a:spcPct val="107000"/>
              </a:lnSpc>
              <a:spcAft>
                <a:spcPts val="800"/>
              </a:spcAft>
            </a:pPr>
            <a:r>
              <a:rPr lang="sl-SI" sz="2200" dirty="0">
                <a:ea typeface="Calibri" panose="020F0502020204030204" pitchFamily="34" charset="0"/>
                <a:cs typeface="Times New Roman" panose="02020603050405020304" pitchFamily="18" charset="0"/>
              </a:rPr>
              <a:t>Stopnja koriščenja sredstev PEKP 21-27 bo koncu leta 2024 ostaja na zelo nizki ravni (izplačila iz proračuna RS ostajajo na ravni 2% pravic porabe);</a:t>
            </a:r>
          </a:p>
          <a:p>
            <a:pPr>
              <a:lnSpc>
                <a:spcPct val="107000"/>
              </a:lnSpc>
              <a:spcAft>
                <a:spcPts val="800"/>
              </a:spcAft>
            </a:pPr>
            <a:r>
              <a:rPr lang="sl-SI" sz="2200" dirty="0">
                <a:ea typeface="Calibri" panose="020F0502020204030204" pitchFamily="34" charset="0"/>
                <a:cs typeface="Times New Roman" panose="02020603050405020304" pitchFamily="18" charset="0"/>
              </a:rPr>
              <a:t>Na ravni celotnega programa so bili (do 100%) doseženi le 3 mejniki kazalnikov učinka v okviru KS in ESS+ (v povprečju pa je doseženih 18 % vseh mejnikov);</a:t>
            </a:r>
          </a:p>
          <a:p>
            <a:pPr>
              <a:lnSpc>
                <a:spcPct val="107000"/>
              </a:lnSpc>
              <a:spcAft>
                <a:spcPts val="800"/>
              </a:spcAft>
            </a:pPr>
            <a:r>
              <a:rPr lang="pl-PL" sz="2200" dirty="0">
                <a:ea typeface="Calibri" panose="020F0502020204030204" pitchFamily="34" charset="0"/>
                <a:cs typeface="Times New Roman" panose="02020603050405020304" pitchFamily="18" charset="0"/>
              </a:rPr>
              <a:t>Nedoseganje mejnikov je deloma posledica objektivnih okoliščin, kot npr:</a:t>
            </a:r>
          </a:p>
          <a:p>
            <a:pPr lvl="1">
              <a:lnSpc>
                <a:spcPct val="107000"/>
              </a:lnSpc>
              <a:spcAft>
                <a:spcPts val="800"/>
              </a:spcAft>
              <a:buFont typeface="Wingdings" panose="05000000000000000000" pitchFamily="2" charset="2"/>
              <a:buChar char="q"/>
            </a:pPr>
            <a:r>
              <a:rPr lang="pl-PL" sz="1800" dirty="0">
                <a:ea typeface="Calibri" panose="020F0502020204030204" pitchFamily="34" charset="0"/>
                <a:cs typeface="Times New Roman" panose="02020603050405020304" pitchFamily="18" charset="0"/>
              </a:rPr>
              <a:t>zamik pri programiranju in vzpostavitvi sistema za izvajanje EKP,</a:t>
            </a:r>
          </a:p>
          <a:p>
            <a:pPr lvl="1">
              <a:lnSpc>
                <a:spcPct val="107000"/>
              </a:lnSpc>
              <a:spcAft>
                <a:spcPts val="800"/>
              </a:spcAft>
              <a:buFont typeface="Wingdings" panose="05000000000000000000" pitchFamily="2" charset="2"/>
              <a:buChar char="q"/>
            </a:pPr>
            <a:r>
              <a:rPr lang="pl-PL" sz="1800" dirty="0">
                <a:ea typeface="Calibri" panose="020F0502020204030204" pitchFamily="34" charset="0"/>
                <a:cs typeface="Times New Roman" panose="02020603050405020304" pitchFamily="18" charset="0"/>
              </a:rPr>
              <a:t>Nepredvideni dogodki, kot npr. Covid-19, vojna v Ukrajini, katastrofalne poplave v letu 2023 so bistveno vplivali bodisi na pripravo novih projektov ali izvajanje že potrjenih operacijah,</a:t>
            </a:r>
          </a:p>
          <a:p>
            <a:pPr lvl="1">
              <a:lnSpc>
                <a:spcPct val="107000"/>
              </a:lnSpc>
              <a:spcAft>
                <a:spcPts val="800"/>
              </a:spcAft>
              <a:buFont typeface="Wingdings" panose="05000000000000000000" pitchFamily="2" charset="2"/>
              <a:buChar char="q"/>
            </a:pPr>
            <a:r>
              <a:rPr lang="pl-PL" sz="1800" dirty="0">
                <a:ea typeface="Calibri" panose="020F0502020204030204" pitchFamily="34" charset="0"/>
                <a:cs typeface="Times New Roman" panose="02020603050405020304" pitchFamily="18" charset="0"/>
              </a:rPr>
              <a:t>trajajoči procesi načrtovanja in izvajanja projektov, kamor spadajo nove zahteve (DNSH, Climate Proofing), težave s postopki JN,</a:t>
            </a:r>
          </a:p>
          <a:p>
            <a:pPr lvl="1">
              <a:lnSpc>
                <a:spcPct val="107000"/>
              </a:lnSpc>
              <a:spcAft>
                <a:spcPts val="800"/>
              </a:spcAft>
              <a:buFont typeface="Wingdings" panose="05000000000000000000" pitchFamily="2" charset="2"/>
              <a:buChar char="q"/>
            </a:pPr>
            <a:r>
              <a:rPr lang="pl-PL" sz="1800" dirty="0">
                <a:ea typeface="Calibri" panose="020F0502020204030204" pitchFamily="34" charset="0"/>
                <a:cs typeface="Times New Roman" panose="02020603050405020304" pitchFamily="18" charset="0"/>
              </a:rPr>
              <a:t> nezadostna upravna zmogljivost tako na ravni upravičencev kot tudi na posredniških telesih. </a:t>
            </a:r>
          </a:p>
          <a:p>
            <a:pPr>
              <a:lnSpc>
                <a:spcPct val="107000"/>
              </a:lnSpc>
              <a:spcAft>
                <a:spcPts val="800"/>
              </a:spcAft>
            </a:pPr>
            <a:r>
              <a:rPr lang="pl-PL" sz="2200" dirty="0">
                <a:ea typeface="Calibri" panose="020F0502020204030204" pitchFamily="34" charset="0"/>
                <a:cs typeface="Times New Roman" panose="02020603050405020304" pitchFamily="18" charset="0"/>
              </a:rPr>
              <a:t>Navkljub nedoseganju mejnikov ocenjujemo, da bodo ciljne vrednosti kazalnikov za leto 2029 v nadaljnjem izvajanju programa dosežene.</a:t>
            </a:r>
            <a:endParaRPr lang="sl-SI" sz="2000" b="1" dirty="0">
              <a:cs typeface="Times New Roman" panose="02020603050405020304" pitchFamily="18" charset="0"/>
            </a:endParaRPr>
          </a:p>
        </p:txBody>
      </p:sp>
      <p:pic>
        <p:nvPicPr>
          <p:cNvPr id="4" name="Slika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77216" y="6033143"/>
            <a:ext cx="2689861" cy="564319"/>
          </a:xfrm>
          <a:prstGeom prst="rect">
            <a:avLst/>
          </a:prstGeom>
        </p:spPr>
      </p:pic>
      <p:pic>
        <p:nvPicPr>
          <p:cNvPr id="5" name="Picture 4" descr="Logo image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8529" y="6081245"/>
            <a:ext cx="1050232" cy="516217"/>
          </a:xfrm>
          <a:prstGeom prst="rect">
            <a:avLst/>
          </a:prstGeom>
          <a:noFill/>
          <a:extLst>
            <a:ext uri="{909E8E84-426E-40DD-AFC4-6F175D3DCCD1}">
              <a14:hiddenFill xmlns:a14="http://schemas.microsoft.com/office/drawing/2010/main">
                <a:solidFill>
                  <a:srgbClr val="FFFFFF"/>
                </a:solidFill>
              </a14:hiddenFill>
            </a:ext>
          </a:extLst>
        </p:spPr>
      </p:pic>
      <p:cxnSp>
        <p:nvCxnSpPr>
          <p:cNvPr id="7" name="Kolenski povezovalnik 6"/>
          <p:cNvCxnSpPr/>
          <p:nvPr/>
        </p:nvCxnSpPr>
        <p:spPr>
          <a:xfrm flipV="1">
            <a:off x="245807" y="304566"/>
            <a:ext cx="3736258" cy="2637408"/>
          </a:xfrm>
          <a:prstGeom prst="bentConnector3">
            <a:avLst>
              <a:gd name="adj1" fmla="val 0"/>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8" name="Kolenski povezovalnik 7"/>
          <p:cNvCxnSpPr/>
          <p:nvPr/>
        </p:nvCxnSpPr>
        <p:spPr>
          <a:xfrm flipV="1">
            <a:off x="8514735" y="4197949"/>
            <a:ext cx="3342968" cy="2408904"/>
          </a:xfrm>
          <a:prstGeom prst="bentConnector3">
            <a:avLst>
              <a:gd name="adj1" fmla="val 100294"/>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3399015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838200" y="365125"/>
            <a:ext cx="10515600" cy="763125"/>
          </a:xfrm>
        </p:spPr>
        <p:txBody>
          <a:bodyPr>
            <a:normAutofit/>
          </a:bodyPr>
          <a:lstStyle/>
          <a:p>
            <a:r>
              <a:rPr lang="sl-SI" sz="2800" dirty="0">
                <a:solidFill>
                  <a:srgbClr val="034EA2"/>
                </a:solidFill>
                <a:effectLst>
                  <a:outerShdw blurRad="38100" dist="38100" dir="2700000" algn="tl">
                    <a:srgbClr val="000000">
                      <a:alpha val="43137"/>
                    </a:srgbClr>
                  </a:outerShdw>
                </a:effectLst>
                <a:latin typeface="Republika" panose="02000506040000020004" pitchFamily="2" charset="-18"/>
              </a:rPr>
              <a:t>Vmesno poročilo o izvajanju PEKP 21-27 (8) </a:t>
            </a:r>
            <a:endParaRPr lang="sl-SI" sz="2800" dirty="0">
              <a:solidFill>
                <a:srgbClr val="034EA2"/>
              </a:solidFill>
              <a:effectLst>
                <a:outerShdw blurRad="38100" dist="38100" dir="2700000" algn="tl">
                  <a:srgbClr val="000000">
                    <a:alpha val="43137"/>
                  </a:srgbClr>
                </a:outerShdw>
              </a:effectLst>
            </a:endParaRPr>
          </a:p>
        </p:txBody>
      </p:sp>
      <p:sp>
        <p:nvSpPr>
          <p:cNvPr id="3" name="Označba mesta vsebine 2"/>
          <p:cNvSpPr>
            <a:spLocks noGrp="1"/>
          </p:cNvSpPr>
          <p:nvPr>
            <p:ph idx="1"/>
          </p:nvPr>
        </p:nvSpPr>
        <p:spPr>
          <a:xfrm>
            <a:off x="838199" y="1128251"/>
            <a:ext cx="10851777" cy="4694414"/>
          </a:xfrm>
        </p:spPr>
        <p:txBody>
          <a:bodyPr>
            <a:normAutofit lnSpcReduction="10000"/>
          </a:bodyPr>
          <a:lstStyle/>
          <a:p>
            <a:pPr marL="0" lvl="0" indent="0">
              <a:lnSpc>
                <a:spcPct val="107000"/>
              </a:lnSpc>
              <a:spcAft>
                <a:spcPts val="800"/>
              </a:spcAft>
              <a:buNone/>
            </a:pPr>
            <a:r>
              <a:rPr lang="sl-SI" sz="2200" b="1" dirty="0">
                <a:effectLst>
                  <a:outerShdw blurRad="38100" dist="38100" dir="2700000" algn="tl">
                    <a:srgbClr val="000000">
                      <a:alpha val="43137"/>
                    </a:srgbClr>
                  </a:outerShdw>
                </a:effectLst>
                <a:ea typeface="Calibri" panose="020F0502020204030204" pitchFamily="34" charset="0"/>
                <a:cs typeface="Times New Roman" panose="02020603050405020304" pitchFamily="18" charset="0"/>
              </a:rPr>
              <a:t>EU platforma STEP</a:t>
            </a:r>
            <a:endParaRPr lang="sl-SI" sz="2200" dirty="0">
              <a:ea typeface="Calibri" panose="020F0502020204030204" pitchFamily="34" charset="0"/>
              <a:cs typeface="Times New Roman" panose="02020603050405020304" pitchFamily="18" charset="0"/>
            </a:endParaRPr>
          </a:p>
          <a:p>
            <a:pPr>
              <a:lnSpc>
                <a:spcPct val="107000"/>
              </a:lnSpc>
              <a:spcAft>
                <a:spcPts val="800"/>
              </a:spcAft>
            </a:pPr>
            <a:r>
              <a:rPr lang="sl-SI" sz="2200" dirty="0">
                <a:ea typeface="Calibri" panose="020F0502020204030204" pitchFamily="34" charset="0"/>
                <a:cs typeface="Times New Roman" panose="02020603050405020304" pitchFamily="18" charset="0"/>
              </a:rPr>
              <a:t>Integracija platforme STEP v PEKP 21-27 je pomembna z vidika doseganja pravila prenehanja obveznosti (n+3) in zmanjšanja tveganja izgube sredstev; </a:t>
            </a:r>
          </a:p>
          <a:p>
            <a:pPr>
              <a:lnSpc>
                <a:spcPct val="107000"/>
              </a:lnSpc>
              <a:spcAft>
                <a:spcPts val="800"/>
              </a:spcAft>
            </a:pPr>
            <a:r>
              <a:rPr lang="sl-SI" sz="2200" dirty="0">
                <a:ea typeface="Calibri" panose="020F0502020204030204" pitchFamily="34" charset="0"/>
                <a:cs typeface="Times New Roman" panose="02020603050405020304" pitchFamily="18" charset="0"/>
              </a:rPr>
              <a:t>Ukrepom platforme STEP bi bilo možno dodeliti 20 % ESRR, s tem 30 % predplačila;</a:t>
            </a:r>
          </a:p>
          <a:p>
            <a:pPr>
              <a:lnSpc>
                <a:spcPct val="107000"/>
              </a:lnSpc>
              <a:spcAft>
                <a:spcPts val="800"/>
              </a:spcAft>
            </a:pPr>
            <a:r>
              <a:rPr lang="pl-PL" sz="2200" dirty="0">
                <a:ea typeface="Calibri" panose="020F0502020204030204" pitchFamily="34" charset="0"/>
                <a:cs typeface="Times New Roman" panose="02020603050405020304" pitchFamily="18" charset="0"/>
              </a:rPr>
              <a:t>Poročilo o Sloveniji 2024 posebej priporoča platformo STEP kot priložnost za spodbujanje naložb v razvoj in proizvodnjo čistih in z viri gospodarnih tehnologij (ESRR)</a:t>
            </a:r>
          </a:p>
          <a:p>
            <a:pPr>
              <a:lnSpc>
                <a:spcPct val="107000"/>
              </a:lnSpc>
              <a:spcAft>
                <a:spcPts val="800"/>
              </a:spcAft>
            </a:pPr>
            <a:r>
              <a:rPr lang="pl-PL" sz="2200" dirty="0">
                <a:ea typeface="Calibri" panose="020F0502020204030204" pitchFamily="34" charset="0"/>
                <a:cs typeface="Times New Roman" panose="02020603050405020304" pitchFamily="18" charset="0"/>
              </a:rPr>
              <a:t>Na drugi strani bi morali ukrepi STEP podkrepljeni s projekti, ki omogočajo razvoj znanj in spretnosti ter izboljšanje konkurenčnosti gospodarstva (ESS+)</a:t>
            </a:r>
          </a:p>
          <a:p>
            <a:pPr>
              <a:lnSpc>
                <a:spcPct val="107000"/>
              </a:lnSpc>
              <a:spcAft>
                <a:spcPts val="800"/>
              </a:spcAft>
            </a:pPr>
            <a:r>
              <a:rPr lang="pl-PL" sz="2200" dirty="0">
                <a:ea typeface="Calibri" panose="020F0502020204030204" pitchFamily="34" charset="0"/>
                <a:cs typeface="Times New Roman" panose="02020603050405020304" pitchFamily="18" charset="0"/>
              </a:rPr>
              <a:t>Sprememba programa bi morala biti načrtovana z namenom učinkovite podpore ukrepov STEP v okviru PN 1 in PN4.</a:t>
            </a:r>
            <a:endParaRPr lang="sl-SI" sz="2000" b="1" dirty="0">
              <a:cs typeface="Times New Roman" panose="02020603050405020304" pitchFamily="18" charset="0"/>
            </a:endParaRPr>
          </a:p>
        </p:txBody>
      </p:sp>
      <p:pic>
        <p:nvPicPr>
          <p:cNvPr id="4" name="Slika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77216" y="6033143"/>
            <a:ext cx="2689861" cy="564319"/>
          </a:xfrm>
          <a:prstGeom prst="rect">
            <a:avLst/>
          </a:prstGeom>
        </p:spPr>
      </p:pic>
      <p:pic>
        <p:nvPicPr>
          <p:cNvPr id="5" name="Picture 4" descr="Logo image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8529" y="6081245"/>
            <a:ext cx="1050232" cy="516217"/>
          </a:xfrm>
          <a:prstGeom prst="rect">
            <a:avLst/>
          </a:prstGeom>
          <a:noFill/>
          <a:extLst>
            <a:ext uri="{909E8E84-426E-40DD-AFC4-6F175D3DCCD1}">
              <a14:hiddenFill xmlns:a14="http://schemas.microsoft.com/office/drawing/2010/main">
                <a:solidFill>
                  <a:srgbClr val="FFFFFF"/>
                </a:solidFill>
              </a14:hiddenFill>
            </a:ext>
          </a:extLst>
        </p:spPr>
      </p:pic>
      <p:cxnSp>
        <p:nvCxnSpPr>
          <p:cNvPr id="7" name="Kolenski povezovalnik 6"/>
          <p:cNvCxnSpPr/>
          <p:nvPr/>
        </p:nvCxnSpPr>
        <p:spPr>
          <a:xfrm flipV="1">
            <a:off x="245807" y="304566"/>
            <a:ext cx="3736258" cy="2637408"/>
          </a:xfrm>
          <a:prstGeom prst="bentConnector3">
            <a:avLst>
              <a:gd name="adj1" fmla="val 0"/>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8" name="Kolenski povezovalnik 7"/>
          <p:cNvCxnSpPr/>
          <p:nvPr/>
        </p:nvCxnSpPr>
        <p:spPr>
          <a:xfrm flipV="1">
            <a:off x="8514735" y="4197949"/>
            <a:ext cx="3342968" cy="2408904"/>
          </a:xfrm>
          <a:prstGeom prst="bentConnector3">
            <a:avLst>
              <a:gd name="adj1" fmla="val 100294"/>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678563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838200" y="365125"/>
            <a:ext cx="10515600" cy="1351587"/>
          </a:xfrm>
        </p:spPr>
        <p:txBody>
          <a:bodyPr>
            <a:normAutofit/>
          </a:bodyPr>
          <a:lstStyle/>
          <a:p>
            <a:r>
              <a:rPr lang="sl-SI" sz="2800" dirty="0">
                <a:solidFill>
                  <a:srgbClr val="034EA2"/>
                </a:solidFill>
                <a:effectLst>
                  <a:outerShdw blurRad="38100" dist="38100" dir="2700000" algn="tl">
                    <a:srgbClr val="000000">
                      <a:alpha val="43137"/>
                    </a:srgbClr>
                  </a:outerShdw>
                </a:effectLst>
                <a:latin typeface="Republika" panose="02000506040000020004" pitchFamily="2" charset="-18"/>
              </a:rPr>
              <a:t>Napredek pri izvajanju programa </a:t>
            </a:r>
            <a:r>
              <a:rPr lang="sl-SI" sz="2400" dirty="0">
                <a:solidFill>
                  <a:srgbClr val="034EA2"/>
                </a:solidFill>
                <a:effectLst>
                  <a:outerShdw blurRad="38100" dist="38100" dir="2700000" algn="tl">
                    <a:srgbClr val="000000">
                      <a:alpha val="43137"/>
                    </a:srgbClr>
                  </a:outerShdw>
                </a:effectLst>
                <a:latin typeface="Republika" panose="02000506040000020004" pitchFamily="2" charset="-18"/>
              </a:rPr>
              <a:t> - koriščenje do 28.2.2025 po CP</a:t>
            </a:r>
            <a:endParaRPr lang="sl-SI" sz="2400" dirty="0">
              <a:solidFill>
                <a:srgbClr val="034EA2"/>
              </a:solidFill>
              <a:effectLst>
                <a:outerShdw blurRad="38100" dist="38100" dir="2700000" algn="tl">
                  <a:srgbClr val="000000">
                    <a:alpha val="43137"/>
                  </a:srgbClr>
                </a:outerShdw>
              </a:effectLst>
            </a:endParaRPr>
          </a:p>
        </p:txBody>
      </p:sp>
      <p:pic>
        <p:nvPicPr>
          <p:cNvPr id="4" name="Slika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77216" y="6033143"/>
            <a:ext cx="2689861" cy="564319"/>
          </a:xfrm>
          <a:prstGeom prst="rect">
            <a:avLst/>
          </a:prstGeom>
        </p:spPr>
      </p:pic>
      <p:pic>
        <p:nvPicPr>
          <p:cNvPr id="5" name="Picture 4" descr="Logo image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8529" y="6081245"/>
            <a:ext cx="1050232" cy="516217"/>
          </a:xfrm>
          <a:prstGeom prst="rect">
            <a:avLst/>
          </a:prstGeom>
          <a:noFill/>
          <a:extLst>
            <a:ext uri="{909E8E84-426E-40DD-AFC4-6F175D3DCCD1}">
              <a14:hiddenFill xmlns:a14="http://schemas.microsoft.com/office/drawing/2010/main">
                <a:solidFill>
                  <a:srgbClr val="FFFFFF"/>
                </a:solidFill>
              </a14:hiddenFill>
            </a:ext>
          </a:extLst>
        </p:spPr>
      </p:pic>
      <p:cxnSp>
        <p:nvCxnSpPr>
          <p:cNvPr id="7" name="Kolenski povezovalnik 6"/>
          <p:cNvCxnSpPr/>
          <p:nvPr/>
        </p:nvCxnSpPr>
        <p:spPr>
          <a:xfrm flipV="1">
            <a:off x="245807" y="304566"/>
            <a:ext cx="3736258" cy="2637408"/>
          </a:xfrm>
          <a:prstGeom prst="bentConnector3">
            <a:avLst>
              <a:gd name="adj1" fmla="val 0"/>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8" name="Kolenski povezovalnik 7"/>
          <p:cNvCxnSpPr/>
          <p:nvPr/>
        </p:nvCxnSpPr>
        <p:spPr>
          <a:xfrm flipV="1">
            <a:off x="8514735" y="4197949"/>
            <a:ext cx="3342968" cy="2408904"/>
          </a:xfrm>
          <a:prstGeom prst="bentConnector3">
            <a:avLst>
              <a:gd name="adj1" fmla="val 100294"/>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pic>
        <p:nvPicPr>
          <p:cNvPr id="13" name="Slika 12">
            <a:extLst>
              <a:ext uri="{FF2B5EF4-FFF2-40B4-BE49-F238E27FC236}">
                <a16:creationId xmlns:a16="http://schemas.microsoft.com/office/drawing/2014/main" id="{E6A58C36-A52D-E252-D956-C87C8F0CF578}"/>
              </a:ext>
            </a:extLst>
          </p:cNvPr>
          <p:cNvPicPr>
            <a:picLocks noChangeAspect="1"/>
          </p:cNvPicPr>
          <p:nvPr/>
        </p:nvPicPr>
        <p:blipFill>
          <a:blip r:embed="rId4"/>
          <a:stretch>
            <a:fillRect/>
          </a:stretch>
        </p:blipFill>
        <p:spPr>
          <a:xfrm>
            <a:off x="1357273" y="1255059"/>
            <a:ext cx="9477454" cy="4826186"/>
          </a:xfrm>
          <a:prstGeom prst="rect">
            <a:avLst/>
          </a:prstGeom>
        </p:spPr>
      </p:pic>
    </p:spTree>
    <p:extLst>
      <p:ext uri="{BB962C8B-B14F-4D97-AF65-F5344CB8AC3E}">
        <p14:creationId xmlns:p14="http://schemas.microsoft.com/office/powerpoint/2010/main" val="94361046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838200" y="365125"/>
            <a:ext cx="10515600" cy="763125"/>
          </a:xfrm>
        </p:spPr>
        <p:txBody>
          <a:bodyPr>
            <a:normAutofit/>
          </a:bodyPr>
          <a:lstStyle/>
          <a:p>
            <a:r>
              <a:rPr lang="sl-SI" sz="2800" dirty="0">
                <a:solidFill>
                  <a:srgbClr val="034EA2"/>
                </a:solidFill>
                <a:effectLst>
                  <a:outerShdw blurRad="38100" dist="38100" dir="2700000" algn="tl">
                    <a:srgbClr val="000000">
                      <a:alpha val="43137"/>
                    </a:srgbClr>
                  </a:outerShdw>
                </a:effectLst>
                <a:latin typeface="Republika" panose="02000506040000020004" pitchFamily="2" charset="-18"/>
              </a:rPr>
              <a:t>Vmesno poročilo o izvajanju PEKP 21-27 (9) </a:t>
            </a:r>
            <a:endParaRPr lang="sl-SI" sz="2800" dirty="0">
              <a:solidFill>
                <a:srgbClr val="034EA2"/>
              </a:solidFill>
              <a:effectLst>
                <a:outerShdw blurRad="38100" dist="38100" dir="2700000" algn="tl">
                  <a:srgbClr val="000000">
                    <a:alpha val="43137"/>
                  </a:srgbClr>
                </a:outerShdw>
              </a:effectLst>
            </a:endParaRPr>
          </a:p>
        </p:txBody>
      </p:sp>
      <p:sp>
        <p:nvSpPr>
          <p:cNvPr id="3" name="Označba mesta vsebine 2"/>
          <p:cNvSpPr>
            <a:spLocks noGrp="1"/>
          </p:cNvSpPr>
          <p:nvPr>
            <p:ph idx="1"/>
          </p:nvPr>
        </p:nvSpPr>
        <p:spPr>
          <a:xfrm>
            <a:off x="838199" y="1128251"/>
            <a:ext cx="10851777" cy="4694414"/>
          </a:xfrm>
        </p:spPr>
        <p:txBody>
          <a:bodyPr>
            <a:normAutofit/>
          </a:bodyPr>
          <a:lstStyle/>
          <a:p>
            <a:pPr marL="0" lvl="0" indent="0">
              <a:lnSpc>
                <a:spcPct val="107000"/>
              </a:lnSpc>
              <a:spcAft>
                <a:spcPts val="800"/>
              </a:spcAft>
              <a:buNone/>
            </a:pPr>
            <a:r>
              <a:rPr lang="sl-SI" sz="2200" b="1" dirty="0">
                <a:effectLst>
                  <a:outerShdw blurRad="38100" dist="38100" dir="2700000" algn="tl">
                    <a:srgbClr val="000000">
                      <a:alpha val="43137"/>
                    </a:srgbClr>
                  </a:outerShdw>
                </a:effectLst>
                <a:ea typeface="Calibri" panose="020F0502020204030204" pitchFamily="34" charset="0"/>
                <a:cs typeface="Times New Roman" panose="02020603050405020304" pitchFamily="18" charset="0"/>
              </a:rPr>
              <a:t>Izhodišča za spremembo PEKP 21-27 in nadaljnje izvajanje EKP</a:t>
            </a:r>
            <a:endParaRPr lang="sl-SI" sz="2200" dirty="0">
              <a:ea typeface="Calibri" panose="020F0502020204030204" pitchFamily="34" charset="0"/>
              <a:cs typeface="Times New Roman" panose="02020603050405020304" pitchFamily="18" charset="0"/>
            </a:endParaRPr>
          </a:p>
          <a:p>
            <a:pPr>
              <a:lnSpc>
                <a:spcPct val="107000"/>
              </a:lnSpc>
              <a:spcAft>
                <a:spcPts val="800"/>
              </a:spcAft>
            </a:pPr>
            <a:r>
              <a:rPr lang="sl-SI" sz="2200" dirty="0">
                <a:ea typeface="Calibri" panose="020F0502020204030204" pitchFamily="34" charset="0"/>
                <a:cs typeface="Times New Roman" panose="02020603050405020304" pitchFamily="18" charset="0"/>
              </a:rPr>
              <a:t>Identifikacija ukrepov, ki ustrezajo ciljem in pogojem platforme STEP v izvajanje PEKP 21–27; </a:t>
            </a:r>
          </a:p>
          <a:p>
            <a:pPr>
              <a:lnSpc>
                <a:spcPct val="107000"/>
              </a:lnSpc>
              <a:spcAft>
                <a:spcPts val="800"/>
              </a:spcAft>
            </a:pPr>
            <a:r>
              <a:rPr lang="sl-SI" sz="2200" dirty="0">
                <a:ea typeface="Calibri" panose="020F0502020204030204" pitchFamily="34" charset="0"/>
                <a:cs typeface="Times New Roman" panose="02020603050405020304" pitchFamily="18" charset="0"/>
              </a:rPr>
              <a:t>Identifikacija ukrepov, ki so tvegani z vidika pravočasnosti izvedbe in porabe EU sredstev in lahko bistveno vplivajo na učinkovitost izvajanja PEKP 21–27;</a:t>
            </a:r>
          </a:p>
          <a:p>
            <a:pPr>
              <a:lnSpc>
                <a:spcPct val="107000"/>
              </a:lnSpc>
              <a:spcAft>
                <a:spcPts val="800"/>
              </a:spcAft>
            </a:pPr>
            <a:r>
              <a:rPr lang="pl-PL" sz="2200" dirty="0">
                <a:ea typeface="Calibri" panose="020F0502020204030204" pitchFamily="34" charset="0"/>
                <a:cs typeface="Times New Roman" panose="02020603050405020304" pitchFamily="18" charset="0"/>
              </a:rPr>
              <a:t>Identifikacija ukrepov, ki izkazujejo visoko stopnjo pripravljenosti oziroma kjer obstaja visok absorpcijski potencial in lahko pospešijo porabo EU sredstev v letih 2025 in 2026 in prispevajo k doseganju pravila N+3, med nekateri sodijo nekateri ukrepi NOO;</a:t>
            </a:r>
          </a:p>
          <a:p>
            <a:pPr>
              <a:lnSpc>
                <a:spcPct val="107000"/>
              </a:lnSpc>
              <a:spcAft>
                <a:spcPts val="800"/>
              </a:spcAft>
            </a:pPr>
            <a:r>
              <a:rPr lang="pl-PL" sz="2200" dirty="0">
                <a:ea typeface="Calibri" panose="020F0502020204030204" pitchFamily="34" charset="0"/>
                <a:cs typeface="Times New Roman" panose="02020603050405020304" pitchFamily="18" charset="0"/>
              </a:rPr>
              <a:t>Identifikacija ukrepov za dodatno krepitev administrativne usposobljenosti pri izvajanju PEKP 21–27, zlasti pri izpolnjevanju novih zahtev in pravil za izvajanje kohezijske politike.</a:t>
            </a:r>
            <a:endParaRPr lang="sl-SI" sz="2000" b="1" dirty="0">
              <a:cs typeface="Times New Roman" panose="02020603050405020304" pitchFamily="18" charset="0"/>
            </a:endParaRPr>
          </a:p>
        </p:txBody>
      </p:sp>
      <p:pic>
        <p:nvPicPr>
          <p:cNvPr id="4" name="Slika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77216" y="6033143"/>
            <a:ext cx="2689861" cy="564319"/>
          </a:xfrm>
          <a:prstGeom prst="rect">
            <a:avLst/>
          </a:prstGeom>
        </p:spPr>
      </p:pic>
      <p:pic>
        <p:nvPicPr>
          <p:cNvPr id="5" name="Picture 4" descr="Logo image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8529" y="6081245"/>
            <a:ext cx="1050232" cy="516217"/>
          </a:xfrm>
          <a:prstGeom prst="rect">
            <a:avLst/>
          </a:prstGeom>
          <a:noFill/>
          <a:extLst>
            <a:ext uri="{909E8E84-426E-40DD-AFC4-6F175D3DCCD1}">
              <a14:hiddenFill xmlns:a14="http://schemas.microsoft.com/office/drawing/2010/main">
                <a:solidFill>
                  <a:srgbClr val="FFFFFF"/>
                </a:solidFill>
              </a14:hiddenFill>
            </a:ext>
          </a:extLst>
        </p:spPr>
      </p:pic>
      <p:cxnSp>
        <p:nvCxnSpPr>
          <p:cNvPr id="7" name="Kolenski povezovalnik 6"/>
          <p:cNvCxnSpPr/>
          <p:nvPr/>
        </p:nvCxnSpPr>
        <p:spPr>
          <a:xfrm flipV="1">
            <a:off x="245807" y="304566"/>
            <a:ext cx="3736258" cy="2637408"/>
          </a:xfrm>
          <a:prstGeom prst="bentConnector3">
            <a:avLst>
              <a:gd name="adj1" fmla="val 0"/>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8" name="Kolenski povezovalnik 7"/>
          <p:cNvCxnSpPr/>
          <p:nvPr/>
        </p:nvCxnSpPr>
        <p:spPr>
          <a:xfrm flipV="1">
            <a:off x="8514735" y="4197949"/>
            <a:ext cx="3342968" cy="2408904"/>
          </a:xfrm>
          <a:prstGeom prst="bentConnector3">
            <a:avLst>
              <a:gd name="adj1" fmla="val 100294"/>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4155461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838199" y="579378"/>
            <a:ext cx="10515600" cy="763125"/>
          </a:xfrm>
        </p:spPr>
        <p:txBody>
          <a:bodyPr>
            <a:normAutofit/>
          </a:bodyPr>
          <a:lstStyle/>
          <a:p>
            <a:r>
              <a:rPr lang="sl-SI" sz="2800" dirty="0">
                <a:solidFill>
                  <a:srgbClr val="034EA2"/>
                </a:solidFill>
                <a:effectLst>
                  <a:outerShdw blurRad="38100" dist="38100" dir="2700000" algn="tl">
                    <a:srgbClr val="000000">
                      <a:alpha val="43137"/>
                    </a:srgbClr>
                  </a:outerShdw>
                </a:effectLst>
                <a:latin typeface="Republika" panose="02000506040000020004" pitchFamily="2" charset="-18"/>
              </a:rPr>
              <a:t>Vmesno poročilo o izvajanju PEKP 21-27 (10) </a:t>
            </a:r>
            <a:endParaRPr lang="sl-SI" sz="2800" dirty="0">
              <a:solidFill>
                <a:srgbClr val="034EA2"/>
              </a:solidFill>
              <a:effectLst>
                <a:outerShdw blurRad="38100" dist="38100" dir="2700000" algn="tl">
                  <a:srgbClr val="000000">
                    <a:alpha val="43137"/>
                  </a:srgbClr>
                </a:outerShdw>
              </a:effectLst>
            </a:endParaRPr>
          </a:p>
        </p:txBody>
      </p:sp>
      <p:sp>
        <p:nvSpPr>
          <p:cNvPr id="3" name="Označba mesta vsebine 2"/>
          <p:cNvSpPr>
            <a:spLocks noGrp="1"/>
          </p:cNvSpPr>
          <p:nvPr>
            <p:ph idx="1"/>
          </p:nvPr>
        </p:nvSpPr>
        <p:spPr>
          <a:xfrm>
            <a:off x="838199" y="1390232"/>
            <a:ext cx="10851777" cy="4077536"/>
          </a:xfrm>
        </p:spPr>
        <p:txBody>
          <a:bodyPr>
            <a:normAutofit/>
          </a:bodyPr>
          <a:lstStyle/>
          <a:p>
            <a:pPr marL="0" lvl="0" indent="0">
              <a:lnSpc>
                <a:spcPct val="107000"/>
              </a:lnSpc>
              <a:spcAft>
                <a:spcPts val="800"/>
              </a:spcAft>
              <a:buNone/>
            </a:pPr>
            <a:r>
              <a:rPr lang="sl-SI" sz="2000" b="1" dirty="0">
                <a:effectLst>
                  <a:outerShdw blurRad="38100" dist="38100" dir="2700000" algn="tl">
                    <a:srgbClr val="000000">
                      <a:alpha val="43137"/>
                    </a:srgbClr>
                  </a:outerShdw>
                </a:effectLst>
                <a:ea typeface="Calibri" panose="020F0502020204030204" pitchFamily="34" charset="0"/>
                <a:cs typeface="Times New Roman" panose="02020603050405020304" pitchFamily="18" charset="0"/>
              </a:rPr>
              <a:t>Dokončna dodelitev zneska prožnosti – člen 18.2 Uredbe (EU) 2021/1060</a:t>
            </a:r>
            <a:endParaRPr lang="sl-SI" sz="2000" dirty="0">
              <a:ea typeface="Calibri" panose="020F0502020204030204" pitchFamily="34" charset="0"/>
              <a:cs typeface="Times New Roman" panose="02020603050405020304" pitchFamily="18" charset="0"/>
            </a:endParaRPr>
          </a:p>
          <a:p>
            <a:pPr>
              <a:lnSpc>
                <a:spcPct val="107000"/>
              </a:lnSpc>
              <a:spcAft>
                <a:spcPts val="800"/>
              </a:spcAft>
            </a:pPr>
            <a:r>
              <a:rPr lang="sl-SI" sz="2000" dirty="0">
                <a:ea typeface="Calibri" panose="020F0502020204030204" pitchFamily="34" charset="0"/>
                <a:cs typeface="Times New Roman" panose="02020603050405020304" pitchFamily="18" charset="0"/>
              </a:rPr>
              <a:t>Predlog dokončne dodelitve zneska prožnosti temelji na:</a:t>
            </a:r>
          </a:p>
          <a:p>
            <a:pPr lvl="1">
              <a:lnSpc>
                <a:spcPct val="107000"/>
              </a:lnSpc>
              <a:spcAft>
                <a:spcPts val="800"/>
              </a:spcAft>
              <a:buFont typeface="Wingdings" panose="05000000000000000000" pitchFamily="2" charset="2"/>
              <a:buChar char="q"/>
            </a:pPr>
            <a:r>
              <a:rPr lang="sl-SI" sz="2000" dirty="0">
                <a:ea typeface="Calibri" panose="020F0502020204030204" pitchFamily="34" charset="0"/>
                <a:cs typeface="Times New Roman" panose="02020603050405020304" pitchFamily="18" charset="0"/>
              </a:rPr>
              <a:t> končnem seznamu projektov platforme STEP in s tem povezane prerazporeditve med SC,</a:t>
            </a:r>
          </a:p>
          <a:p>
            <a:pPr lvl="1">
              <a:lnSpc>
                <a:spcPct val="107000"/>
              </a:lnSpc>
              <a:spcAft>
                <a:spcPts val="800"/>
              </a:spcAft>
              <a:buFont typeface="Wingdings" panose="05000000000000000000" pitchFamily="2" charset="2"/>
              <a:buChar char="q"/>
            </a:pPr>
            <a:r>
              <a:rPr lang="sl-SI" sz="2000" dirty="0">
                <a:ea typeface="Calibri" panose="020F0502020204030204" pitchFamily="34" charset="0"/>
                <a:cs typeface="Times New Roman" panose="02020603050405020304" pitchFamily="18" charset="0"/>
              </a:rPr>
              <a:t> končnem seznamu projektov z visokim tveganjem z vidika pravočasnega izvajanja,</a:t>
            </a:r>
          </a:p>
          <a:p>
            <a:pPr lvl="1">
              <a:lnSpc>
                <a:spcPct val="107000"/>
              </a:lnSpc>
              <a:spcAft>
                <a:spcPts val="800"/>
              </a:spcAft>
              <a:buFont typeface="Wingdings" panose="05000000000000000000" pitchFamily="2" charset="2"/>
              <a:buChar char="q"/>
            </a:pPr>
            <a:r>
              <a:rPr lang="sl-SI" sz="2000" dirty="0">
                <a:ea typeface="Calibri" panose="020F0502020204030204" pitchFamily="34" charset="0"/>
                <a:cs typeface="Times New Roman" panose="02020603050405020304" pitchFamily="18" charset="0"/>
              </a:rPr>
              <a:t> drugih prerazporeditvah sredstev med SC, ki bodo določene v okviru spremembe PEKP 21-27. </a:t>
            </a:r>
          </a:p>
          <a:p>
            <a:pPr>
              <a:lnSpc>
                <a:spcPct val="107000"/>
              </a:lnSpc>
              <a:spcAft>
                <a:spcPts val="800"/>
              </a:spcAft>
            </a:pPr>
            <a:r>
              <a:rPr lang="sl-SI" sz="2000" dirty="0">
                <a:ea typeface="Calibri" panose="020F0502020204030204" pitchFamily="34" charset="0"/>
                <a:cs typeface="Times New Roman" panose="02020603050405020304" pitchFamily="18" charset="0"/>
              </a:rPr>
              <a:t>Predlog dokončne dodelitve zneska prožnosti je pripravljen tako, da ne vpliva na strateške cilje programa in doseganje ciljnih vrednosti kazalnikov</a:t>
            </a:r>
            <a:r>
              <a:rPr lang="sl-SI" sz="2200" dirty="0">
                <a:ea typeface="Calibri" panose="020F0502020204030204" pitchFamily="34" charset="0"/>
                <a:cs typeface="Times New Roman" panose="02020603050405020304" pitchFamily="18" charset="0"/>
              </a:rPr>
              <a:t>.</a:t>
            </a:r>
            <a:endParaRPr lang="sl-SI" sz="2000" b="1" dirty="0">
              <a:cs typeface="Times New Roman" panose="02020603050405020304" pitchFamily="18" charset="0"/>
            </a:endParaRPr>
          </a:p>
        </p:txBody>
      </p:sp>
      <p:pic>
        <p:nvPicPr>
          <p:cNvPr id="4" name="Slika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77216" y="6033143"/>
            <a:ext cx="2689861" cy="564319"/>
          </a:xfrm>
          <a:prstGeom prst="rect">
            <a:avLst/>
          </a:prstGeom>
        </p:spPr>
      </p:pic>
      <p:pic>
        <p:nvPicPr>
          <p:cNvPr id="5" name="Picture 4" descr="Logo image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8529" y="6081245"/>
            <a:ext cx="1050232" cy="516217"/>
          </a:xfrm>
          <a:prstGeom prst="rect">
            <a:avLst/>
          </a:prstGeom>
          <a:noFill/>
          <a:extLst>
            <a:ext uri="{909E8E84-426E-40DD-AFC4-6F175D3DCCD1}">
              <a14:hiddenFill xmlns:a14="http://schemas.microsoft.com/office/drawing/2010/main">
                <a:solidFill>
                  <a:srgbClr val="FFFFFF"/>
                </a:solidFill>
              </a14:hiddenFill>
            </a:ext>
          </a:extLst>
        </p:spPr>
      </p:pic>
      <p:cxnSp>
        <p:nvCxnSpPr>
          <p:cNvPr id="7" name="Kolenski povezovalnik 6"/>
          <p:cNvCxnSpPr/>
          <p:nvPr/>
        </p:nvCxnSpPr>
        <p:spPr>
          <a:xfrm flipV="1">
            <a:off x="245807" y="304566"/>
            <a:ext cx="3736258" cy="2637408"/>
          </a:xfrm>
          <a:prstGeom prst="bentConnector3">
            <a:avLst>
              <a:gd name="adj1" fmla="val 0"/>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8" name="Kolenski povezovalnik 7"/>
          <p:cNvCxnSpPr/>
          <p:nvPr/>
        </p:nvCxnSpPr>
        <p:spPr>
          <a:xfrm flipV="1">
            <a:off x="8514735" y="4197949"/>
            <a:ext cx="3342968" cy="2408904"/>
          </a:xfrm>
          <a:prstGeom prst="bentConnector3">
            <a:avLst>
              <a:gd name="adj1" fmla="val 100294"/>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0272706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838200" y="549496"/>
            <a:ext cx="10515600" cy="763125"/>
          </a:xfrm>
        </p:spPr>
        <p:txBody>
          <a:bodyPr>
            <a:normAutofit/>
          </a:bodyPr>
          <a:lstStyle/>
          <a:p>
            <a:r>
              <a:rPr lang="sl-SI" sz="2800" dirty="0">
                <a:solidFill>
                  <a:srgbClr val="034EA2"/>
                </a:solidFill>
                <a:effectLst>
                  <a:outerShdw blurRad="38100" dist="38100" dir="2700000" algn="tl">
                    <a:srgbClr val="000000">
                      <a:alpha val="43137"/>
                    </a:srgbClr>
                  </a:outerShdw>
                </a:effectLst>
                <a:latin typeface="Republika" panose="02000506040000020004" pitchFamily="2" charset="-18"/>
              </a:rPr>
              <a:t>Vmesno poročilo o izvajanju PEKP 21-27 (11) </a:t>
            </a:r>
            <a:endParaRPr lang="sl-SI" sz="2800" dirty="0">
              <a:solidFill>
                <a:srgbClr val="034EA2"/>
              </a:solidFill>
              <a:effectLst>
                <a:outerShdw blurRad="38100" dist="38100" dir="2700000" algn="tl">
                  <a:srgbClr val="000000">
                    <a:alpha val="43137"/>
                  </a:srgbClr>
                </a:outerShdw>
              </a:effectLst>
            </a:endParaRPr>
          </a:p>
        </p:txBody>
      </p:sp>
      <p:sp>
        <p:nvSpPr>
          <p:cNvPr id="3" name="Označba mesta vsebine 2"/>
          <p:cNvSpPr>
            <a:spLocks noGrp="1"/>
          </p:cNvSpPr>
          <p:nvPr>
            <p:ph idx="1"/>
          </p:nvPr>
        </p:nvSpPr>
        <p:spPr>
          <a:xfrm>
            <a:off x="838200" y="1375291"/>
            <a:ext cx="10851777" cy="4107418"/>
          </a:xfrm>
        </p:spPr>
        <p:txBody>
          <a:bodyPr>
            <a:normAutofit/>
          </a:bodyPr>
          <a:lstStyle/>
          <a:p>
            <a:pPr marL="0" lvl="0" indent="0">
              <a:lnSpc>
                <a:spcPct val="107000"/>
              </a:lnSpc>
              <a:spcAft>
                <a:spcPts val="800"/>
              </a:spcAft>
              <a:buNone/>
            </a:pPr>
            <a:r>
              <a:rPr lang="sl-SI" sz="2200" b="1" dirty="0">
                <a:effectLst>
                  <a:outerShdw blurRad="38100" dist="38100" dir="2700000" algn="tl">
                    <a:srgbClr val="000000">
                      <a:alpha val="43137"/>
                    </a:srgbClr>
                  </a:outerShdw>
                </a:effectLst>
                <a:ea typeface="Calibri" panose="020F0502020204030204" pitchFamily="34" charset="0"/>
                <a:cs typeface="Times New Roman" panose="02020603050405020304" pitchFamily="18" charset="0"/>
              </a:rPr>
              <a:t>Okvirna </a:t>
            </a:r>
            <a:r>
              <a:rPr lang="sl-SI" sz="2200" b="1" dirty="0" err="1">
                <a:effectLst>
                  <a:outerShdw blurRad="38100" dist="38100" dir="2700000" algn="tl">
                    <a:srgbClr val="000000">
                      <a:alpha val="43137"/>
                    </a:srgbClr>
                  </a:outerShdw>
                </a:effectLst>
                <a:ea typeface="Calibri" panose="020F0502020204030204" pitchFamily="34" charset="0"/>
                <a:cs typeface="Times New Roman" panose="02020603050405020304" pitchFamily="18" charset="0"/>
              </a:rPr>
              <a:t>časovnica</a:t>
            </a:r>
            <a:r>
              <a:rPr lang="sl-SI" sz="2200" b="1" dirty="0">
                <a:effectLst>
                  <a:outerShdw blurRad="38100" dist="38100" dir="2700000" algn="tl">
                    <a:srgbClr val="000000">
                      <a:alpha val="43137"/>
                    </a:srgbClr>
                  </a:outerShdw>
                </a:effectLst>
                <a:ea typeface="Calibri" panose="020F0502020204030204" pitchFamily="34" charset="0"/>
                <a:cs typeface="Times New Roman" panose="02020603050405020304" pitchFamily="18" charset="0"/>
              </a:rPr>
              <a:t> priprave vmesnega poročila</a:t>
            </a:r>
            <a:endParaRPr lang="sl-SI" sz="2200" dirty="0">
              <a:ea typeface="Calibri" panose="020F0502020204030204" pitchFamily="34" charset="0"/>
              <a:cs typeface="Times New Roman" panose="02020603050405020304" pitchFamily="18" charset="0"/>
            </a:endParaRPr>
          </a:p>
          <a:p>
            <a:pPr>
              <a:lnSpc>
                <a:spcPct val="107000"/>
              </a:lnSpc>
              <a:spcAft>
                <a:spcPts val="800"/>
              </a:spcAft>
            </a:pPr>
            <a:r>
              <a:rPr lang="sl-SI" sz="2200" dirty="0">
                <a:ea typeface="Calibri" panose="020F0502020204030204" pitchFamily="34" charset="0"/>
                <a:cs typeface="Times New Roman" panose="02020603050405020304" pitchFamily="18" charset="0"/>
              </a:rPr>
              <a:t>Rok predložitve ocene o izidu vmesnega pregleda, vključno s predlogom za dokončno dodelitev zneska prožnosti EK: 31. marec 2025;</a:t>
            </a:r>
          </a:p>
          <a:p>
            <a:pPr>
              <a:lnSpc>
                <a:spcPct val="107000"/>
              </a:lnSpc>
              <a:spcAft>
                <a:spcPts val="800"/>
              </a:spcAft>
            </a:pPr>
            <a:r>
              <a:rPr lang="sl-SI" sz="2200" dirty="0">
                <a:ea typeface="Calibri" panose="020F0502020204030204" pitchFamily="34" charset="0"/>
                <a:cs typeface="Times New Roman" panose="02020603050405020304" pitchFamily="18" charset="0"/>
              </a:rPr>
              <a:t>Predhodna posvetovanja z deležniki na nacionalni ravni: december 2024 – marec 2025; </a:t>
            </a:r>
          </a:p>
          <a:p>
            <a:pPr>
              <a:lnSpc>
                <a:spcPct val="107000"/>
              </a:lnSpc>
              <a:spcAft>
                <a:spcPts val="800"/>
              </a:spcAft>
            </a:pPr>
            <a:r>
              <a:rPr lang="sl-SI" sz="2200" dirty="0">
                <a:ea typeface="Calibri" panose="020F0502020204030204" pitchFamily="34" charset="0"/>
                <a:cs typeface="Times New Roman" panose="02020603050405020304" pitchFamily="18" charset="0"/>
              </a:rPr>
              <a:t>Neformalna usklajevanja z EK: januar – marec 2025;</a:t>
            </a:r>
          </a:p>
          <a:p>
            <a:pPr>
              <a:lnSpc>
                <a:spcPct val="107000"/>
              </a:lnSpc>
              <a:spcAft>
                <a:spcPts val="800"/>
              </a:spcAft>
            </a:pPr>
            <a:r>
              <a:rPr lang="sl-SI" sz="2200" dirty="0">
                <a:ea typeface="Calibri" panose="020F0502020204030204" pitchFamily="34" charset="0"/>
                <a:cs typeface="Times New Roman" panose="02020603050405020304" pitchFamily="18" charset="0"/>
              </a:rPr>
              <a:t>V</a:t>
            </a:r>
            <a:r>
              <a:rPr lang="pt-BR" sz="2200" dirty="0">
                <a:ea typeface="Calibri" panose="020F0502020204030204" pitchFamily="34" charset="0"/>
                <a:cs typeface="Times New Roman" panose="02020603050405020304" pitchFamily="18" charset="0"/>
              </a:rPr>
              <a:t> obdobju </a:t>
            </a:r>
            <a:r>
              <a:rPr lang="sl-SI" sz="2200" dirty="0">
                <a:ea typeface="Calibri" panose="020F0502020204030204" pitchFamily="34" charset="0"/>
                <a:cs typeface="Times New Roman" panose="02020603050405020304" pitchFamily="18" charset="0"/>
              </a:rPr>
              <a:t>od </a:t>
            </a:r>
            <a:r>
              <a:rPr lang="pt-BR" sz="2200" dirty="0">
                <a:ea typeface="Calibri" panose="020F0502020204030204" pitchFamily="34" charset="0"/>
                <a:cs typeface="Times New Roman" panose="02020603050405020304" pitchFamily="18" charset="0"/>
              </a:rPr>
              <a:t>januar</a:t>
            </a:r>
            <a:r>
              <a:rPr lang="sl-SI" sz="2200" dirty="0">
                <a:ea typeface="Calibri" panose="020F0502020204030204" pitchFamily="34" charset="0"/>
                <a:cs typeface="Times New Roman" panose="02020603050405020304" pitchFamily="18" charset="0"/>
              </a:rPr>
              <a:t>ja do m</a:t>
            </a:r>
            <a:r>
              <a:rPr lang="pt-BR" sz="2200" dirty="0">
                <a:ea typeface="Calibri" panose="020F0502020204030204" pitchFamily="34" charset="0"/>
                <a:cs typeface="Times New Roman" panose="02020603050405020304" pitchFamily="18" charset="0"/>
              </a:rPr>
              <a:t>arc</a:t>
            </a:r>
            <a:r>
              <a:rPr lang="sl-SI" sz="2200" dirty="0">
                <a:ea typeface="Calibri" panose="020F0502020204030204" pitchFamily="34" charset="0"/>
                <a:cs typeface="Times New Roman" panose="02020603050405020304" pitchFamily="18" charset="0"/>
              </a:rPr>
              <a:t>a</a:t>
            </a:r>
            <a:r>
              <a:rPr lang="pt-BR" sz="2200" dirty="0">
                <a:ea typeface="Calibri" panose="020F0502020204030204" pitchFamily="34" charset="0"/>
                <a:cs typeface="Times New Roman" panose="02020603050405020304" pitchFamily="18" charset="0"/>
              </a:rPr>
              <a:t> 2025 poteka priprava vmesnega poročila vzporedno s pripravo predloga spremembe Programa EKP 21-27</a:t>
            </a:r>
            <a:r>
              <a:rPr lang="sl-SI" sz="2200" dirty="0">
                <a:ea typeface="Calibri" panose="020F0502020204030204" pitchFamily="34" charset="0"/>
                <a:cs typeface="Times New Roman" panose="02020603050405020304" pitchFamily="18" charset="0"/>
              </a:rPr>
              <a:t>, zaradi zagotavljanja skladnosti med  dokumentoma.</a:t>
            </a:r>
            <a:endParaRPr lang="sl-SI" sz="2000" b="1" dirty="0">
              <a:cs typeface="Times New Roman" panose="02020603050405020304" pitchFamily="18" charset="0"/>
            </a:endParaRPr>
          </a:p>
        </p:txBody>
      </p:sp>
      <p:pic>
        <p:nvPicPr>
          <p:cNvPr id="4" name="Slika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77216" y="6033143"/>
            <a:ext cx="2689861" cy="564319"/>
          </a:xfrm>
          <a:prstGeom prst="rect">
            <a:avLst/>
          </a:prstGeom>
        </p:spPr>
      </p:pic>
      <p:pic>
        <p:nvPicPr>
          <p:cNvPr id="5" name="Picture 4" descr="Logo image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8529" y="6081245"/>
            <a:ext cx="1050232" cy="516217"/>
          </a:xfrm>
          <a:prstGeom prst="rect">
            <a:avLst/>
          </a:prstGeom>
          <a:noFill/>
          <a:extLst>
            <a:ext uri="{909E8E84-426E-40DD-AFC4-6F175D3DCCD1}">
              <a14:hiddenFill xmlns:a14="http://schemas.microsoft.com/office/drawing/2010/main">
                <a:solidFill>
                  <a:srgbClr val="FFFFFF"/>
                </a:solidFill>
              </a14:hiddenFill>
            </a:ext>
          </a:extLst>
        </p:spPr>
      </p:pic>
      <p:cxnSp>
        <p:nvCxnSpPr>
          <p:cNvPr id="7" name="Kolenski povezovalnik 6"/>
          <p:cNvCxnSpPr/>
          <p:nvPr/>
        </p:nvCxnSpPr>
        <p:spPr>
          <a:xfrm flipV="1">
            <a:off x="245807" y="304566"/>
            <a:ext cx="3736258" cy="2637408"/>
          </a:xfrm>
          <a:prstGeom prst="bentConnector3">
            <a:avLst>
              <a:gd name="adj1" fmla="val 0"/>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8" name="Kolenski povezovalnik 7"/>
          <p:cNvCxnSpPr/>
          <p:nvPr/>
        </p:nvCxnSpPr>
        <p:spPr>
          <a:xfrm flipV="1">
            <a:off x="8514735" y="4197949"/>
            <a:ext cx="3342968" cy="2408904"/>
          </a:xfrm>
          <a:prstGeom prst="bentConnector3">
            <a:avLst>
              <a:gd name="adj1" fmla="val 100294"/>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1055934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838200" y="365125"/>
            <a:ext cx="10515600" cy="1351587"/>
          </a:xfrm>
        </p:spPr>
        <p:txBody>
          <a:bodyPr>
            <a:normAutofit/>
          </a:bodyPr>
          <a:lstStyle/>
          <a:p>
            <a:r>
              <a:rPr lang="sl-SI" sz="2800" dirty="0">
                <a:solidFill>
                  <a:srgbClr val="034EA2"/>
                </a:solidFill>
                <a:effectLst>
                  <a:outerShdw blurRad="38100" dist="38100" dir="2700000" algn="tl">
                    <a:srgbClr val="000000">
                      <a:alpha val="43137"/>
                    </a:srgbClr>
                  </a:outerShdw>
                </a:effectLst>
                <a:latin typeface="Republika" panose="02000506040000020004" pitchFamily="2" charset="-18"/>
              </a:rPr>
              <a:t>Program EKP 21-27 – Sprememba Programa EKP 21-27 </a:t>
            </a:r>
            <a:endParaRPr lang="sl-SI" sz="2800" dirty="0">
              <a:solidFill>
                <a:srgbClr val="034EA2"/>
              </a:solidFill>
              <a:effectLst>
                <a:outerShdw blurRad="38100" dist="38100" dir="2700000" algn="tl">
                  <a:srgbClr val="000000">
                    <a:alpha val="43137"/>
                  </a:srgbClr>
                </a:outerShdw>
              </a:effectLst>
            </a:endParaRPr>
          </a:p>
        </p:txBody>
      </p:sp>
      <p:sp>
        <p:nvSpPr>
          <p:cNvPr id="3" name="Označba mesta vsebine 2"/>
          <p:cNvSpPr>
            <a:spLocks noGrp="1"/>
          </p:cNvSpPr>
          <p:nvPr>
            <p:ph idx="1"/>
          </p:nvPr>
        </p:nvSpPr>
        <p:spPr>
          <a:xfrm>
            <a:off x="838199" y="1557430"/>
            <a:ext cx="11019504" cy="4523815"/>
          </a:xfrm>
        </p:spPr>
        <p:txBody>
          <a:bodyPr>
            <a:normAutofit/>
          </a:bodyPr>
          <a:lstStyle/>
          <a:p>
            <a:pPr marL="0" lvl="0" indent="0">
              <a:lnSpc>
                <a:spcPct val="107000"/>
              </a:lnSpc>
              <a:spcAft>
                <a:spcPts val="800"/>
              </a:spcAft>
              <a:buNone/>
            </a:pPr>
            <a:r>
              <a:rPr lang="sl-SI" sz="2400" dirty="0">
                <a:ea typeface="Calibri" panose="020F0502020204030204" pitchFamily="34" charset="0"/>
                <a:cs typeface="Times New Roman" panose="02020603050405020304" pitchFamily="18" charset="0"/>
              </a:rPr>
              <a:t>Ob reprogramiranju Programa EKP 21 -27 mora DČ še naprej </a:t>
            </a:r>
            <a:r>
              <a:rPr lang="sl-SI" sz="2400" b="1" dirty="0">
                <a:ea typeface="Calibri" panose="020F0502020204030204" pitchFamily="34" charset="0"/>
                <a:cs typeface="Times New Roman" panose="02020603050405020304" pitchFamily="18" charset="0"/>
              </a:rPr>
              <a:t>upoštevati določila Uredbe EU 1060/2021 </a:t>
            </a:r>
            <a:r>
              <a:rPr lang="sl-SI" sz="2400" dirty="0">
                <a:ea typeface="Calibri" panose="020F0502020204030204" pitchFamily="34" charset="0"/>
                <a:cs typeface="Times New Roman" panose="02020603050405020304" pitchFamily="18" charset="0"/>
              </a:rPr>
              <a:t>(člen 18(3)), in sicer:</a:t>
            </a:r>
          </a:p>
          <a:p>
            <a:pPr marL="444500" lvl="1" indent="-265113">
              <a:lnSpc>
                <a:spcPct val="107000"/>
              </a:lnSpc>
              <a:spcBef>
                <a:spcPts val="0"/>
              </a:spcBef>
              <a:spcAft>
                <a:spcPts val="800"/>
              </a:spcAft>
            </a:pPr>
            <a:r>
              <a:rPr lang="sl-SI" sz="2200" dirty="0">
                <a:cs typeface="Times New Roman" panose="02020603050405020304" pitchFamily="18" charset="0"/>
              </a:rPr>
              <a:t>tematsko osredotočenost (višina ESRR V/Z za CP 1 – pametno): Z vsaj 55% , V vsaj 25 %</a:t>
            </a:r>
          </a:p>
          <a:p>
            <a:pPr marL="444500" lvl="1" indent="-265113">
              <a:lnSpc>
                <a:spcPct val="107000"/>
              </a:lnSpc>
              <a:spcAft>
                <a:spcPts val="800"/>
              </a:spcAft>
            </a:pPr>
            <a:r>
              <a:rPr lang="sl-SI" sz="2200" dirty="0">
                <a:cs typeface="Times New Roman" panose="02020603050405020304" pitchFamily="18" charset="0"/>
              </a:rPr>
              <a:t>višino sredstev, namenjenih CTN – 8% ESRR </a:t>
            </a:r>
          </a:p>
          <a:p>
            <a:pPr marL="444500" lvl="1" indent="-265113">
              <a:lnSpc>
                <a:spcPct val="107000"/>
              </a:lnSpc>
              <a:spcAft>
                <a:spcPts val="800"/>
              </a:spcAft>
            </a:pPr>
            <a:r>
              <a:rPr lang="sl-SI" sz="2200" dirty="0">
                <a:cs typeface="Times New Roman" panose="02020603050405020304" pitchFamily="18" charset="0"/>
              </a:rPr>
              <a:t>ohranitev ustreznega % za ohranjanje biotske raznovrstnosti</a:t>
            </a:r>
          </a:p>
          <a:p>
            <a:pPr marL="444500" lvl="1" indent="-265113">
              <a:lnSpc>
                <a:spcPct val="107000"/>
              </a:lnSpc>
              <a:spcAft>
                <a:spcPts val="800"/>
              </a:spcAft>
            </a:pPr>
            <a:r>
              <a:rPr lang="sl-SI" sz="2200" dirty="0">
                <a:cs typeface="Times New Roman" panose="02020603050405020304" pitchFamily="18" charset="0"/>
              </a:rPr>
              <a:t>jasno opredelitev ukrepov po kodah intervencije (namenih) </a:t>
            </a:r>
          </a:p>
          <a:p>
            <a:pPr marL="0" lvl="1" indent="0">
              <a:lnSpc>
                <a:spcPct val="107000"/>
              </a:lnSpc>
              <a:spcAft>
                <a:spcPts val="800"/>
              </a:spcAft>
              <a:buNone/>
            </a:pPr>
            <a:r>
              <a:rPr lang="sl-SI" sz="2200" dirty="0">
                <a:cs typeface="Times New Roman" panose="02020603050405020304" pitchFamily="18" charset="0"/>
              </a:rPr>
              <a:t>Sprememba programa P EKP 21-27 med drugim omogoča </a:t>
            </a:r>
            <a:r>
              <a:rPr lang="sl-SI" sz="2200" b="1" dirty="0">
                <a:cs typeface="Times New Roman" panose="02020603050405020304" pitchFamily="18" charset="0"/>
              </a:rPr>
              <a:t>izvajanje uredbe STEP </a:t>
            </a:r>
            <a:r>
              <a:rPr lang="sl-SI" sz="2200" dirty="0">
                <a:cs typeface="Times New Roman" panose="02020603050405020304" pitchFamily="18" charset="0"/>
              </a:rPr>
              <a:t>z vključitvijo globokih tehnoloških naložb, ki prispevajo k ciljem STEP.</a:t>
            </a:r>
          </a:p>
          <a:p>
            <a:pPr marL="0" lvl="1" indent="0">
              <a:lnSpc>
                <a:spcPct val="107000"/>
              </a:lnSpc>
              <a:spcAft>
                <a:spcPts val="800"/>
              </a:spcAft>
              <a:buNone/>
            </a:pPr>
            <a:r>
              <a:rPr lang="sl-SI" sz="2200" dirty="0">
                <a:cs typeface="Times New Roman" panose="02020603050405020304" pitchFamily="18" charset="0"/>
              </a:rPr>
              <a:t>Sprememba programa je potrebna, da bi se </a:t>
            </a:r>
            <a:r>
              <a:rPr lang="sl-SI" sz="2200" b="1" dirty="0">
                <a:cs typeface="Times New Roman" panose="02020603050405020304" pitchFamily="18" charset="0"/>
              </a:rPr>
              <a:t>izognili tveganju neizpolnjevanja pravila N+3</a:t>
            </a:r>
            <a:r>
              <a:rPr lang="sl-SI" sz="2200" dirty="0">
                <a:cs typeface="Times New Roman" panose="02020603050405020304" pitchFamily="18" charset="0"/>
              </a:rPr>
              <a:t>.</a:t>
            </a:r>
          </a:p>
        </p:txBody>
      </p:sp>
      <p:pic>
        <p:nvPicPr>
          <p:cNvPr id="4" name="Slika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77216" y="6033143"/>
            <a:ext cx="2689861" cy="564319"/>
          </a:xfrm>
          <a:prstGeom prst="rect">
            <a:avLst/>
          </a:prstGeom>
        </p:spPr>
      </p:pic>
      <p:pic>
        <p:nvPicPr>
          <p:cNvPr id="5" name="Picture 4" descr="Logo image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8529" y="6081245"/>
            <a:ext cx="1050232" cy="516217"/>
          </a:xfrm>
          <a:prstGeom prst="rect">
            <a:avLst/>
          </a:prstGeom>
          <a:noFill/>
          <a:extLst>
            <a:ext uri="{909E8E84-426E-40DD-AFC4-6F175D3DCCD1}">
              <a14:hiddenFill xmlns:a14="http://schemas.microsoft.com/office/drawing/2010/main">
                <a:solidFill>
                  <a:srgbClr val="FFFFFF"/>
                </a:solidFill>
              </a14:hiddenFill>
            </a:ext>
          </a:extLst>
        </p:spPr>
      </p:pic>
      <p:cxnSp>
        <p:nvCxnSpPr>
          <p:cNvPr id="7" name="Kolenski povezovalnik 6"/>
          <p:cNvCxnSpPr/>
          <p:nvPr/>
        </p:nvCxnSpPr>
        <p:spPr>
          <a:xfrm flipV="1">
            <a:off x="245807" y="304566"/>
            <a:ext cx="3736258" cy="2637408"/>
          </a:xfrm>
          <a:prstGeom prst="bentConnector3">
            <a:avLst>
              <a:gd name="adj1" fmla="val 0"/>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8" name="Kolenski povezovalnik 7"/>
          <p:cNvCxnSpPr/>
          <p:nvPr/>
        </p:nvCxnSpPr>
        <p:spPr>
          <a:xfrm flipV="1">
            <a:off x="8514735" y="4197949"/>
            <a:ext cx="3342968" cy="2408904"/>
          </a:xfrm>
          <a:prstGeom prst="bentConnector3">
            <a:avLst>
              <a:gd name="adj1" fmla="val 100294"/>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9258616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838200" y="365125"/>
            <a:ext cx="10515600" cy="1351587"/>
          </a:xfrm>
        </p:spPr>
        <p:txBody>
          <a:bodyPr>
            <a:normAutofit/>
          </a:bodyPr>
          <a:lstStyle/>
          <a:p>
            <a:r>
              <a:rPr lang="sl-SI" sz="2800" dirty="0">
                <a:solidFill>
                  <a:srgbClr val="034EA2"/>
                </a:solidFill>
                <a:effectLst>
                  <a:outerShdw blurRad="38100" dist="38100" dir="2700000" algn="tl">
                    <a:srgbClr val="000000">
                      <a:alpha val="43137"/>
                    </a:srgbClr>
                  </a:outerShdw>
                </a:effectLst>
                <a:latin typeface="Republika" panose="02000506040000020004" pitchFamily="2" charset="-18"/>
              </a:rPr>
              <a:t>Utemeljitev spremembe Programa EKP 21-27 – Utemeljitve </a:t>
            </a:r>
            <a:endParaRPr lang="sl-SI" sz="2800" dirty="0">
              <a:solidFill>
                <a:srgbClr val="034EA2"/>
              </a:solidFill>
              <a:effectLst>
                <a:outerShdw blurRad="38100" dist="38100" dir="2700000" algn="tl">
                  <a:srgbClr val="000000">
                    <a:alpha val="43137"/>
                  </a:srgbClr>
                </a:outerShdw>
              </a:effectLst>
            </a:endParaRPr>
          </a:p>
        </p:txBody>
      </p:sp>
      <p:sp>
        <p:nvSpPr>
          <p:cNvPr id="3" name="Označba mesta vsebine 2"/>
          <p:cNvSpPr>
            <a:spLocks noGrp="1"/>
          </p:cNvSpPr>
          <p:nvPr>
            <p:ph idx="1"/>
          </p:nvPr>
        </p:nvSpPr>
        <p:spPr>
          <a:xfrm>
            <a:off x="838199" y="1557430"/>
            <a:ext cx="11019504" cy="4523815"/>
          </a:xfrm>
        </p:spPr>
        <p:txBody>
          <a:bodyPr>
            <a:normAutofit lnSpcReduction="10000"/>
          </a:bodyPr>
          <a:lstStyle/>
          <a:p>
            <a:pPr>
              <a:lnSpc>
                <a:spcPct val="110000"/>
              </a:lnSpc>
              <a:spcAft>
                <a:spcPts val="800"/>
              </a:spcAft>
            </a:pPr>
            <a:r>
              <a:rPr lang="sl-SI" sz="2000" b="1" dirty="0">
                <a:cs typeface="Times New Roman" panose="02020603050405020304" pitchFamily="18" charset="0"/>
              </a:rPr>
              <a:t>Izboljšanje izvajanja programa, zmanjšanje razvojnih razlik in uskladitev s strateškimi cilji EU</a:t>
            </a:r>
            <a:r>
              <a:rPr lang="sl-SI" sz="2000" dirty="0">
                <a:cs typeface="Times New Roman" panose="02020603050405020304" pitchFamily="18" charset="0"/>
              </a:rPr>
              <a:t>:  učinkovitejše koriščenje sredstev, spodbujanje inovacij in trajnostnega razvoja ter večjo konkurenčnost in odpornost slovenskega gospodarstva. </a:t>
            </a:r>
            <a:r>
              <a:rPr lang="sl-SI" sz="2000" b="1" dirty="0">
                <a:cs typeface="Times New Roman" panose="02020603050405020304" pitchFamily="18" charset="0"/>
              </a:rPr>
              <a:t>(Vmesno poročilo o izvajanju PEKP)</a:t>
            </a:r>
            <a:r>
              <a:rPr lang="sl-SI" sz="2000" dirty="0">
                <a:cs typeface="Times New Roman" panose="02020603050405020304" pitchFamily="18" charset="0"/>
              </a:rPr>
              <a:t> </a:t>
            </a:r>
          </a:p>
          <a:p>
            <a:pPr>
              <a:lnSpc>
                <a:spcPct val="107000"/>
              </a:lnSpc>
              <a:spcAft>
                <a:spcPts val="800"/>
              </a:spcAft>
            </a:pPr>
            <a:r>
              <a:rPr lang="sl-SI" sz="2000" b="1" dirty="0">
                <a:cs typeface="Times New Roman" panose="02020603050405020304" pitchFamily="18" charset="0"/>
              </a:rPr>
              <a:t>Izboljšanje rasti produktivnosti, pomanjkljivih vlaganj v digitalno in zeleno preobrazbo ter pomanjkanje kompetenc v strateških sektorjih: </a:t>
            </a:r>
            <a:r>
              <a:rPr lang="sl-SI" sz="2000" dirty="0">
                <a:cs typeface="Times New Roman" panose="02020603050405020304" pitchFamily="18" charset="0"/>
              </a:rPr>
              <a:t>okrepitev konkurenčnosti in odpornosti slovenskega gospodarstva v skladu z evropskimi cilji. </a:t>
            </a:r>
            <a:r>
              <a:rPr lang="sl-SI" sz="2000" b="1" dirty="0">
                <a:cs typeface="Times New Roman" panose="02020603050405020304" pitchFamily="18" charset="0"/>
              </a:rPr>
              <a:t>(Poročilo o produktivnosti)</a:t>
            </a:r>
          </a:p>
          <a:p>
            <a:pPr>
              <a:lnSpc>
                <a:spcPct val="107000"/>
              </a:lnSpc>
              <a:spcAft>
                <a:spcPts val="800"/>
              </a:spcAft>
            </a:pPr>
            <a:r>
              <a:rPr lang="sl-SI" sz="2000" b="1" dirty="0">
                <a:cs typeface="Times New Roman" panose="02020603050405020304" pitchFamily="18" charset="0"/>
              </a:rPr>
              <a:t>Doseganje strateške avtonomije in konkurenčnosti Slovenije ter EU: </a:t>
            </a:r>
            <a:r>
              <a:rPr lang="sl-SI" sz="2000" dirty="0">
                <a:cs typeface="Times New Roman" panose="02020603050405020304" pitchFamily="18" charset="0"/>
              </a:rPr>
              <a:t>boljše koriščenje evropskih sredstev s podporo projektom z visoko dodano vrednostjo, ki bodo prispevali k trajnostni rasti, odpornosti in razvoju strateških sektorjev. </a:t>
            </a:r>
            <a:r>
              <a:rPr lang="sl-SI" sz="2000" b="1" dirty="0">
                <a:cs typeface="Times New Roman" panose="02020603050405020304" pitchFamily="18" charset="0"/>
              </a:rPr>
              <a:t>(Prihodnost evropske konkurenčnosti)</a:t>
            </a:r>
          </a:p>
          <a:p>
            <a:pPr>
              <a:lnSpc>
                <a:spcPct val="107000"/>
              </a:lnSpc>
              <a:spcAft>
                <a:spcPts val="800"/>
              </a:spcAft>
            </a:pPr>
            <a:r>
              <a:rPr lang="sl-SI" sz="2000" b="1" dirty="0">
                <a:cs typeface="Times New Roman" panose="02020603050405020304" pitchFamily="18" charset="0"/>
              </a:rPr>
              <a:t>Vključitev v platformo STEP: </a:t>
            </a:r>
            <a:r>
              <a:rPr lang="sl-SI" sz="2000" dirty="0">
                <a:cs typeface="Times New Roman" panose="02020603050405020304" pitchFamily="18" charset="0"/>
              </a:rPr>
              <a:t>razvoj strateških tehnologij in okrepitev tehnološke suverenosti za konkurenčnost in odpornost slovenskega ter evropskega gospodarstva in večja integracija Slovenije v evropskih verige vrednosti in strateške projekte. </a:t>
            </a:r>
            <a:r>
              <a:rPr lang="sl-SI" sz="2000" b="1" dirty="0">
                <a:cs typeface="Times New Roman" panose="02020603050405020304" pitchFamily="18" charset="0"/>
              </a:rPr>
              <a:t>(Platforma STEP)</a:t>
            </a:r>
          </a:p>
        </p:txBody>
      </p:sp>
      <p:pic>
        <p:nvPicPr>
          <p:cNvPr id="4" name="Slika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77216" y="6033143"/>
            <a:ext cx="2689861" cy="564319"/>
          </a:xfrm>
          <a:prstGeom prst="rect">
            <a:avLst/>
          </a:prstGeom>
        </p:spPr>
      </p:pic>
      <p:pic>
        <p:nvPicPr>
          <p:cNvPr id="5" name="Picture 4" descr="Logo image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8529" y="6081245"/>
            <a:ext cx="1050232" cy="516217"/>
          </a:xfrm>
          <a:prstGeom prst="rect">
            <a:avLst/>
          </a:prstGeom>
          <a:noFill/>
          <a:extLst>
            <a:ext uri="{909E8E84-426E-40DD-AFC4-6F175D3DCCD1}">
              <a14:hiddenFill xmlns:a14="http://schemas.microsoft.com/office/drawing/2010/main">
                <a:solidFill>
                  <a:srgbClr val="FFFFFF"/>
                </a:solidFill>
              </a14:hiddenFill>
            </a:ext>
          </a:extLst>
        </p:spPr>
      </p:pic>
      <p:cxnSp>
        <p:nvCxnSpPr>
          <p:cNvPr id="7" name="Kolenski povezovalnik 6"/>
          <p:cNvCxnSpPr/>
          <p:nvPr/>
        </p:nvCxnSpPr>
        <p:spPr>
          <a:xfrm flipV="1">
            <a:off x="245807" y="304566"/>
            <a:ext cx="3736258" cy="2637408"/>
          </a:xfrm>
          <a:prstGeom prst="bentConnector3">
            <a:avLst>
              <a:gd name="adj1" fmla="val 0"/>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8" name="Kolenski povezovalnik 7"/>
          <p:cNvCxnSpPr/>
          <p:nvPr/>
        </p:nvCxnSpPr>
        <p:spPr>
          <a:xfrm flipV="1">
            <a:off x="8514735" y="4197949"/>
            <a:ext cx="3342968" cy="2408904"/>
          </a:xfrm>
          <a:prstGeom prst="bentConnector3">
            <a:avLst>
              <a:gd name="adj1" fmla="val 100294"/>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0001554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838200" y="365125"/>
            <a:ext cx="10515600" cy="1351587"/>
          </a:xfrm>
        </p:spPr>
        <p:txBody>
          <a:bodyPr>
            <a:normAutofit/>
          </a:bodyPr>
          <a:lstStyle/>
          <a:p>
            <a:r>
              <a:rPr lang="sl-SI" sz="2800" dirty="0">
                <a:solidFill>
                  <a:srgbClr val="034EA2"/>
                </a:solidFill>
                <a:effectLst>
                  <a:outerShdw blurRad="38100" dist="38100" dir="2700000" algn="tl">
                    <a:srgbClr val="000000">
                      <a:alpha val="43137"/>
                    </a:srgbClr>
                  </a:outerShdw>
                </a:effectLst>
                <a:latin typeface="Republika" panose="02000506040000020004" pitchFamily="2" charset="-18"/>
              </a:rPr>
              <a:t>Utemeljitev spremembe Programa EKP 21-27 – STEP</a:t>
            </a:r>
            <a:endParaRPr lang="sl-SI" sz="2800" dirty="0">
              <a:solidFill>
                <a:srgbClr val="034EA2"/>
              </a:solidFill>
              <a:effectLst>
                <a:outerShdw blurRad="38100" dist="38100" dir="2700000" algn="tl">
                  <a:srgbClr val="000000">
                    <a:alpha val="43137"/>
                  </a:srgbClr>
                </a:outerShdw>
              </a:effectLst>
            </a:endParaRPr>
          </a:p>
        </p:txBody>
      </p:sp>
      <p:sp>
        <p:nvSpPr>
          <p:cNvPr id="3" name="Označba mesta vsebine 2"/>
          <p:cNvSpPr>
            <a:spLocks noGrp="1"/>
          </p:cNvSpPr>
          <p:nvPr>
            <p:ph idx="1"/>
          </p:nvPr>
        </p:nvSpPr>
        <p:spPr>
          <a:xfrm>
            <a:off x="823937" y="1380149"/>
            <a:ext cx="11019504" cy="4523815"/>
          </a:xfrm>
        </p:spPr>
        <p:txBody>
          <a:bodyPr>
            <a:noAutofit/>
          </a:bodyPr>
          <a:lstStyle/>
          <a:p>
            <a:pPr marL="0" indent="0">
              <a:lnSpc>
                <a:spcPct val="100000"/>
              </a:lnSpc>
              <a:spcAft>
                <a:spcPts val="800"/>
              </a:spcAft>
              <a:buNone/>
            </a:pPr>
            <a:r>
              <a:rPr lang="sl-SI" sz="2400" b="1" dirty="0">
                <a:cs typeface="Times New Roman" panose="02020603050405020304" pitchFamily="18" charset="0"/>
              </a:rPr>
              <a:t>Nov SC RSO1.6: Razvoj ali proizvodnja kritičnih tehnologij</a:t>
            </a:r>
          </a:p>
          <a:p>
            <a:pPr marL="0" indent="0">
              <a:lnSpc>
                <a:spcPct val="100000"/>
              </a:lnSpc>
              <a:spcAft>
                <a:spcPts val="800"/>
              </a:spcAft>
              <a:buNone/>
            </a:pPr>
            <a:r>
              <a:rPr lang="sl-SI" sz="2000" dirty="0">
                <a:cs typeface="Times New Roman" panose="02020603050405020304" pitchFamily="18" charset="0"/>
              </a:rPr>
              <a:t>100 MEUR prerazporejenih iz naslova ukrepov MGTŠ, MVZI, MDP, MP in MDDSZ na CP1 v višini </a:t>
            </a:r>
            <a:br>
              <a:rPr lang="sl-SI" sz="2000" dirty="0">
                <a:cs typeface="Times New Roman" panose="02020603050405020304" pitchFamily="18" charset="0"/>
              </a:rPr>
            </a:br>
            <a:r>
              <a:rPr lang="sl-SI" sz="2000" dirty="0">
                <a:cs typeface="Times New Roman" panose="02020603050405020304" pitchFamily="18" charset="0"/>
              </a:rPr>
              <a:t>80 MEUR ter MOPE na CP2 v višini 20 MEUR</a:t>
            </a:r>
          </a:p>
          <a:p>
            <a:pPr marL="0" indent="0">
              <a:lnSpc>
                <a:spcPct val="100000"/>
              </a:lnSpc>
              <a:spcAft>
                <a:spcPts val="800"/>
              </a:spcAft>
              <a:buNone/>
            </a:pPr>
            <a:r>
              <a:rPr lang="sl-SI" sz="2000" dirty="0">
                <a:cs typeface="Times New Roman" panose="02020603050405020304" pitchFamily="18" charset="0"/>
              </a:rPr>
              <a:t>Ukrepi:</a:t>
            </a:r>
          </a:p>
          <a:p>
            <a:pPr lvl="1">
              <a:lnSpc>
                <a:spcPct val="100000"/>
              </a:lnSpc>
              <a:spcAft>
                <a:spcPts val="800"/>
              </a:spcAft>
            </a:pPr>
            <a:r>
              <a:rPr lang="sl-SI" sz="2000" dirty="0">
                <a:cs typeface="Times New Roman" panose="02020603050405020304" pitchFamily="18" charset="0"/>
              </a:rPr>
              <a:t>Podpora razvoju in/ali proizvodnji kritičnih tehnologij in/ali zaščiti in okrepitvi njihovih dobavnih verig</a:t>
            </a:r>
          </a:p>
          <a:p>
            <a:pPr lvl="1">
              <a:lnSpc>
                <a:spcPct val="100000"/>
              </a:lnSpc>
              <a:spcAft>
                <a:spcPts val="800"/>
              </a:spcAft>
            </a:pPr>
            <a:r>
              <a:rPr lang="sl-SI" sz="2000" dirty="0">
                <a:cs typeface="Times New Roman" panose="02020603050405020304" pitchFamily="18" charset="0"/>
              </a:rPr>
              <a:t>Podpora projektom, ki so ključnega pomena za razvoj kritičnih tehnologij strateškega pomena na področju biotehnologij (farmacije) in digitalnih tehnologij (čipov in polprevodnikov)</a:t>
            </a:r>
          </a:p>
          <a:p>
            <a:pPr lvl="1">
              <a:lnSpc>
                <a:spcPct val="100000"/>
              </a:lnSpc>
              <a:spcAft>
                <a:spcPts val="800"/>
              </a:spcAft>
            </a:pPr>
            <a:r>
              <a:rPr lang="sl-SI" sz="2000" dirty="0">
                <a:cs typeface="Times New Roman" panose="02020603050405020304" pitchFamily="18" charset="0"/>
              </a:rPr>
              <a:t>Podpora projektom s pečatom STEP</a:t>
            </a:r>
          </a:p>
          <a:p>
            <a:pPr lvl="1">
              <a:lnSpc>
                <a:spcPct val="100000"/>
              </a:lnSpc>
              <a:spcAft>
                <a:spcPts val="800"/>
              </a:spcAft>
            </a:pPr>
            <a:r>
              <a:rPr lang="sl-SI" sz="2000" dirty="0">
                <a:cs typeface="Times New Roman" panose="02020603050405020304" pitchFamily="18" charset="0"/>
              </a:rPr>
              <a:t>Podpora projektom podjetij, vključenim v pomembne projekte skupnega evropskega pomena (IPCEI)</a:t>
            </a:r>
          </a:p>
        </p:txBody>
      </p:sp>
      <p:pic>
        <p:nvPicPr>
          <p:cNvPr id="4" name="Slika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77216" y="6033143"/>
            <a:ext cx="2689861" cy="564319"/>
          </a:xfrm>
          <a:prstGeom prst="rect">
            <a:avLst/>
          </a:prstGeom>
        </p:spPr>
      </p:pic>
      <p:pic>
        <p:nvPicPr>
          <p:cNvPr id="5" name="Picture 4" descr="Logo image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8529" y="6081245"/>
            <a:ext cx="1050232" cy="516217"/>
          </a:xfrm>
          <a:prstGeom prst="rect">
            <a:avLst/>
          </a:prstGeom>
          <a:noFill/>
          <a:extLst>
            <a:ext uri="{909E8E84-426E-40DD-AFC4-6F175D3DCCD1}">
              <a14:hiddenFill xmlns:a14="http://schemas.microsoft.com/office/drawing/2010/main">
                <a:solidFill>
                  <a:srgbClr val="FFFFFF"/>
                </a:solidFill>
              </a14:hiddenFill>
            </a:ext>
          </a:extLst>
        </p:spPr>
      </p:pic>
      <p:cxnSp>
        <p:nvCxnSpPr>
          <p:cNvPr id="7" name="Kolenski povezovalnik 6"/>
          <p:cNvCxnSpPr/>
          <p:nvPr/>
        </p:nvCxnSpPr>
        <p:spPr>
          <a:xfrm flipV="1">
            <a:off x="245807" y="304566"/>
            <a:ext cx="3736258" cy="2637408"/>
          </a:xfrm>
          <a:prstGeom prst="bentConnector3">
            <a:avLst>
              <a:gd name="adj1" fmla="val 0"/>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8" name="Kolenski povezovalnik 7"/>
          <p:cNvCxnSpPr/>
          <p:nvPr/>
        </p:nvCxnSpPr>
        <p:spPr>
          <a:xfrm flipV="1">
            <a:off x="8514735" y="4197949"/>
            <a:ext cx="3342968" cy="2408904"/>
          </a:xfrm>
          <a:prstGeom prst="bentConnector3">
            <a:avLst>
              <a:gd name="adj1" fmla="val 100294"/>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5675298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EE67DF-C2C2-4C88-7FED-5605F74C9C36}"/>
            </a:ext>
          </a:extLst>
        </p:cNvPr>
        <p:cNvGrpSpPr/>
        <p:nvPr/>
      </p:nvGrpSpPr>
      <p:grpSpPr>
        <a:xfrm>
          <a:off x="0" y="0"/>
          <a:ext cx="0" cy="0"/>
          <a:chOff x="0" y="0"/>
          <a:chExt cx="0" cy="0"/>
        </a:xfrm>
      </p:grpSpPr>
      <p:sp>
        <p:nvSpPr>
          <p:cNvPr id="2" name="Naslov 1">
            <a:extLst>
              <a:ext uri="{FF2B5EF4-FFF2-40B4-BE49-F238E27FC236}">
                <a16:creationId xmlns:a16="http://schemas.microsoft.com/office/drawing/2014/main" id="{A07FE866-0569-0A6E-B033-5C4776089E07}"/>
              </a:ext>
            </a:extLst>
          </p:cNvPr>
          <p:cNvSpPr>
            <a:spLocks noGrp="1"/>
          </p:cNvSpPr>
          <p:nvPr>
            <p:ph type="title"/>
          </p:nvPr>
        </p:nvSpPr>
        <p:spPr>
          <a:xfrm>
            <a:off x="838200" y="365125"/>
            <a:ext cx="10515600" cy="1351587"/>
          </a:xfrm>
        </p:spPr>
        <p:txBody>
          <a:bodyPr>
            <a:normAutofit/>
          </a:bodyPr>
          <a:lstStyle/>
          <a:p>
            <a:r>
              <a:rPr lang="sl-SI" sz="2800" dirty="0">
                <a:solidFill>
                  <a:srgbClr val="034EA2"/>
                </a:solidFill>
                <a:effectLst>
                  <a:outerShdw blurRad="38100" dist="38100" dir="2700000" algn="tl">
                    <a:srgbClr val="000000">
                      <a:alpha val="43137"/>
                    </a:srgbClr>
                  </a:outerShdw>
                </a:effectLst>
                <a:latin typeface="Republika"/>
              </a:rPr>
              <a:t>Program EKP 21-27 – </a:t>
            </a:r>
            <a:r>
              <a:rPr lang="sl-SI" sz="2800" dirty="0">
                <a:solidFill>
                  <a:srgbClr val="034EA2"/>
                </a:solidFill>
                <a:effectLst>
                  <a:outerShdw blurRad="38100" dist="38100" dir="2700000" algn="tl">
                    <a:srgbClr val="000000">
                      <a:alpha val="43137"/>
                    </a:srgbClr>
                  </a:outerShdw>
                </a:effectLst>
                <a:latin typeface="Republika" panose="02000506040000020004" pitchFamily="2" charset="-18"/>
              </a:rPr>
              <a:t>Sprememba Programa EKP 21-27 </a:t>
            </a:r>
            <a:r>
              <a:rPr lang="sl-SI" sz="2800" dirty="0">
                <a:solidFill>
                  <a:srgbClr val="034EA2"/>
                </a:solidFill>
                <a:effectLst>
                  <a:outerShdw blurRad="38100" dist="38100" dir="2700000" algn="tl">
                    <a:srgbClr val="000000">
                      <a:alpha val="43137"/>
                    </a:srgbClr>
                  </a:outerShdw>
                </a:effectLst>
                <a:latin typeface="Republika"/>
              </a:rPr>
              <a:t>– ESS+</a:t>
            </a:r>
            <a:endParaRPr lang="sl-SI" sz="2800" dirty="0">
              <a:solidFill>
                <a:srgbClr val="034EA2"/>
              </a:solidFill>
              <a:effectLst>
                <a:outerShdw blurRad="38100" dist="38100" dir="2700000" algn="tl">
                  <a:srgbClr val="000000">
                    <a:alpha val="43137"/>
                  </a:srgbClr>
                </a:outerShdw>
              </a:effectLst>
            </a:endParaRPr>
          </a:p>
        </p:txBody>
      </p:sp>
      <p:sp>
        <p:nvSpPr>
          <p:cNvPr id="3" name="Označba mesta vsebine 2">
            <a:extLst>
              <a:ext uri="{FF2B5EF4-FFF2-40B4-BE49-F238E27FC236}">
                <a16:creationId xmlns:a16="http://schemas.microsoft.com/office/drawing/2014/main" id="{2CBDAD21-079D-5A7D-D01C-4870BD1E78A1}"/>
              </a:ext>
            </a:extLst>
          </p:cNvPr>
          <p:cNvSpPr>
            <a:spLocks noGrp="1"/>
          </p:cNvSpPr>
          <p:nvPr>
            <p:ph idx="1"/>
          </p:nvPr>
        </p:nvSpPr>
        <p:spPr>
          <a:xfrm>
            <a:off x="838199" y="1557430"/>
            <a:ext cx="11019504" cy="4523815"/>
          </a:xfrm>
        </p:spPr>
        <p:txBody>
          <a:bodyPr vert="horz" lIns="91440" tIns="45720" rIns="91440" bIns="45720" rtlCol="0" anchor="t">
            <a:normAutofit/>
          </a:bodyPr>
          <a:lstStyle/>
          <a:p>
            <a:pPr marL="0" indent="0" algn="just">
              <a:lnSpc>
                <a:spcPct val="107000"/>
              </a:lnSpc>
              <a:spcAft>
                <a:spcPts val="800"/>
              </a:spcAft>
              <a:buNone/>
            </a:pPr>
            <a:r>
              <a:rPr lang="sl-SI" sz="2400" dirty="0">
                <a:ea typeface="Calibri"/>
                <a:cs typeface="Times New Roman"/>
              </a:rPr>
              <a:t>V Sloveniji se na področju ESS+ soočamo:</a:t>
            </a:r>
            <a:endParaRPr lang="en-US" sz="2400" dirty="0">
              <a:ea typeface="Calibri"/>
              <a:cs typeface="Calibri"/>
            </a:endParaRPr>
          </a:p>
          <a:p>
            <a:pPr algn="just">
              <a:lnSpc>
                <a:spcPct val="107000"/>
              </a:lnSpc>
              <a:spcAft>
                <a:spcPts val="800"/>
              </a:spcAft>
            </a:pPr>
            <a:r>
              <a:rPr lang="sl-SI" sz="2400" dirty="0">
                <a:ea typeface="Calibri"/>
                <a:cs typeface="Times New Roman"/>
              </a:rPr>
              <a:t>s počasno rastjo produktivnosti, </a:t>
            </a:r>
          </a:p>
          <a:p>
            <a:pPr algn="just">
              <a:lnSpc>
                <a:spcPct val="107000"/>
              </a:lnSpc>
              <a:spcAft>
                <a:spcPts val="800"/>
              </a:spcAft>
            </a:pPr>
            <a:r>
              <a:rPr lang="sl-SI" sz="2400" dirty="0">
                <a:ea typeface="Calibri"/>
                <a:cs typeface="Times New Roman"/>
              </a:rPr>
              <a:t>s kritičnim pomanjkanjem kadra / pomanjkanjem delovne sile,</a:t>
            </a:r>
          </a:p>
          <a:p>
            <a:pPr algn="just">
              <a:lnSpc>
                <a:spcPct val="107000"/>
              </a:lnSpc>
              <a:spcAft>
                <a:spcPts val="800"/>
              </a:spcAft>
            </a:pPr>
            <a:r>
              <a:rPr lang="sl-SI" sz="2400" dirty="0">
                <a:ea typeface="Calibri"/>
                <a:cs typeface="Times New Roman"/>
              </a:rPr>
              <a:t>z nizko stopnjo brezposelnosti in visoko stopnjo zaposlenosti ter z omejenostjo kapacitet trga dela s številom razpoložljive delovne sile,</a:t>
            </a:r>
          </a:p>
          <a:p>
            <a:pPr algn="just">
              <a:lnSpc>
                <a:spcPct val="107000"/>
              </a:lnSpc>
              <a:spcAft>
                <a:spcPts val="800"/>
              </a:spcAft>
            </a:pPr>
            <a:r>
              <a:rPr lang="sl-SI" sz="2400" dirty="0">
                <a:ea typeface="Calibri"/>
                <a:cs typeface="Times New Roman"/>
              </a:rPr>
              <a:t>s pomanjkanjem kompetenc pri zaposlenih (še zlasti s področja digitalnih in zelenih tehnologij).</a:t>
            </a:r>
            <a:endParaRPr lang="sl-SI" sz="2400" dirty="0">
              <a:ea typeface="Calibri"/>
              <a:cs typeface="Times New Roman" panose="02020603050405020304" pitchFamily="18" charset="0"/>
            </a:endParaRPr>
          </a:p>
          <a:p>
            <a:pPr marL="0" indent="0">
              <a:lnSpc>
                <a:spcPct val="107000"/>
              </a:lnSpc>
              <a:spcAft>
                <a:spcPts val="800"/>
              </a:spcAft>
              <a:buNone/>
            </a:pPr>
            <a:endParaRPr lang="sl-SI" sz="2400" dirty="0">
              <a:latin typeface="Republika" panose="02000506040000020004" pitchFamily="2" charset="-18"/>
              <a:ea typeface="Calibri"/>
              <a:cs typeface="Times New Roman" panose="02020603050405020304" pitchFamily="18" charset="0"/>
            </a:endParaRPr>
          </a:p>
          <a:p>
            <a:pPr marL="0" indent="0">
              <a:lnSpc>
                <a:spcPct val="107000"/>
              </a:lnSpc>
              <a:spcAft>
                <a:spcPts val="800"/>
              </a:spcAft>
              <a:buNone/>
            </a:pPr>
            <a:endParaRPr lang="sl-SI" sz="2400" dirty="0">
              <a:latin typeface="Republika" panose="02000506040000020004" pitchFamily="2" charset="-18"/>
              <a:ea typeface="Calibri"/>
              <a:cs typeface="Times New Roman" panose="02020603050405020304" pitchFamily="18" charset="0"/>
            </a:endParaRPr>
          </a:p>
          <a:p>
            <a:pPr marL="0" indent="0">
              <a:lnSpc>
                <a:spcPct val="107000"/>
              </a:lnSpc>
              <a:spcAft>
                <a:spcPts val="800"/>
              </a:spcAft>
              <a:buNone/>
            </a:pPr>
            <a:endParaRPr lang="sl-SI" sz="2400" dirty="0">
              <a:latin typeface="Republika" panose="02000506040000020004" pitchFamily="2" charset="-18"/>
              <a:ea typeface="Calibri"/>
              <a:cs typeface="Times New Roman" panose="02020603050405020304" pitchFamily="18" charset="0"/>
            </a:endParaRPr>
          </a:p>
        </p:txBody>
      </p:sp>
      <p:pic>
        <p:nvPicPr>
          <p:cNvPr id="4" name="Slika 3">
            <a:extLst>
              <a:ext uri="{FF2B5EF4-FFF2-40B4-BE49-F238E27FC236}">
                <a16:creationId xmlns:a16="http://schemas.microsoft.com/office/drawing/2014/main" id="{8B905400-BA5A-9257-9521-954B2AA635E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77216" y="6033143"/>
            <a:ext cx="2689861" cy="564319"/>
          </a:xfrm>
          <a:prstGeom prst="rect">
            <a:avLst/>
          </a:prstGeom>
        </p:spPr>
      </p:pic>
      <p:pic>
        <p:nvPicPr>
          <p:cNvPr id="5" name="Picture 4" descr="Logo image name">
            <a:extLst>
              <a:ext uri="{FF2B5EF4-FFF2-40B4-BE49-F238E27FC236}">
                <a16:creationId xmlns:a16="http://schemas.microsoft.com/office/drawing/2014/main" id="{4403A154-4759-CA88-CE1E-A1696DAC588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8529" y="6081245"/>
            <a:ext cx="1050232" cy="516217"/>
          </a:xfrm>
          <a:prstGeom prst="rect">
            <a:avLst/>
          </a:prstGeom>
          <a:noFill/>
          <a:extLst>
            <a:ext uri="{909E8E84-426E-40DD-AFC4-6F175D3DCCD1}">
              <a14:hiddenFill xmlns:a14="http://schemas.microsoft.com/office/drawing/2010/main">
                <a:solidFill>
                  <a:srgbClr val="FFFFFF"/>
                </a:solidFill>
              </a14:hiddenFill>
            </a:ext>
          </a:extLst>
        </p:spPr>
      </p:pic>
      <p:cxnSp>
        <p:nvCxnSpPr>
          <p:cNvPr id="7" name="Kolenski povezovalnik 6">
            <a:extLst>
              <a:ext uri="{FF2B5EF4-FFF2-40B4-BE49-F238E27FC236}">
                <a16:creationId xmlns:a16="http://schemas.microsoft.com/office/drawing/2014/main" id="{B68F6AC9-A1BC-7F72-F249-BD331D545CB7}"/>
              </a:ext>
            </a:extLst>
          </p:cNvPr>
          <p:cNvCxnSpPr/>
          <p:nvPr/>
        </p:nvCxnSpPr>
        <p:spPr>
          <a:xfrm flipV="1">
            <a:off x="245807" y="304566"/>
            <a:ext cx="3736258" cy="2637408"/>
          </a:xfrm>
          <a:prstGeom prst="bentConnector3">
            <a:avLst>
              <a:gd name="adj1" fmla="val 0"/>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8" name="Kolenski povezovalnik 7">
            <a:extLst>
              <a:ext uri="{FF2B5EF4-FFF2-40B4-BE49-F238E27FC236}">
                <a16:creationId xmlns:a16="http://schemas.microsoft.com/office/drawing/2014/main" id="{97ECC2EE-F697-51F7-EAFD-EB2142542F05}"/>
              </a:ext>
            </a:extLst>
          </p:cNvPr>
          <p:cNvCxnSpPr/>
          <p:nvPr/>
        </p:nvCxnSpPr>
        <p:spPr>
          <a:xfrm flipV="1">
            <a:off x="8514735" y="4197949"/>
            <a:ext cx="3342968" cy="2408904"/>
          </a:xfrm>
          <a:prstGeom prst="bentConnector3">
            <a:avLst>
              <a:gd name="adj1" fmla="val 100294"/>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962159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5E784E-4F3C-E078-6FE6-ACCDE80E2185}"/>
            </a:ext>
          </a:extLst>
        </p:cNvPr>
        <p:cNvGrpSpPr/>
        <p:nvPr/>
      </p:nvGrpSpPr>
      <p:grpSpPr>
        <a:xfrm>
          <a:off x="0" y="0"/>
          <a:ext cx="0" cy="0"/>
          <a:chOff x="0" y="0"/>
          <a:chExt cx="0" cy="0"/>
        </a:xfrm>
      </p:grpSpPr>
      <p:sp>
        <p:nvSpPr>
          <p:cNvPr id="2" name="Naslov 1">
            <a:extLst>
              <a:ext uri="{FF2B5EF4-FFF2-40B4-BE49-F238E27FC236}">
                <a16:creationId xmlns:a16="http://schemas.microsoft.com/office/drawing/2014/main" id="{7787F104-48C6-65AC-10C0-F5EBA129C1FB}"/>
              </a:ext>
            </a:extLst>
          </p:cNvPr>
          <p:cNvSpPr>
            <a:spLocks noGrp="1"/>
          </p:cNvSpPr>
          <p:nvPr>
            <p:ph type="title"/>
          </p:nvPr>
        </p:nvSpPr>
        <p:spPr>
          <a:xfrm>
            <a:off x="838200" y="365125"/>
            <a:ext cx="10515600" cy="1351587"/>
          </a:xfrm>
        </p:spPr>
        <p:txBody>
          <a:bodyPr>
            <a:normAutofit/>
          </a:bodyPr>
          <a:lstStyle/>
          <a:p>
            <a:r>
              <a:rPr lang="sl-SI" sz="2800" dirty="0">
                <a:solidFill>
                  <a:srgbClr val="034EA2"/>
                </a:solidFill>
                <a:effectLst>
                  <a:outerShdw blurRad="38100" dist="38100" dir="2700000" algn="tl">
                    <a:srgbClr val="000000">
                      <a:alpha val="43137"/>
                    </a:srgbClr>
                  </a:outerShdw>
                </a:effectLst>
                <a:latin typeface="Republika"/>
              </a:rPr>
              <a:t>Program EKP 21-27 – </a:t>
            </a:r>
            <a:r>
              <a:rPr lang="sl-SI" sz="2800" dirty="0">
                <a:solidFill>
                  <a:srgbClr val="034EA2"/>
                </a:solidFill>
                <a:effectLst>
                  <a:outerShdw blurRad="38100" dist="38100" dir="2700000" algn="tl">
                    <a:srgbClr val="000000">
                      <a:alpha val="43137"/>
                    </a:srgbClr>
                  </a:outerShdw>
                </a:effectLst>
                <a:latin typeface="Republika" panose="02000506040000020004" pitchFamily="2" charset="-18"/>
              </a:rPr>
              <a:t>Sprememba Programa EKP 21-27 </a:t>
            </a:r>
            <a:r>
              <a:rPr lang="sl-SI" sz="2800" dirty="0">
                <a:solidFill>
                  <a:srgbClr val="034EA2"/>
                </a:solidFill>
                <a:effectLst>
                  <a:outerShdw blurRad="38100" dist="38100" dir="2700000" algn="tl">
                    <a:srgbClr val="000000">
                      <a:alpha val="43137"/>
                    </a:srgbClr>
                  </a:outerShdw>
                </a:effectLst>
                <a:latin typeface="Republika"/>
              </a:rPr>
              <a:t>– ESS+</a:t>
            </a:r>
            <a:endParaRPr lang="sl-SI" sz="2800" dirty="0">
              <a:solidFill>
                <a:srgbClr val="034EA2"/>
              </a:solidFill>
              <a:effectLst>
                <a:outerShdw blurRad="38100" dist="38100" dir="2700000" algn="tl">
                  <a:srgbClr val="000000">
                    <a:alpha val="43137"/>
                  </a:srgbClr>
                </a:outerShdw>
              </a:effectLst>
            </a:endParaRPr>
          </a:p>
        </p:txBody>
      </p:sp>
      <p:sp>
        <p:nvSpPr>
          <p:cNvPr id="3" name="Označba mesta vsebine 2">
            <a:extLst>
              <a:ext uri="{FF2B5EF4-FFF2-40B4-BE49-F238E27FC236}">
                <a16:creationId xmlns:a16="http://schemas.microsoft.com/office/drawing/2014/main" id="{72E2EEA1-1545-7221-0C29-1D39C4853EEF}"/>
              </a:ext>
            </a:extLst>
          </p:cNvPr>
          <p:cNvSpPr>
            <a:spLocks noGrp="1"/>
          </p:cNvSpPr>
          <p:nvPr>
            <p:ph idx="1"/>
          </p:nvPr>
        </p:nvSpPr>
        <p:spPr>
          <a:xfrm>
            <a:off x="838199" y="1557430"/>
            <a:ext cx="11019504" cy="4523815"/>
          </a:xfrm>
        </p:spPr>
        <p:txBody>
          <a:bodyPr vert="horz" lIns="91440" tIns="45720" rIns="91440" bIns="45720" rtlCol="0" anchor="t">
            <a:normAutofit fontScale="85000" lnSpcReduction="10000"/>
          </a:bodyPr>
          <a:lstStyle/>
          <a:p>
            <a:pPr marL="0" indent="0" algn="just">
              <a:lnSpc>
                <a:spcPct val="107000"/>
              </a:lnSpc>
              <a:spcAft>
                <a:spcPts val="800"/>
              </a:spcAft>
              <a:buNone/>
            </a:pPr>
            <a:r>
              <a:rPr lang="sl-SI" sz="2400" dirty="0">
                <a:ea typeface="Calibri"/>
                <a:cs typeface="Times New Roman"/>
              </a:rPr>
              <a:t>Zaradi spremenjenega stanja na trgu dela, se v okviru </a:t>
            </a:r>
            <a:r>
              <a:rPr lang="sl-SI" sz="2400" b="1" dirty="0">
                <a:ea typeface="Calibri"/>
                <a:cs typeface="Times New Roman"/>
              </a:rPr>
              <a:t>Evropskega socialnega sklada plus (ESS+)</a:t>
            </a:r>
            <a:r>
              <a:rPr lang="sl-SI" sz="2400" dirty="0">
                <a:ea typeface="Calibri"/>
                <a:cs typeface="Times New Roman"/>
              </a:rPr>
              <a:t> predlaga naslednje spremembe programa :</a:t>
            </a:r>
            <a:endParaRPr lang="en-US" dirty="0"/>
          </a:p>
          <a:p>
            <a:pPr algn="just">
              <a:lnSpc>
                <a:spcPct val="107000"/>
              </a:lnSpc>
              <a:spcAft>
                <a:spcPts val="800"/>
              </a:spcAft>
            </a:pPr>
            <a:r>
              <a:rPr lang="sl-SI" sz="2400" dirty="0">
                <a:ea typeface="Calibri"/>
                <a:cs typeface="Times New Roman"/>
              </a:rPr>
              <a:t>preusmeritev sredstev iz spodbud za zaposlovanje v spodbude za izobraževanje in splošno izboljšanje delovnega okolja (-33,9 mio EUR),</a:t>
            </a:r>
            <a:endParaRPr lang="sl-SI" sz="2400" dirty="0">
              <a:ea typeface="Calibri"/>
              <a:cs typeface="Times New Roman" panose="02020603050405020304" pitchFamily="18" charset="0"/>
            </a:endParaRPr>
          </a:p>
          <a:p>
            <a:pPr algn="just">
              <a:lnSpc>
                <a:spcPct val="107000"/>
              </a:lnSpc>
              <a:spcAft>
                <a:spcPts val="800"/>
              </a:spcAft>
            </a:pPr>
            <a:r>
              <a:rPr lang="sl-SI" sz="2400" dirty="0">
                <a:ea typeface="Calibri"/>
                <a:cs typeface="Times New Roman"/>
              </a:rPr>
              <a:t>dodatna finančna podpora ukrepom za posodobitev in okrepitev institucij trga dela in storitvam za ocenjevanje in predvidevanje potreb po spretnostih prihodnosti (+6,8 mio EUR),</a:t>
            </a:r>
            <a:endParaRPr lang="sl-SI" sz="2400" dirty="0">
              <a:ea typeface="Calibri"/>
              <a:cs typeface="Times New Roman" panose="02020603050405020304" pitchFamily="18" charset="0"/>
            </a:endParaRPr>
          </a:p>
          <a:p>
            <a:pPr algn="just">
              <a:lnSpc>
                <a:spcPct val="107000"/>
              </a:lnSpc>
              <a:spcAft>
                <a:spcPts val="800"/>
              </a:spcAft>
            </a:pPr>
            <a:r>
              <a:rPr lang="sl-SI" sz="2400" dirty="0">
                <a:ea typeface="Calibri"/>
                <a:cs typeface="Times New Roman"/>
              </a:rPr>
              <a:t>dodatna finančna podpora pri zagotavljanju dostojnega dela z namenom kakovostnejšega delovnega okolja in finančna podpora pri spodbujanju udeležbe zaposlenih v lastništvu podjetij (+16,4 mio EUR),</a:t>
            </a:r>
            <a:endParaRPr lang="sl-SI" sz="2400" dirty="0">
              <a:ea typeface="Calibri"/>
              <a:cs typeface="Times New Roman" panose="02020603050405020304" pitchFamily="18" charset="0"/>
            </a:endParaRPr>
          </a:p>
          <a:p>
            <a:pPr algn="just">
              <a:lnSpc>
                <a:spcPct val="107000"/>
              </a:lnSpc>
              <a:spcAft>
                <a:spcPts val="800"/>
              </a:spcAft>
            </a:pPr>
            <a:r>
              <a:rPr lang="sl-SI" sz="2400" dirty="0">
                <a:ea typeface="Calibri"/>
                <a:cs typeface="Times New Roman"/>
              </a:rPr>
              <a:t>dodatna finančna podpora pri vključevanju odraslih v vseživljenjsko učenje - s poudarkom na pridobivanju digitalnih kompetenc (splošnih in specifičnih), vključno s kibernetsko varnostjo in spodbujanju žensk pri vključevanju v IKT poklice (+10,7 mio EUR).</a:t>
            </a:r>
            <a:endParaRPr lang="sl-SI" sz="2400" dirty="0">
              <a:ea typeface="Calibri"/>
              <a:cs typeface="Times New Roman" panose="02020603050405020304" pitchFamily="18" charset="0"/>
            </a:endParaRPr>
          </a:p>
          <a:p>
            <a:pPr marL="0" indent="0" algn="just">
              <a:lnSpc>
                <a:spcPct val="107000"/>
              </a:lnSpc>
              <a:spcAft>
                <a:spcPts val="800"/>
              </a:spcAft>
              <a:buNone/>
            </a:pPr>
            <a:endParaRPr lang="sl-SI" sz="2400" dirty="0">
              <a:latin typeface="Republika" panose="02000506040000020004" pitchFamily="2" charset="-18"/>
              <a:ea typeface="Calibri"/>
              <a:cs typeface="Times New Roman" panose="02020603050405020304" pitchFamily="18" charset="0"/>
            </a:endParaRPr>
          </a:p>
          <a:p>
            <a:pPr marL="0" indent="0" algn="just">
              <a:lnSpc>
                <a:spcPct val="107000"/>
              </a:lnSpc>
              <a:spcAft>
                <a:spcPts val="800"/>
              </a:spcAft>
              <a:buNone/>
            </a:pPr>
            <a:endParaRPr lang="sl-SI" sz="2400" dirty="0">
              <a:latin typeface="Republika" panose="02000506040000020004" pitchFamily="2" charset="-18"/>
              <a:ea typeface="Calibri"/>
              <a:cs typeface="Times New Roman" panose="02020603050405020304" pitchFamily="18" charset="0"/>
            </a:endParaRPr>
          </a:p>
          <a:p>
            <a:pPr marL="0" indent="0" algn="just">
              <a:lnSpc>
                <a:spcPct val="107000"/>
              </a:lnSpc>
              <a:spcAft>
                <a:spcPts val="800"/>
              </a:spcAft>
              <a:buNone/>
            </a:pPr>
            <a:endParaRPr lang="sl-SI" sz="2400" dirty="0">
              <a:latin typeface="Republika" panose="02000506040000020004" pitchFamily="2" charset="-18"/>
              <a:ea typeface="Calibri"/>
              <a:cs typeface="Times New Roman" panose="02020603050405020304" pitchFamily="18" charset="0"/>
            </a:endParaRPr>
          </a:p>
        </p:txBody>
      </p:sp>
      <p:pic>
        <p:nvPicPr>
          <p:cNvPr id="4" name="Slika 3">
            <a:extLst>
              <a:ext uri="{FF2B5EF4-FFF2-40B4-BE49-F238E27FC236}">
                <a16:creationId xmlns:a16="http://schemas.microsoft.com/office/drawing/2014/main" id="{75BD0AC3-4616-7FCB-C9C1-9C36E4715B4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77216" y="6033143"/>
            <a:ext cx="2689861" cy="564319"/>
          </a:xfrm>
          <a:prstGeom prst="rect">
            <a:avLst/>
          </a:prstGeom>
        </p:spPr>
      </p:pic>
      <p:pic>
        <p:nvPicPr>
          <p:cNvPr id="5" name="Picture 4" descr="Logo image name">
            <a:extLst>
              <a:ext uri="{FF2B5EF4-FFF2-40B4-BE49-F238E27FC236}">
                <a16:creationId xmlns:a16="http://schemas.microsoft.com/office/drawing/2014/main" id="{A94C7A4A-E9BA-D5C6-CEF3-0078928E982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8529" y="6081245"/>
            <a:ext cx="1050232" cy="516217"/>
          </a:xfrm>
          <a:prstGeom prst="rect">
            <a:avLst/>
          </a:prstGeom>
          <a:noFill/>
          <a:extLst>
            <a:ext uri="{909E8E84-426E-40DD-AFC4-6F175D3DCCD1}">
              <a14:hiddenFill xmlns:a14="http://schemas.microsoft.com/office/drawing/2010/main">
                <a:solidFill>
                  <a:srgbClr val="FFFFFF"/>
                </a:solidFill>
              </a14:hiddenFill>
            </a:ext>
          </a:extLst>
        </p:spPr>
      </p:pic>
      <p:cxnSp>
        <p:nvCxnSpPr>
          <p:cNvPr id="7" name="Kolenski povezovalnik 6">
            <a:extLst>
              <a:ext uri="{FF2B5EF4-FFF2-40B4-BE49-F238E27FC236}">
                <a16:creationId xmlns:a16="http://schemas.microsoft.com/office/drawing/2014/main" id="{7630D9F2-21B9-8199-B12B-F2186504EAB1}"/>
              </a:ext>
            </a:extLst>
          </p:cNvPr>
          <p:cNvCxnSpPr/>
          <p:nvPr/>
        </p:nvCxnSpPr>
        <p:spPr>
          <a:xfrm flipV="1">
            <a:off x="245807" y="304566"/>
            <a:ext cx="3736258" cy="2637408"/>
          </a:xfrm>
          <a:prstGeom prst="bentConnector3">
            <a:avLst>
              <a:gd name="adj1" fmla="val 0"/>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8" name="Kolenski povezovalnik 7">
            <a:extLst>
              <a:ext uri="{FF2B5EF4-FFF2-40B4-BE49-F238E27FC236}">
                <a16:creationId xmlns:a16="http://schemas.microsoft.com/office/drawing/2014/main" id="{1A303D9B-739A-13FF-441E-0001B46B40A1}"/>
              </a:ext>
            </a:extLst>
          </p:cNvPr>
          <p:cNvCxnSpPr/>
          <p:nvPr/>
        </p:nvCxnSpPr>
        <p:spPr>
          <a:xfrm flipV="1">
            <a:off x="8514735" y="4197949"/>
            <a:ext cx="3342968" cy="2408904"/>
          </a:xfrm>
          <a:prstGeom prst="bentConnector3">
            <a:avLst>
              <a:gd name="adj1" fmla="val 100294"/>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977469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852399" y="220214"/>
            <a:ext cx="11272666" cy="1351587"/>
          </a:xfrm>
        </p:spPr>
        <p:txBody>
          <a:bodyPr>
            <a:normAutofit/>
          </a:bodyPr>
          <a:lstStyle/>
          <a:p>
            <a:r>
              <a:rPr lang="sl-SI" sz="2800" dirty="0">
                <a:solidFill>
                  <a:srgbClr val="034EA2"/>
                </a:solidFill>
                <a:effectLst>
                  <a:outerShdw blurRad="38100" dist="38100" dir="2700000" algn="tl">
                    <a:srgbClr val="000000">
                      <a:alpha val="43137"/>
                    </a:srgbClr>
                  </a:outerShdw>
                </a:effectLst>
                <a:latin typeface="Republika" panose="02000506040000020004" pitchFamily="2" charset="-18"/>
              </a:rPr>
              <a:t>Merila za izbor operacij, verzija 2.0</a:t>
            </a:r>
            <a:endParaRPr lang="sl-SI" sz="2800" dirty="0">
              <a:solidFill>
                <a:srgbClr val="034EA2"/>
              </a:solidFill>
              <a:effectLst>
                <a:outerShdw blurRad="38100" dist="38100" dir="2700000" algn="tl">
                  <a:srgbClr val="000000">
                    <a:alpha val="43137"/>
                  </a:srgbClr>
                </a:outerShdw>
              </a:effectLst>
              <a:highlight>
                <a:srgbClr val="FFFF00"/>
              </a:highlight>
            </a:endParaRPr>
          </a:p>
        </p:txBody>
      </p:sp>
      <p:sp>
        <p:nvSpPr>
          <p:cNvPr id="3" name="Označba mesta vsebine 2"/>
          <p:cNvSpPr>
            <a:spLocks noGrp="1"/>
          </p:cNvSpPr>
          <p:nvPr>
            <p:ph idx="1"/>
          </p:nvPr>
        </p:nvSpPr>
        <p:spPr>
          <a:xfrm>
            <a:off x="838199" y="1292698"/>
            <a:ext cx="11019504" cy="4523815"/>
          </a:xfrm>
        </p:spPr>
        <p:txBody>
          <a:bodyPr>
            <a:noAutofit/>
          </a:bodyPr>
          <a:lstStyle/>
          <a:p>
            <a:pPr>
              <a:spcAft>
                <a:spcPts val="800"/>
              </a:spcAft>
            </a:pPr>
            <a:r>
              <a:rPr lang="sl-SI" sz="2000" b="1" dirty="0">
                <a:cs typeface="Times New Roman" panose="02020603050405020304" pitchFamily="18" charset="0"/>
              </a:rPr>
              <a:t>Predstavitev Meril članom </a:t>
            </a:r>
            <a:r>
              <a:rPr lang="sl-SI" sz="2000" b="1" dirty="0" err="1">
                <a:cs typeface="Times New Roman" panose="02020603050405020304" pitchFamily="18" charset="0"/>
              </a:rPr>
              <a:t>OzS</a:t>
            </a:r>
            <a:r>
              <a:rPr lang="sl-SI" sz="2000" b="1" dirty="0">
                <a:cs typeface="Times New Roman" panose="02020603050405020304" pitchFamily="18" charset="0"/>
              </a:rPr>
              <a:t>, posvetovanje 30. januarja 2025: </a:t>
            </a:r>
            <a:r>
              <a:rPr lang="sl-SI" sz="2000" dirty="0">
                <a:cs typeface="Times New Roman" panose="02020603050405020304" pitchFamily="18" charset="0"/>
              </a:rPr>
              <a:t>prejeli smo dve pripombi, eno (</a:t>
            </a:r>
            <a:r>
              <a:rPr lang="sl-SI" sz="2000" dirty="0" err="1">
                <a:cs typeface="Times New Roman" panose="02020603050405020304" pitchFamily="18" charset="0"/>
              </a:rPr>
              <a:t>Umanotera</a:t>
            </a:r>
            <a:r>
              <a:rPr lang="sl-SI" sz="2000" dirty="0">
                <a:cs typeface="Times New Roman" panose="02020603050405020304" pitchFamily="18" charset="0"/>
              </a:rPr>
              <a:t>) vključili v predlog meril, druga (GZS) bo natančneje opredeljena v razpisni dokumentaciji</a:t>
            </a:r>
          </a:p>
          <a:p>
            <a:pPr>
              <a:spcAft>
                <a:spcPts val="800"/>
              </a:spcAft>
            </a:pPr>
            <a:r>
              <a:rPr lang="sl-SI" sz="2000" dirty="0">
                <a:cs typeface="Times New Roman" panose="02020603050405020304" pitchFamily="18" charset="0"/>
              </a:rPr>
              <a:t>Merila:</a:t>
            </a:r>
          </a:p>
          <a:p>
            <a:pPr lvl="1">
              <a:spcBef>
                <a:spcPts val="1000"/>
              </a:spcBef>
              <a:spcAft>
                <a:spcPts val="800"/>
              </a:spcAft>
            </a:pPr>
            <a:r>
              <a:rPr lang="sl-SI" sz="2000" b="1" dirty="0">
                <a:cs typeface="Times New Roman" panose="02020603050405020304" pitchFamily="18" charset="0"/>
              </a:rPr>
              <a:t>Odličnost</a:t>
            </a:r>
            <a:r>
              <a:rPr lang="sl-SI" sz="2000" dirty="0">
                <a:cs typeface="Times New Roman" panose="02020603050405020304" pitchFamily="18" charset="0"/>
              </a:rPr>
              <a:t>: jasnost, kakovost in verodostojnost zastavljenega koncepta, načrt za doseganje tehnološkega preboja ali izboljšanje proizvodnih zmogljivosti, začetna in načrtovana raven tehnološke pripravljenosti (TRL), ukrepi povezovanja znanja, kompetenc in tehnologije</a:t>
            </a:r>
          </a:p>
          <a:p>
            <a:pPr lvl="1">
              <a:spcBef>
                <a:spcPts val="1000"/>
              </a:spcBef>
              <a:spcAft>
                <a:spcPts val="800"/>
              </a:spcAft>
            </a:pPr>
            <a:r>
              <a:rPr lang="sl-SI" sz="2000" b="1" dirty="0">
                <a:cs typeface="Times New Roman" panose="02020603050405020304" pitchFamily="18" charset="0"/>
              </a:rPr>
              <a:t>Vpliv: </a:t>
            </a:r>
            <a:r>
              <a:rPr lang="sl-SI" sz="2000" kern="100" dirty="0">
                <a:effectLst/>
                <a:ea typeface="Calibri" panose="020F0502020204030204" pitchFamily="34" charset="0"/>
                <a:cs typeface="Times New Roman" panose="02020603050405020304" pitchFamily="18" charset="0"/>
              </a:rPr>
              <a:t>tržni potencial razvitega izdelka, storitve ali procesa, prispevek k sodelovanju (IPCEI ali projekti s pečatom suverenosti), dolgoročni družbeni vplivi projekta, dolgoročni </a:t>
            </a:r>
            <a:r>
              <a:rPr lang="sl-SI" sz="2000" kern="100" dirty="0" err="1">
                <a:effectLst/>
                <a:ea typeface="Calibri" panose="020F0502020204030204" pitchFamily="34" charset="0"/>
                <a:cs typeface="Times New Roman" panose="02020603050405020304" pitchFamily="18" charset="0"/>
              </a:rPr>
              <a:t>okoljski</a:t>
            </a:r>
            <a:r>
              <a:rPr lang="sl-SI" sz="2000" kern="100" dirty="0">
                <a:effectLst/>
                <a:ea typeface="Calibri" panose="020F0502020204030204" pitchFamily="34" charset="0"/>
                <a:cs typeface="Times New Roman" panose="02020603050405020304" pitchFamily="18" charset="0"/>
              </a:rPr>
              <a:t> vplivi projekta)</a:t>
            </a:r>
          </a:p>
          <a:p>
            <a:pPr lvl="1">
              <a:spcBef>
                <a:spcPts val="1000"/>
              </a:spcBef>
              <a:spcAft>
                <a:spcPts val="800"/>
              </a:spcAft>
            </a:pPr>
            <a:r>
              <a:rPr lang="sl-SI" sz="2000" b="1" kern="100" dirty="0">
                <a:cs typeface="Times New Roman" panose="02020603050405020304" pitchFamily="18" charset="0"/>
              </a:rPr>
              <a:t>Kakovost in učinkovitost izvajanja: </a:t>
            </a:r>
            <a:r>
              <a:rPr lang="sl-SI" sz="2000" kern="100" dirty="0">
                <a:cs typeface="Times New Roman" panose="02020603050405020304" pitchFamily="18" charset="0"/>
              </a:rPr>
              <a:t>izvedljivost projekta, jasnost delovnega načrta, ekonomska upravičenost načrtovanih stroškov, kompetence in izkušnje prijavitelja ter partnerjev, identifikacija ključnih tveganj projekta z načrtom za njihovo obvladovanje. </a:t>
            </a:r>
          </a:p>
          <a:p>
            <a:pPr lvl="1">
              <a:spcBef>
                <a:spcPts val="1000"/>
              </a:spcBef>
              <a:spcAft>
                <a:spcPts val="800"/>
              </a:spcAft>
            </a:pPr>
            <a:endParaRPr lang="sl-SI" sz="2000" dirty="0">
              <a:latin typeface="Republika" panose="02000506040000020004" pitchFamily="2" charset="-18"/>
              <a:cs typeface="Times New Roman" panose="02020603050405020304" pitchFamily="18" charset="0"/>
            </a:endParaRPr>
          </a:p>
        </p:txBody>
      </p:sp>
      <p:pic>
        <p:nvPicPr>
          <p:cNvPr id="4" name="Slika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77216" y="6033143"/>
            <a:ext cx="2689861" cy="564319"/>
          </a:xfrm>
          <a:prstGeom prst="rect">
            <a:avLst/>
          </a:prstGeom>
        </p:spPr>
      </p:pic>
      <p:pic>
        <p:nvPicPr>
          <p:cNvPr id="5" name="Picture 4" descr="Logo image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8529" y="6081245"/>
            <a:ext cx="1050232" cy="516217"/>
          </a:xfrm>
          <a:prstGeom prst="rect">
            <a:avLst/>
          </a:prstGeom>
          <a:noFill/>
          <a:extLst>
            <a:ext uri="{909E8E84-426E-40DD-AFC4-6F175D3DCCD1}">
              <a14:hiddenFill xmlns:a14="http://schemas.microsoft.com/office/drawing/2010/main">
                <a:solidFill>
                  <a:srgbClr val="FFFFFF"/>
                </a:solidFill>
              </a14:hiddenFill>
            </a:ext>
          </a:extLst>
        </p:spPr>
      </p:pic>
      <p:cxnSp>
        <p:nvCxnSpPr>
          <p:cNvPr id="7" name="Kolenski povezovalnik 6"/>
          <p:cNvCxnSpPr/>
          <p:nvPr/>
        </p:nvCxnSpPr>
        <p:spPr>
          <a:xfrm flipV="1">
            <a:off x="245807" y="304566"/>
            <a:ext cx="3736258" cy="2637408"/>
          </a:xfrm>
          <a:prstGeom prst="bentConnector3">
            <a:avLst>
              <a:gd name="adj1" fmla="val 0"/>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8" name="Kolenski povezovalnik 7"/>
          <p:cNvCxnSpPr/>
          <p:nvPr/>
        </p:nvCxnSpPr>
        <p:spPr>
          <a:xfrm flipV="1">
            <a:off x="8514735" y="4197949"/>
            <a:ext cx="3342968" cy="2408904"/>
          </a:xfrm>
          <a:prstGeom prst="bentConnector3">
            <a:avLst>
              <a:gd name="adj1" fmla="val 100294"/>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0894305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838201" y="1146816"/>
            <a:ext cx="10515600" cy="382244"/>
          </a:xfrm>
        </p:spPr>
        <p:txBody>
          <a:bodyPr>
            <a:normAutofit fontScale="90000"/>
          </a:bodyPr>
          <a:lstStyle/>
          <a:p>
            <a:r>
              <a:rPr lang="sl-SI" sz="3100" b="1" dirty="0">
                <a:solidFill>
                  <a:schemeClr val="accent5">
                    <a:lumMod val="75000"/>
                  </a:schemeClr>
                </a:solidFill>
                <a:effectLst>
                  <a:outerShdw blurRad="38100" dist="38100" dir="2700000" algn="tl">
                    <a:srgbClr val="000000">
                      <a:alpha val="43137"/>
                    </a:srgbClr>
                  </a:outerShdw>
                </a:effectLst>
                <a:latin typeface="Republika" panose="02000506040000020004" pitchFamily="2" charset="-18"/>
                <a:cs typeface="Times New Roman" panose="02020603050405020304" pitchFamily="18" charset="0"/>
              </a:rPr>
              <a:t>Vrednotenje izvajanja PEKP 2021-2027 - </a:t>
            </a:r>
            <a:r>
              <a:rPr lang="sl-SI" sz="2800" b="1" dirty="0">
                <a:solidFill>
                  <a:schemeClr val="accent5">
                    <a:lumMod val="75000"/>
                  </a:schemeClr>
                </a:solidFill>
                <a:latin typeface="Republika" panose="02000506040000020004" pitchFamily="2" charset="-18"/>
                <a:cs typeface="Times New Roman" panose="02020603050405020304" pitchFamily="18" charset="0"/>
              </a:rPr>
              <a:t>AKTIVNOSTI</a:t>
            </a:r>
            <a:br>
              <a:rPr lang="sl-SI" sz="2800" b="1" dirty="0">
                <a:solidFill>
                  <a:schemeClr val="accent5">
                    <a:lumMod val="75000"/>
                  </a:schemeClr>
                </a:solidFill>
                <a:latin typeface="Republika" panose="02000506040000020004" pitchFamily="2" charset="-18"/>
                <a:cs typeface="Times New Roman" panose="02020603050405020304" pitchFamily="18" charset="0"/>
              </a:rPr>
            </a:br>
            <a:br>
              <a:rPr lang="sl-SI" sz="2800" b="1" dirty="0">
                <a:solidFill>
                  <a:schemeClr val="accent5">
                    <a:lumMod val="75000"/>
                  </a:schemeClr>
                </a:solidFill>
                <a:latin typeface="Republika" panose="02000506040000020004" pitchFamily="2" charset="-18"/>
                <a:cs typeface="Times New Roman" panose="02020603050405020304" pitchFamily="18" charset="0"/>
              </a:rPr>
            </a:br>
            <a:endParaRPr lang="sl-SI" sz="2800" dirty="0">
              <a:solidFill>
                <a:srgbClr val="034EA2"/>
              </a:solidFill>
              <a:effectLst>
                <a:outerShdw blurRad="38100" dist="38100" dir="2700000" algn="tl">
                  <a:srgbClr val="000000">
                    <a:alpha val="43137"/>
                  </a:srgbClr>
                </a:outerShdw>
              </a:effectLst>
            </a:endParaRPr>
          </a:p>
        </p:txBody>
      </p:sp>
      <p:sp>
        <p:nvSpPr>
          <p:cNvPr id="3" name="Označba mesta vsebine 2"/>
          <p:cNvSpPr>
            <a:spLocks noGrp="1"/>
          </p:cNvSpPr>
          <p:nvPr>
            <p:ph idx="1"/>
          </p:nvPr>
        </p:nvSpPr>
        <p:spPr>
          <a:xfrm>
            <a:off x="838199" y="1283516"/>
            <a:ext cx="10845271" cy="4894097"/>
          </a:xfrm>
        </p:spPr>
        <p:txBody>
          <a:bodyPr>
            <a:normAutofit/>
          </a:bodyPr>
          <a:lstStyle/>
          <a:p>
            <a:pPr marL="457200" lvl="1" indent="0" algn="ctr">
              <a:lnSpc>
                <a:spcPct val="107000"/>
              </a:lnSpc>
              <a:spcAft>
                <a:spcPts val="800"/>
              </a:spcAft>
              <a:buNone/>
            </a:pPr>
            <a:endParaRPr lang="sl-SI" sz="500" b="1" dirty="0">
              <a:solidFill>
                <a:schemeClr val="accent5">
                  <a:lumMod val="75000"/>
                </a:schemeClr>
              </a:solidFill>
              <a:latin typeface="Republika" panose="02000506040000020004" pitchFamily="2" charset="-18"/>
              <a:cs typeface="Times New Roman" panose="02020603050405020304" pitchFamily="18" charset="0"/>
            </a:endParaRPr>
          </a:p>
          <a:p>
            <a:pPr lvl="0" algn="just">
              <a:lnSpc>
                <a:spcPct val="107000"/>
              </a:lnSpc>
            </a:pPr>
            <a:r>
              <a:rPr lang="sl-SI" sz="2000" dirty="0">
                <a:latin typeface="Republika" panose="02000506040000020004" pitchFamily="2" charset="-18"/>
              </a:rPr>
              <a:t>udeležba na delovnih srečanjih oz. sestankih: DG </a:t>
            </a:r>
            <a:r>
              <a:rPr lang="sl-SI" sz="2000" dirty="0" err="1">
                <a:latin typeface="Republika" panose="02000506040000020004" pitchFamily="2" charset="-18"/>
              </a:rPr>
              <a:t>REGIO‘s</a:t>
            </a:r>
            <a:r>
              <a:rPr lang="sl-SI" sz="2000" dirty="0">
                <a:latin typeface="Republika" panose="02000506040000020004" pitchFamily="2" charset="-18"/>
              </a:rPr>
              <a:t> </a:t>
            </a:r>
            <a:r>
              <a:rPr lang="sl-SI" sz="2000" dirty="0" err="1">
                <a:latin typeface="Republika" panose="02000506040000020004" pitchFamily="2" charset="-18"/>
              </a:rPr>
              <a:t>Evaluation</a:t>
            </a:r>
            <a:r>
              <a:rPr lang="sl-SI" sz="2000" dirty="0">
                <a:latin typeface="Republika" panose="02000506040000020004" pitchFamily="2" charset="-18"/>
              </a:rPr>
              <a:t> </a:t>
            </a:r>
            <a:r>
              <a:rPr lang="sl-SI" sz="2000" dirty="0" err="1">
                <a:latin typeface="Republika" panose="02000506040000020004" pitchFamily="2" charset="-18"/>
              </a:rPr>
              <a:t>Network</a:t>
            </a:r>
            <a:r>
              <a:rPr lang="sl-SI" sz="2000" dirty="0">
                <a:latin typeface="Republika" panose="02000506040000020004" pitchFamily="2" charset="-18"/>
              </a:rPr>
              <a:t>, </a:t>
            </a:r>
            <a:r>
              <a:rPr lang="en-US" sz="2000" dirty="0">
                <a:latin typeface="Republika" panose="02000506040000020004" pitchFamily="2" charset="-18"/>
              </a:rPr>
              <a:t>ESF+ Evaluation Partnership</a:t>
            </a:r>
            <a:r>
              <a:rPr lang="sl-SI" sz="2000" dirty="0">
                <a:latin typeface="Republika" panose="02000506040000020004" pitchFamily="2" charset="-18"/>
              </a:rPr>
              <a:t>, sodelovanje pri aktivnostih Vmesnega pregleda PEKP 2021-2027</a:t>
            </a:r>
          </a:p>
          <a:p>
            <a:pPr lvl="0" algn="just">
              <a:lnSpc>
                <a:spcPct val="107000"/>
              </a:lnSpc>
            </a:pPr>
            <a:r>
              <a:rPr lang="sl-SI" sz="2000" dirty="0">
                <a:latin typeface="Republika" panose="02000506040000020004" pitchFamily="2" charset="-18"/>
              </a:rPr>
              <a:t>izvedena 4. dopisna seja Interdisciplinarne posvetovalne skupine za vrednotenje izvajanja PEKP 2021-2027, februar 2025</a:t>
            </a:r>
          </a:p>
          <a:p>
            <a:pPr lvl="1" algn="just">
              <a:lnSpc>
                <a:spcPct val="107000"/>
              </a:lnSpc>
              <a:buFont typeface="Wingdings" panose="05000000000000000000" pitchFamily="2" charset="2"/>
              <a:buChar char="ü"/>
            </a:pPr>
            <a:r>
              <a:rPr lang="sl-SI" sz="2000" dirty="0">
                <a:solidFill>
                  <a:srgbClr val="0070C0"/>
                </a:solidFill>
                <a:latin typeface="Republika" panose="02000506040000020004" pitchFamily="2" charset="-18"/>
              </a:rPr>
              <a:t>potrjen predlog Letnega načrta vrednotenj 2026 </a:t>
            </a:r>
          </a:p>
          <a:p>
            <a:pPr lvl="0" algn="just">
              <a:lnSpc>
                <a:spcPct val="107000"/>
              </a:lnSpc>
            </a:pPr>
            <a:r>
              <a:rPr lang="sl-SI" sz="2000" dirty="0">
                <a:latin typeface="Republika" panose="02000506040000020004" pitchFamily="2" charset="-18"/>
              </a:rPr>
              <a:t>pobuda za organizacijo dogodka, kjer se predstavi pomembnost vrednotenj v kohezijski politiki</a:t>
            </a:r>
          </a:p>
          <a:p>
            <a:pPr marL="0" lvl="0" indent="0" algn="just">
              <a:lnSpc>
                <a:spcPct val="107000"/>
              </a:lnSpc>
              <a:buNone/>
            </a:pPr>
            <a:endParaRPr lang="sl-SI" sz="2000" dirty="0"/>
          </a:p>
          <a:p>
            <a:pPr marL="457200" lvl="1" indent="0">
              <a:lnSpc>
                <a:spcPct val="107000"/>
              </a:lnSpc>
              <a:spcAft>
                <a:spcPts val="800"/>
              </a:spcAft>
              <a:buNone/>
            </a:pPr>
            <a:endParaRPr lang="sl-SI" sz="2400" dirty="0"/>
          </a:p>
          <a:p>
            <a:pPr marL="457200" lvl="1" indent="0">
              <a:lnSpc>
                <a:spcPct val="107000"/>
              </a:lnSpc>
              <a:spcAft>
                <a:spcPts val="800"/>
              </a:spcAft>
              <a:buNone/>
            </a:pPr>
            <a:endParaRPr lang="sl-SI" b="1" dirty="0">
              <a:latin typeface="Republika" panose="02000506040000020004" pitchFamily="2" charset="-18"/>
              <a:cs typeface="Times New Roman" panose="02020603050405020304" pitchFamily="18" charset="0"/>
            </a:endParaRPr>
          </a:p>
          <a:p>
            <a:pPr lvl="1">
              <a:lnSpc>
                <a:spcPct val="107000"/>
              </a:lnSpc>
              <a:spcAft>
                <a:spcPts val="800"/>
              </a:spcAft>
              <a:buFontTx/>
              <a:buChar char="-"/>
            </a:pPr>
            <a:endParaRPr lang="sl-SI" b="1" dirty="0">
              <a:latin typeface="Republika" panose="02000506040000020004" pitchFamily="2" charset="-18"/>
              <a:cs typeface="Times New Roman" panose="02020603050405020304" pitchFamily="18" charset="0"/>
            </a:endParaRPr>
          </a:p>
        </p:txBody>
      </p:sp>
      <p:pic>
        <p:nvPicPr>
          <p:cNvPr id="4" name="Slika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77216" y="6033143"/>
            <a:ext cx="2689861" cy="564319"/>
          </a:xfrm>
          <a:prstGeom prst="rect">
            <a:avLst/>
          </a:prstGeom>
        </p:spPr>
      </p:pic>
      <p:pic>
        <p:nvPicPr>
          <p:cNvPr id="5" name="Picture 4" descr="Logo image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8529" y="6081245"/>
            <a:ext cx="1050232" cy="516217"/>
          </a:xfrm>
          <a:prstGeom prst="rect">
            <a:avLst/>
          </a:prstGeom>
          <a:noFill/>
          <a:extLst>
            <a:ext uri="{909E8E84-426E-40DD-AFC4-6F175D3DCCD1}">
              <a14:hiddenFill xmlns:a14="http://schemas.microsoft.com/office/drawing/2010/main">
                <a:solidFill>
                  <a:srgbClr val="FFFFFF"/>
                </a:solidFill>
              </a14:hiddenFill>
            </a:ext>
          </a:extLst>
        </p:spPr>
      </p:pic>
      <p:cxnSp>
        <p:nvCxnSpPr>
          <p:cNvPr id="7" name="Kolenski povezovalnik 6"/>
          <p:cNvCxnSpPr/>
          <p:nvPr/>
        </p:nvCxnSpPr>
        <p:spPr>
          <a:xfrm flipV="1">
            <a:off x="245807" y="304566"/>
            <a:ext cx="3736258" cy="2637408"/>
          </a:xfrm>
          <a:prstGeom prst="bentConnector3">
            <a:avLst>
              <a:gd name="adj1" fmla="val 0"/>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8" name="Kolenski povezovalnik 7"/>
          <p:cNvCxnSpPr/>
          <p:nvPr/>
        </p:nvCxnSpPr>
        <p:spPr>
          <a:xfrm flipV="1">
            <a:off x="8514735" y="4197949"/>
            <a:ext cx="3342968" cy="2408904"/>
          </a:xfrm>
          <a:prstGeom prst="bentConnector3">
            <a:avLst>
              <a:gd name="adj1" fmla="val 100294"/>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309965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838200" y="365125"/>
            <a:ext cx="10515600" cy="1351587"/>
          </a:xfrm>
        </p:spPr>
        <p:txBody>
          <a:bodyPr>
            <a:normAutofit/>
          </a:bodyPr>
          <a:lstStyle/>
          <a:p>
            <a:r>
              <a:rPr lang="sl-SI" sz="2800" dirty="0">
                <a:solidFill>
                  <a:srgbClr val="034EA2"/>
                </a:solidFill>
                <a:effectLst>
                  <a:outerShdw blurRad="38100" dist="38100" dir="2700000" algn="tl">
                    <a:srgbClr val="000000">
                      <a:alpha val="43137"/>
                    </a:srgbClr>
                  </a:outerShdw>
                </a:effectLst>
                <a:latin typeface="Republika" panose="02000506040000020004" pitchFamily="2" charset="-18"/>
              </a:rPr>
              <a:t>Napredek pri izvajanju programa </a:t>
            </a:r>
            <a:r>
              <a:rPr lang="sl-SI" sz="2400" dirty="0">
                <a:solidFill>
                  <a:srgbClr val="034EA2"/>
                </a:solidFill>
                <a:effectLst>
                  <a:outerShdw blurRad="38100" dist="38100" dir="2700000" algn="tl">
                    <a:srgbClr val="000000">
                      <a:alpha val="43137"/>
                    </a:srgbClr>
                  </a:outerShdw>
                </a:effectLst>
                <a:latin typeface="Republika" panose="02000506040000020004" pitchFamily="2" charset="-18"/>
              </a:rPr>
              <a:t> - koriščenje do 28. 2. 2025 po skladih</a:t>
            </a:r>
            <a:endParaRPr lang="sl-SI" sz="2400" dirty="0">
              <a:solidFill>
                <a:srgbClr val="034EA2"/>
              </a:solidFill>
              <a:effectLst>
                <a:outerShdw blurRad="38100" dist="38100" dir="2700000" algn="tl">
                  <a:srgbClr val="000000">
                    <a:alpha val="43137"/>
                  </a:srgbClr>
                </a:outerShdw>
              </a:effectLst>
            </a:endParaRPr>
          </a:p>
        </p:txBody>
      </p:sp>
      <p:pic>
        <p:nvPicPr>
          <p:cNvPr id="4" name="Slika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77216" y="6033143"/>
            <a:ext cx="2689861" cy="564319"/>
          </a:xfrm>
          <a:prstGeom prst="rect">
            <a:avLst/>
          </a:prstGeom>
        </p:spPr>
      </p:pic>
      <p:pic>
        <p:nvPicPr>
          <p:cNvPr id="5" name="Picture 4" descr="Logo image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8529" y="6081245"/>
            <a:ext cx="1050232" cy="516217"/>
          </a:xfrm>
          <a:prstGeom prst="rect">
            <a:avLst/>
          </a:prstGeom>
          <a:noFill/>
          <a:extLst>
            <a:ext uri="{909E8E84-426E-40DD-AFC4-6F175D3DCCD1}">
              <a14:hiddenFill xmlns:a14="http://schemas.microsoft.com/office/drawing/2010/main">
                <a:solidFill>
                  <a:srgbClr val="FFFFFF"/>
                </a:solidFill>
              </a14:hiddenFill>
            </a:ext>
          </a:extLst>
        </p:spPr>
      </p:pic>
      <p:cxnSp>
        <p:nvCxnSpPr>
          <p:cNvPr id="7" name="Kolenski povezovalnik 6"/>
          <p:cNvCxnSpPr/>
          <p:nvPr/>
        </p:nvCxnSpPr>
        <p:spPr>
          <a:xfrm flipV="1">
            <a:off x="245807" y="304566"/>
            <a:ext cx="3736258" cy="2637408"/>
          </a:xfrm>
          <a:prstGeom prst="bentConnector3">
            <a:avLst>
              <a:gd name="adj1" fmla="val 0"/>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8" name="Kolenski povezovalnik 7"/>
          <p:cNvCxnSpPr/>
          <p:nvPr/>
        </p:nvCxnSpPr>
        <p:spPr>
          <a:xfrm flipV="1">
            <a:off x="8514735" y="4197949"/>
            <a:ext cx="3342968" cy="2408904"/>
          </a:xfrm>
          <a:prstGeom prst="bentConnector3">
            <a:avLst>
              <a:gd name="adj1" fmla="val 100294"/>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pic>
        <p:nvPicPr>
          <p:cNvPr id="11" name="Slika 10">
            <a:extLst>
              <a:ext uri="{FF2B5EF4-FFF2-40B4-BE49-F238E27FC236}">
                <a16:creationId xmlns:a16="http://schemas.microsoft.com/office/drawing/2014/main" id="{EF7BBDED-593D-F0CD-B378-02C2305A4B5B}"/>
              </a:ext>
            </a:extLst>
          </p:cNvPr>
          <p:cNvPicPr>
            <a:picLocks noChangeAspect="1"/>
          </p:cNvPicPr>
          <p:nvPr/>
        </p:nvPicPr>
        <p:blipFill>
          <a:blip r:embed="rId4"/>
          <a:stretch>
            <a:fillRect/>
          </a:stretch>
        </p:blipFill>
        <p:spPr>
          <a:xfrm>
            <a:off x="775725" y="1955398"/>
            <a:ext cx="10640549" cy="2947203"/>
          </a:xfrm>
          <a:prstGeom prst="rect">
            <a:avLst/>
          </a:prstGeom>
        </p:spPr>
      </p:pic>
    </p:spTree>
    <p:extLst>
      <p:ext uri="{BB962C8B-B14F-4D97-AF65-F5344CB8AC3E}">
        <p14:creationId xmlns:p14="http://schemas.microsoft.com/office/powerpoint/2010/main" val="316817494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318646" y="488172"/>
            <a:ext cx="11507754" cy="512719"/>
          </a:xfrm>
        </p:spPr>
        <p:txBody>
          <a:bodyPr>
            <a:normAutofit fontScale="90000"/>
          </a:bodyPr>
          <a:lstStyle/>
          <a:p>
            <a:r>
              <a:rPr lang="sl-SI" sz="3100" b="1" dirty="0">
                <a:solidFill>
                  <a:schemeClr val="accent5">
                    <a:lumMod val="75000"/>
                  </a:schemeClr>
                </a:solidFill>
                <a:effectLst>
                  <a:outerShdw blurRad="38100" dist="38100" dir="2700000" algn="tl">
                    <a:srgbClr val="000000">
                      <a:alpha val="43137"/>
                    </a:srgbClr>
                  </a:outerShdw>
                </a:effectLst>
                <a:latin typeface="Republika" panose="02000506040000020004" pitchFamily="2" charset="-18"/>
                <a:cs typeface="Times New Roman" panose="02020603050405020304" pitchFamily="18" charset="0"/>
              </a:rPr>
              <a:t>Vrednotenje izvajanja </a:t>
            </a:r>
            <a:r>
              <a:rPr lang="sl-SI" sz="3100" dirty="0">
                <a:solidFill>
                  <a:srgbClr val="034EA2"/>
                </a:solidFill>
                <a:effectLst>
                  <a:outerShdw blurRad="38100" dist="38100" dir="2700000" algn="tl">
                    <a:srgbClr val="000000">
                      <a:alpha val="43137"/>
                    </a:srgbClr>
                  </a:outerShdw>
                </a:effectLst>
                <a:latin typeface="Republika" panose="02000506040000020004" pitchFamily="2" charset="-18"/>
              </a:rPr>
              <a:t>PEKP</a:t>
            </a:r>
            <a:r>
              <a:rPr lang="sl-SI" sz="3100" b="1" dirty="0">
                <a:solidFill>
                  <a:schemeClr val="accent5">
                    <a:lumMod val="75000"/>
                  </a:schemeClr>
                </a:solidFill>
                <a:effectLst>
                  <a:outerShdw blurRad="38100" dist="38100" dir="2700000" algn="tl">
                    <a:srgbClr val="000000">
                      <a:alpha val="43137"/>
                    </a:srgbClr>
                  </a:outerShdw>
                </a:effectLst>
                <a:latin typeface="Republika" panose="02000506040000020004" pitchFamily="2" charset="-18"/>
                <a:cs typeface="Times New Roman" panose="02020603050405020304" pitchFamily="18" charset="0"/>
              </a:rPr>
              <a:t> 2021-2027 - </a:t>
            </a:r>
            <a:r>
              <a:rPr lang="sl-SI" sz="2800" b="1" dirty="0">
                <a:solidFill>
                  <a:schemeClr val="accent5">
                    <a:lumMod val="75000"/>
                  </a:schemeClr>
                </a:solidFill>
                <a:latin typeface="Republika" panose="02000506040000020004" pitchFamily="2" charset="-18"/>
                <a:cs typeface="Times New Roman" panose="02020603050405020304" pitchFamily="18" charset="0"/>
              </a:rPr>
              <a:t>LETNI NAČRT VREDNOTENJ  2024 - REALIZACIJA</a:t>
            </a:r>
            <a:br>
              <a:rPr lang="sl-SI" sz="2800" b="1" dirty="0">
                <a:solidFill>
                  <a:schemeClr val="accent5">
                    <a:lumMod val="75000"/>
                  </a:schemeClr>
                </a:solidFill>
                <a:latin typeface="Republika" panose="02000506040000020004" pitchFamily="2" charset="-18"/>
                <a:cs typeface="Times New Roman" panose="02020603050405020304" pitchFamily="18" charset="0"/>
              </a:rPr>
            </a:br>
            <a:endParaRPr lang="sl-SI" sz="2800" dirty="0">
              <a:solidFill>
                <a:srgbClr val="034EA2"/>
              </a:solidFill>
              <a:effectLst>
                <a:outerShdw blurRad="38100" dist="38100" dir="2700000" algn="tl">
                  <a:srgbClr val="000000">
                    <a:alpha val="43137"/>
                  </a:srgbClr>
                </a:outerShdw>
              </a:effectLst>
            </a:endParaRPr>
          </a:p>
        </p:txBody>
      </p:sp>
      <p:sp>
        <p:nvSpPr>
          <p:cNvPr id="3" name="Označba mesta vsebine 2"/>
          <p:cNvSpPr>
            <a:spLocks noGrp="1"/>
          </p:cNvSpPr>
          <p:nvPr>
            <p:ph idx="1"/>
          </p:nvPr>
        </p:nvSpPr>
        <p:spPr>
          <a:xfrm>
            <a:off x="508529" y="990006"/>
            <a:ext cx="10975999" cy="4933772"/>
          </a:xfrm>
        </p:spPr>
        <p:txBody>
          <a:bodyPr>
            <a:normAutofit/>
          </a:bodyPr>
          <a:lstStyle/>
          <a:p>
            <a:pPr marL="457200" lvl="1" indent="0" algn="ctr">
              <a:lnSpc>
                <a:spcPct val="107000"/>
              </a:lnSpc>
              <a:spcAft>
                <a:spcPts val="800"/>
              </a:spcAft>
              <a:buNone/>
            </a:pPr>
            <a:r>
              <a:rPr lang="sl-SI" sz="2300" b="1" dirty="0">
                <a:solidFill>
                  <a:schemeClr val="accent5">
                    <a:lumMod val="75000"/>
                  </a:schemeClr>
                </a:solidFill>
                <a:latin typeface="Republika" panose="02000506040000020004" pitchFamily="2" charset="-18"/>
                <a:cs typeface="Times New Roman" panose="02020603050405020304" pitchFamily="18" charset="0"/>
              </a:rPr>
              <a:t>  </a:t>
            </a:r>
          </a:p>
          <a:p>
            <a:pPr marL="457200" lvl="1" indent="0">
              <a:lnSpc>
                <a:spcPct val="107000"/>
              </a:lnSpc>
              <a:spcAft>
                <a:spcPts val="800"/>
              </a:spcAft>
              <a:buNone/>
            </a:pPr>
            <a:endParaRPr lang="sl-SI" sz="2300" b="1" dirty="0">
              <a:solidFill>
                <a:schemeClr val="accent5">
                  <a:lumMod val="75000"/>
                </a:schemeClr>
              </a:solidFill>
              <a:latin typeface="Republika" panose="02000506040000020004" pitchFamily="2" charset="-18"/>
              <a:cs typeface="Times New Roman" panose="02020603050405020304" pitchFamily="18" charset="0"/>
            </a:endParaRPr>
          </a:p>
        </p:txBody>
      </p:sp>
      <p:pic>
        <p:nvPicPr>
          <p:cNvPr id="4" name="Slika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77216" y="6033143"/>
            <a:ext cx="2689861" cy="564319"/>
          </a:xfrm>
          <a:prstGeom prst="rect">
            <a:avLst/>
          </a:prstGeom>
        </p:spPr>
      </p:pic>
      <p:pic>
        <p:nvPicPr>
          <p:cNvPr id="5" name="Picture 4" descr="Logo image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8529" y="6081245"/>
            <a:ext cx="1050232" cy="516217"/>
          </a:xfrm>
          <a:prstGeom prst="rect">
            <a:avLst/>
          </a:prstGeom>
          <a:noFill/>
          <a:extLst>
            <a:ext uri="{909E8E84-426E-40DD-AFC4-6F175D3DCCD1}">
              <a14:hiddenFill xmlns:a14="http://schemas.microsoft.com/office/drawing/2010/main">
                <a:solidFill>
                  <a:srgbClr val="FFFFFF"/>
                </a:solidFill>
              </a14:hiddenFill>
            </a:ext>
          </a:extLst>
        </p:spPr>
      </p:pic>
      <p:cxnSp>
        <p:nvCxnSpPr>
          <p:cNvPr id="7" name="Kolenski povezovalnik 6"/>
          <p:cNvCxnSpPr/>
          <p:nvPr/>
        </p:nvCxnSpPr>
        <p:spPr>
          <a:xfrm flipV="1">
            <a:off x="151005" y="166419"/>
            <a:ext cx="3736258" cy="2637408"/>
          </a:xfrm>
          <a:prstGeom prst="bentConnector3">
            <a:avLst>
              <a:gd name="adj1" fmla="val 0"/>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8" name="Kolenski povezovalnik 7"/>
          <p:cNvCxnSpPr/>
          <p:nvPr/>
        </p:nvCxnSpPr>
        <p:spPr>
          <a:xfrm flipV="1">
            <a:off x="8514735" y="4197949"/>
            <a:ext cx="3342968" cy="2408904"/>
          </a:xfrm>
          <a:prstGeom prst="bentConnector3">
            <a:avLst>
              <a:gd name="adj1" fmla="val 100294"/>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aphicFrame>
        <p:nvGraphicFramePr>
          <p:cNvPr id="9" name="Tabela 8">
            <a:extLst>
              <a:ext uri="{FF2B5EF4-FFF2-40B4-BE49-F238E27FC236}">
                <a16:creationId xmlns:a16="http://schemas.microsoft.com/office/drawing/2014/main" id="{D61035EF-77BA-5753-09A3-F513E29164AD}"/>
              </a:ext>
            </a:extLst>
          </p:cNvPr>
          <p:cNvGraphicFramePr>
            <a:graphicFrameLocks noGrp="1"/>
          </p:cNvGraphicFramePr>
          <p:nvPr>
            <p:extLst>
              <p:ext uri="{D42A27DB-BD31-4B8C-83A1-F6EECF244321}">
                <p14:modId xmlns:p14="http://schemas.microsoft.com/office/powerpoint/2010/main" val="4131032863"/>
              </p:ext>
            </p:extLst>
          </p:nvPr>
        </p:nvGraphicFramePr>
        <p:xfrm>
          <a:off x="334297" y="990006"/>
          <a:ext cx="11507755" cy="4768877"/>
        </p:xfrm>
        <a:graphic>
          <a:graphicData uri="http://schemas.openxmlformats.org/drawingml/2006/table">
            <a:tbl>
              <a:tblPr>
                <a:tableStyleId>{5C22544A-7EE6-4342-B048-85BDC9FD1C3A}</a:tableStyleId>
              </a:tblPr>
              <a:tblGrid>
                <a:gridCol w="171210">
                  <a:extLst>
                    <a:ext uri="{9D8B030D-6E8A-4147-A177-3AD203B41FA5}">
                      <a16:colId xmlns:a16="http://schemas.microsoft.com/office/drawing/2014/main" val="752599962"/>
                    </a:ext>
                  </a:extLst>
                </a:gridCol>
                <a:gridCol w="3729931">
                  <a:extLst>
                    <a:ext uri="{9D8B030D-6E8A-4147-A177-3AD203B41FA5}">
                      <a16:colId xmlns:a16="http://schemas.microsoft.com/office/drawing/2014/main" val="1707900257"/>
                    </a:ext>
                  </a:extLst>
                </a:gridCol>
                <a:gridCol w="5148527">
                  <a:extLst>
                    <a:ext uri="{9D8B030D-6E8A-4147-A177-3AD203B41FA5}">
                      <a16:colId xmlns:a16="http://schemas.microsoft.com/office/drawing/2014/main" val="1596578337"/>
                    </a:ext>
                  </a:extLst>
                </a:gridCol>
                <a:gridCol w="944150">
                  <a:extLst>
                    <a:ext uri="{9D8B030D-6E8A-4147-A177-3AD203B41FA5}">
                      <a16:colId xmlns:a16="http://schemas.microsoft.com/office/drawing/2014/main" val="2860468535"/>
                    </a:ext>
                  </a:extLst>
                </a:gridCol>
                <a:gridCol w="1513937">
                  <a:extLst>
                    <a:ext uri="{9D8B030D-6E8A-4147-A177-3AD203B41FA5}">
                      <a16:colId xmlns:a16="http://schemas.microsoft.com/office/drawing/2014/main" val="162722797"/>
                    </a:ext>
                  </a:extLst>
                </a:gridCol>
              </a:tblGrid>
              <a:tr h="403424">
                <a:tc>
                  <a:txBody>
                    <a:bodyPr/>
                    <a:lstStyle/>
                    <a:p>
                      <a:pPr algn="l" fontAlgn="b"/>
                      <a:r>
                        <a:rPr lang="sl-SI" sz="1400" u="none" strike="noStrike">
                          <a:effectLst/>
                          <a:latin typeface="+mn-lt"/>
                        </a:rPr>
                        <a:t> </a:t>
                      </a:r>
                      <a:endParaRPr lang="sl-SI" sz="1400" b="0" i="0" u="none" strike="noStrike">
                        <a:solidFill>
                          <a:srgbClr val="000000"/>
                        </a:solidFill>
                        <a:effectLst/>
                        <a:latin typeface="+mn-lt"/>
                      </a:endParaRPr>
                    </a:p>
                  </a:txBody>
                  <a:tcPr marL="5587" marR="5587" marT="5587" marB="0" anchor="b"/>
                </a:tc>
                <a:tc>
                  <a:txBody>
                    <a:bodyPr/>
                    <a:lstStyle/>
                    <a:p>
                      <a:pPr algn="l" fontAlgn="b"/>
                      <a:r>
                        <a:rPr lang="sl-SI" sz="1400" b="1" u="none" strike="noStrike" dirty="0">
                          <a:solidFill>
                            <a:schemeClr val="tx1"/>
                          </a:solidFill>
                          <a:effectLst/>
                          <a:latin typeface="+mn-lt"/>
                        </a:rPr>
                        <a:t>VREDNOTENJE</a:t>
                      </a:r>
                      <a:endParaRPr lang="sl-SI" sz="1400" b="1" i="0" u="none" strike="noStrike" dirty="0">
                        <a:solidFill>
                          <a:schemeClr val="tx1"/>
                        </a:solidFill>
                        <a:effectLst/>
                        <a:latin typeface="+mn-lt"/>
                      </a:endParaRPr>
                    </a:p>
                  </a:txBody>
                  <a:tcPr marL="5587" marR="5587" marT="5587" marB="0" anchor="b"/>
                </a:tc>
                <a:tc>
                  <a:txBody>
                    <a:bodyPr/>
                    <a:lstStyle/>
                    <a:p>
                      <a:pPr algn="l" fontAlgn="b"/>
                      <a:r>
                        <a:rPr lang="sl-SI" sz="1400" b="1" u="none" strike="noStrike" dirty="0">
                          <a:solidFill>
                            <a:schemeClr val="tx1"/>
                          </a:solidFill>
                          <a:effectLst/>
                          <a:latin typeface="+mn-lt"/>
                        </a:rPr>
                        <a:t>OPIS IN CILJI</a:t>
                      </a:r>
                      <a:endParaRPr lang="sl-SI" sz="1400" b="1" i="0" u="none" strike="noStrike" dirty="0">
                        <a:solidFill>
                          <a:schemeClr val="tx1"/>
                        </a:solidFill>
                        <a:effectLst/>
                        <a:latin typeface="+mn-lt"/>
                      </a:endParaRPr>
                    </a:p>
                  </a:txBody>
                  <a:tcPr marL="5587" marR="5587" marT="5587" marB="0" anchor="b"/>
                </a:tc>
                <a:tc>
                  <a:txBody>
                    <a:bodyPr/>
                    <a:lstStyle/>
                    <a:p>
                      <a:pPr algn="l" fontAlgn="b"/>
                      <a:r>
                        <a:rPr lang="sl-SI" sz="1400" b="1" i="0" u="none" strike="noStrike" dirty="0">
                          <a:solidFill>
                            <a:schemeClr val="tx1"/>
                          </a:solidFill>
                          <a:effectLst/>
                          <a:latin typeface="+mn-lt"/>
                        </a:rPr>
                        <a:t>SODELUJOČI</a:t>
                      </a:r>
                    </a:p>
                  </a:txBody>
                  <a:tcPr marL="5587" marR="5587" marT="5587" marB="0" anchor="b"/>
                </a:tc>
                <a:tc>
                  <a:txBody>
                    <a:bodyPr/>
                    <a:lstStyle/>
                    <a:p>
                      <a:pPr algn="l" fontAlgn="b"/>
                      <a:r>
                        <a:rPr lang="sl-SI" sz="1400" b="1" i="0" u="none" strike="noStrike" dirty="0">
                          <a:solidFill>
                            <a:schemeClr val="tx1"/>
                          </a:solidFill>
                          <a:effectLst/>
                          <a:latin typeface="+mn-lt"/>
                        </a:rPr>
                        <a:t>STATUS</a:t>
                      </a:r>
                    </a:p>
                  </a:txBody>
                  <a:tcPr marL="5587" marR="5587" marT="5587" marB="0" anchor="b"/>
                </a:tc>
                <a:extLst>
                  <a:ext uri="{0D108BD9-81ED-4DB2-BD59-A6C34878D82A}">
                    <a16:rowId xmlns:a16="http://schemas.microsoft.com/office/drawing/2014/main" val="3526232095"/>
                  </a:ext>
                </a:extLst>
              </a:tr>
              <a:tr h="1042814">
                <a:tc>
                  <a:txBody>
                    <a:bodyPr/>
                    <a:lstStyle/>
                    <a:p>
                      <a:pPr algn="l" fontAlgn="ctr"/>
                      <a:r>
                        <a:rPr lang="sl-SI" sz="1400" u="none" strike="noStrike">
                          <a:effectLst/>
                          <a:latin typeface="+mn-lt"/>
                        </a:rPr>
                        <a:t>1</a:t>
                      </a:r>
                      <a:endParaRPr lang="sl-SI" sz="1400" b="1" i="0" u="none" strike="noStrike">
                        <a:solidFill>
                          <a:srgbClr val="000000"/>
                        </a:solidFill>
                        <a:effectLst/>
                        <a:latin typeface="+mn-lt"/>
                      </a:endParaRPr>
                    </a:p>
                  </a:txBody>
                  <a:tcPr marL="5587" marR="5587" marT="5587" marB="0" anchor="ctr"/>
                </a:tc>
                <a:tc>
                  <a:txBody>
                    <a:bodyPr/>
                    <a:lstStyle/>
                    <a:p>
                      <a:pPr algn="l" fontAlgn="ctr"/>
                      <a:r>
                        <a:rPr lang="sl-SI" sz="1400" b="1" u="none" strike="noStrike" dirty="0">
                          <a:effectLst/>
                          <a:latin typeface="+mn-lt"/>
                        </a:rPr>
                        <a:t>Vrednotenje učinkovitosti in uspešnosti javnih razpisov za sofinanciranje gradnje odprtih širokopasovnih omrežij naslednje generacije (JR GOŠO 4, JR GOŠO 5)</a:t>
                      </a:r>
                      <a:endParaRPr lang="sl-SI" sz="1400" b="1" i="0" u="none" strike="noStrike" dirty="0">
                        <a:solidFill>
                          <a:srgbClr val="000000"/>
                        </a:solidFill>
                        <a:effectLst/>
                        <a:latin typeface="+mn-lt"/>
                      </a:endParaRPr>
                    </a:p>
                  </a:txBody>
                  <a:tcPr marL="5587" marR="5587" marT="5587" marB="0" anchor="ctr"/>
                </a:tc>
                <a:tc>
                  <a:txBody>
                    <a:bodyPr/>
                    <a:lstStyle/>
                    <a:p>
                      <a:pPr algn="l" fontAlgn="ctr"/>
                      <a:r>
                        <a:rPr lang="sl-SI" sz="1400" u="none" strike="noStrike" dirty="0">
                          <a:effectLst/>
                          <a:latin typeface="+mn-lt"/>
                        </a:rPr>
                        <a:t>CILJI: </a:t>
                      </a:r>
                      <a:br>
                        <a:rPr lang="sl-SI" sz="1400" u="none" strike="noStrike" dirty="0">
                          <a:effectLst/>
                          <a:latin typeface="+mn-lt"/>
                        </a:rPr>
                      </a:br>
                      <a:r>
                        <a:rPr lang="sl-SI" sz="1400" u="none" strike="noStrike" dirty="0">
                          <a:effectLst/>
                          <a:latin typeface="+mn-lt"/>
                        </a:rPr>
                        <a:t>- oceniti uspešnosti doseganja kazalnikov/mejnika,</a:t>
                      </a:r>
                      <a:br>
                        <a:rPr lang="sl-SI" sz="1400" u="none" strike="noStrike" dirty="0">
                          <a:effectLst/>
                          <a:latin typeface="+mn-lt"/>
                        </a:rPr>
                      </a:br>
                      <a:r>
                        <a:rPr lang="sl-SI" sz="1400" u="none" strike="noStrike" dirty="0">
                          <a:effectLst/>
                          <a:latin typeface="+mn-lt"/>
                        </a:rPr>
                        <a:t>- oceniti učinkovitosti izvajanja ukrepa (časovni okvir, mehanizmi spremljanja, učinkovita rabo virov).</a:t>
                      </a:r>
                      <a:endParaRPr lang="sl-SI" sz="1400" b="0" i="0" u="none" strike="noStrike" dirty="0">
                        <a:solidFill>
                          <a:srgbClr val="000000"/>
                        </a:solidFill>
                        <a:effectLst/>
                        <a:latin typeface="+mn-lt"/>
                      </a:endParaRPr>
                    </a:p>
                  </a:txBody>
                  <a:tcPr marL="5587" marR="5587" marT="5587" marB="0" anchor="ctr"/>
                </a:tc>
                <a:tc>
                  <a:txBody>
                    <a:bodyPr/>
                    <a:lstStyle/>
                    <a:p>
                      <a:pPr algn="l" fontAlgn="ctr"/>
                      <a:r>
                        <a:rPr lang="sl-SI" sz="1400" u="none" strike="noStrike" dirty="0">
                          <a:effectLst/>
                          <a:latin typeface="+mn-lt"/>
                        </a:rPr>
                        <a:t>MDP</a:t>
                      </a:r>
                      <a:endParaRPr lang="sl-SI" sz="1400" b="0" i="0" u="none" strike="noStrike" dirty="0">
                        <a:solidFill>
                          <a:srgbClr val="000000"/>
                        </a:solidFill>
                        <a:effectLst/>
                        <a:latin typeface="+mn-lt"/>
                      </a:endParaRPr>
                    </a:p>
                  </a:txBody>
                  <a:tcPr marL="5587" marR="5587" marT="5587" marB="0" anchor="ctr"/>
                </a:tc>
                <a:tc>
                  <a:txBody>
                    <a:bodyPr/>
                    <a:lstStyle/>
                    <a:p>
                      <a:pPr algn="l" fontAlgn="ctr"/>
                      <a:r>
                        <a:rPr lang="sl-SI" sz="1400" b="0" i="0" u="none" strike="noStrike" dirty="0">
                          <a:solidFill>
                            <a:srgbClr val="000000"/>
                          </a:solidFill>
                          <a:effectLst/>
                          <a:latin typeface="+mn-lt"/>
                        </a:rPr>
                        <a:t>ZAKLJUČENO</a:t>
                      </a:r>
                    </a:p>
                  </a:txBody>
                  <a:tcPr marL="5587" marR="5587" marT="5587" marB="0" anchor="ctr"/>
                </a:tc>
                <a:extLst>
                  <a:ext uri="{0D108BD9-81ED-4DB2-BD59-A6C34878D82A}">
                    <a16:rowId xmlns:a16="http://schemas.microsoft.com/office/drawing/2014/main" val="1872563795"/>
                  </a:ext>
                </a:extLst>
              </a:tr>
              <a:tr h="1172278">
                <a:tc>
                  <a:txBody>
                    <a:bodyPr/>
                    <a:lstStyle/>
                    <a:p>
                      <a:pPr algn="l" fontAlgn="ctr"/>
                      <a:r>
                        <a:rPr lang="sl-SI" sz="1400" u="none" strike="noStrike">
                          <a:effectLst/>
                          <a:latin typeface="+mn-lt"/>
                        </a:rPr>
                        <a:t>2</a:t>
                      </a:r>
                      <a:endParaRPr lang="sl-SI" sz="1400" b="1" i="0" u="none" strike="noStrike">
                        <a:solidFill>
                          <a:srgbClr val="000000"/>
                        </a:solidFill>
                        <a:effectLst/>
                        <a:latin typeface="+mn-lt"/>
                      </a:endParaRPr>
                    </a:p>
                  </a:txBody>
                  <a:tcPr marL="5587" marR="5587" marT="5587" marB="0" anchor="ctr"/>
                </a:tc>
                <a:tc>
                  <a:txBody>
                    <a:bodyPr/>
                    <a:lstStyle/>
                    <a:p>
                      <a:pPr algn="l" fontAlgn="ctr"/>
                      <a:r>
                        <a:rPr lang="sl-SI" sz="1400" b="1" u="none" strike="noStrike" dirty="0">
                          <a:effectLst/>
                          <a:latin typeface="+mn-lt"/>
                        </a:rPr>
                        <a:t>Podpora uvajanju rešitev umetne inteligence v gospodarstvo, javno upravo in družbo, ki se bo izvajala v okviru Evropske kohezijske politike v obdobju 2021-2027</a:t>
                      </a:r>
                      <a:endParaRPr lang="sl-SI" sz="1400" b="1" i="0" u="none" strike="noStrike" dirty="0">
                        <a:solidFill>
                          <a:srgbClr val="000000"/>
                        </a:solidFill>
                        <a:effectLst/>
                        <a:latin typeface="+mn-lt"/>
                      </a:endParaRPr>
                    </a:p>
                  </a:txBody>
                  <a:tcPr marL="5587" marR="5587" marT="5587" marB="0" anchor="ctr"/>
                </a:tc>
                <a:tc>
                  <a:txBody>
                    <a:bodyPr/>
                    <a:lstStyle/>
                    <a:p>
                      <a:pPr algn="l" fontAlgn="ctr"/>
                      <a:br>
                        <a:rPr lang="sl-SI" sz="1400" u="none" strike="noStrike" dirty="0">
                          <a:effectLst/>
                          <a:latin typeface="+mn-lt"/>
                        </a:rPr>
                      </a:br>
                      <a:r>
                        <a:rPr lang="sl-SI" sz="1400" u="none" strike="noStrike" dirty="0">
                          <a:effectLst/>
                          <a:latin typeface="+mn-lt"/>
                        </a:rPr>
                        <a:t>CILJ: pridobiti širši pregled nad ukrepi s področja umetne inteligence, ki se že izvajajo, in oceniti, ali s temi predvidenimi ukrepi naslavljamo prave potrebe (identifikacija potreb), saj gre za dokaj novo področje. </a:t>
                      </a:r>
                      <a:endParaRPr lang="sl-SI" sz="1400" b="0" i="0" u="none" strike="noStrike" dirty="0">
                        <a:solidFill>
                          <a:srgbClr val="000000"/>
                        </a:solidFill>
                        <a:effectLst/>
                        <a:latin typeface="+mn-lt"/>
                      </a:endParaRPr>
                    </a:p>
                  </a:txBody>
                  <a:tcPr marL="5587" marR="5587" marT="5587" marB="0" anchor="ctr"/>
                </a:tc>
                <a:tc>
                  <a:txBody>
                    <a:bodyPr/>
                    <a:lstStyle/>
                    <a:p>
                      <a:pPr algn="l" fontAlgn="ctr"/>
                      <a:r>
                        <a:rPr lang="sl-SI" sz="1400" b="0" i="0" u="none" strike="noStrike" dirty="0">
                          <a:solidFill>
                            <a:srgbClr val="000000"/>
                          </a:solidFill>
                          <a:effectLst/>
                          <a:latin typeface="+mn-lt"/>
                        </a:rPr>
                        <a:t>MDP in sodelujoči</a:t>
                      </a:r>
                    </a:p>
                  </a:txBody>
                  <a:tcPr marL="5587" marR="5587" marT="5587" marB="0" anchor="ctr"/>
                </a:tc>
                <a:tc>
                  <a:txBody>
                    <a:bodyPr/>
                    <a:lstStyle/>
                    <a:p>
                      <a:pPr algn="l" fontAlgn="ctr"/>
                      <a:r>
                        <a:rPr lang="sl-SI" sz="1400" u="none" strike="noStrike" dirty="0">
                          <a:effectLst/>
                          <a:latin typeface="+mn-lt"/>
                        </a:rPr>
                        <a:t>UVODNI SESTANEK IN ZAČETNO POROČILO</a:t>
                      </a:r>
                      <a:endParaRPr lang="sl-SI" sz="1400" b="0" i="0" u="none" strike="noStrike" dirty="0">
                        <a:solidFill>
                          <a:srgbClr val="000000"/>
                        </a:solidFill>
                        <a:effectLst/>
                        <a:latin typeface="+mn-lt"/>
                      </a:endParaRPr>
                    </a:p>
                  </a:txBody>
                  <a:tcPr marL="5587" marR="5587" marT="5587" marB="0" anchor="ctr"/>
                </a:tc>
                <a:extLst>
                  <a:ext uri="{0D108BD9-81ED-4DB2-BD59-A6C34878D82A}">
                    <a16:rowId xmlns:a16="http://schemas.microsoft.com/office/drawing/2014/main" val="2351112722"/>
                  </a:ext>
                </a:extLst>
              </a:tr>
              <a:tr h="782111">
                <a:tc>
                  <a:txBody>
                    <a:bodyPr/>
                    <a:lstStyle/>
                    <a:p>
                      <a:pPr algn="l" fontAlgn="b"/>
                      <a:r>
                        <a:rPr lang="sl-SI" sz="1400" u="none" strike="noStrike">
                          <a:effectLst/>
                          <a:latin typeface="+mn-lt"/>
                        </a:rPr>
                        <a:t>3</a:t>
                      </a:r>
                      <a:endParaRPr lang="sl-SI" sz="1400" b="0" i="0" u="none" strike="noStrike">
                        <a:solidFill>
                          <a:srgbClr val="000000"/>
                        </a:solidFill>
                        <a:effectLst/>
                        <a:latin typeface="+mn-lt"/>
                      </a:endParaRPr>
                    </a:p>
                  </a:txBody>
                  <a:tcPr marL="5587" marR="5587" marT="5587" marB="0" anchor="b"/>
                </a:tc>
                <a:tc>
                  <a:txBody>
                    <a:bodyPr/>
                    <a:lstStyle/>
                    <a:p>
                      <a:pPr algn="l" fontAlgn="ctr"/>
                      <a:r>
                        <a:rPr lang="sl-SI" sz="1400" b="1" u="none" strike="noStrike" dirty="0">
                          <a:effectLst/>
                          <a:latin typeface="+mn-lt"/>
                        </a:rPr>
                        <a:t>Vrednotenje mreže mobilnih enot za izvajanje preventivnih programov in programov zmanjšanja škode na področju prepovedanih drog</a:t>
                      </a:r>
                      <a:endParaRPr lang="sl-SI" sz="1400" b="1" i="0" u="none" strike="noStrike" dirty="0">
                        <a:solidFill>
                          <a:srgbClr val="000000"/>
                        </a:solidFill>
                        <a:effectLst/>
                        <a:latin typeface="+mn-lt"/>
                      </a:endParaRPr>
                    </a:p>
                  </a:txBody>
                  <a:tcPr marL="5587" marR="5587" marT="5587" marB="0" anchor="ctr"/>
                </a:tc>
                <a:tc>
                  <a:txBody>
                    <a:bodyPr/>
                    <a:lstStyle/>
                    <a:p>
                      <a:pPr algn="l" fontAlgn="ctr"/>
                      <a:r>
                        <a:rPr lang="sl-SI" sz="1400" u="none" strike="noStrike">
                          <a:effectLst/>
                          <a:latin typeface="+mn-lt"/>
                        </a:rPr>
                        <a:t>CILJ: preveriti  uspešnost izvajanja programov mobilnih enot za zmanjševanje škode in preventivo na področju prepovedanih drog v okviru OP 2014–2020 ob upoštevanju izkušenj in ocene vseh vključenih.</a:t>
                      </a:r>
                      <a:endParaRPr lang="sl-SI" sz="1400" b="0" i="0" u="none" strike="noStrike">
                        <a:solidFill>
                          <a:srgbClr val="000000"/>
                        </a:solidFill>
                        <a:effectLst/>
                        <a:latin typeface="+mn-lt"/>
                      </a:endParaRPr>
                    </a:p>
                  </a:txBody>
                  <a:tcPr marL="5587" marR="5587" marT="5587" marB="0" anchor="ctr"/>
                </a:tc>
                <a:tc>
                  <a:txBody>
                    <a:bodyPr/>
                    <a:lstStyle/>
                    <a:p>
                      <a:pPr algn="l" fontAlgn="ctr"/>
                      <a:r>
                        <a:rPr lang="sl-SI" sz="1400" b="0" i="0" u="none" strike="noStrike" dirty="0">
                          <a:solidFill>
                            <a:srgbClr val="000000"/>
                          </a:solidFill>
                          <a:effectLst/>
                          <a:latin typeface="+mn-lt"/>
                        </a:rPr>
                        <a:t>MZ</a:t>
                      </a:r>
                    </a:p>
                  </a:txBody>
                  <a:tcPr marL="5587" marR="5587" marT="5587" marB="0" anchor="ctr"/>
                </a:tc>
                <a:tc>
                  <a:txBody>
                    <a:bodyPr/>
                    <a:lstStyle/>
                    <a:p>
                      <a:pPr algn="l" fontAlgn="ctr"/>
                      <a:r>
                        <a:rPr lang="sl-SI" sz="1400" b="0" i="0" u="none" strike="noStrike" dirty="0">
                          <a:solidFill>
                            <a:srgbClr val="000000"/>
                          </a:solidFill>
                          <a:effectLst/>
                          <a:latin typeface="+mn-lt"/>
                        </a:rPr>
                        <a:t>VMESNO POROČILO</a:t>
                      </a:r>
                    </a:p>
                  </a:txBody>
                  <a:tcPr marL="5587" marR="5587" marT="5587" marB="0" anchor="ctr"/>
                </a:tc>
                <a:extLst>
                  <a:ext uri="{0D108BD9-81ED-4DB2-BD59-A6C34878D82A}">
                    <a16:rowId xmlns:a16="http://schemas.microsoft.com/office/drawing/2014/main" val="2574771309"/>
                  </a:ext>
                </a:extLst>
              </a:tr>
              <a:tr h="782111">
                <a:tc>
                  <a:txBody>
                    <a:bodyPr/>
                    <a:lstStyle/>
                    <a:p>
                      <a:pPr algn="l" fontAlgn="b"/>
                      <a:r>
                        <a:rPr lang="sl-SI" sz="1400" u="none" strike="noStrike">
                          <a:effectLst/>
                          <a:latin typeface="+mn-lt"/>
                        </a:rPr>
                        <a:t>4</a:t>
                      </a:r>
                      <a:endParaRPr lang="sl-SI" sz="1400" b="0" i="0" u="none" strike="noStrike">
                        <a:solidFill>
                          <a:srgbClr val="000000"/>
                        </a:solidFill>
                        <a:effectLst/>
                        <a:latin typeface="+mn-lt"/>
                      </a:endParaRPr>
                    </a:p>
                  </a:txBody>
                  <a:tcPr marL="5587" marR="5587" marT="5587" marB="0" anchor="b"/>
                </a:tc>
                <a:tc>
                  <a:txBody>
                    <a:bodyPr/>
                    <a:lstStyle/>
                    <a:p>
                      <a:pPr algn="l" fontAlgn="b"/>
                      <a:r>
                        <a:rPr lang="sl-SI" sz="1400" b="1" u="none" strike="noStrike" dirty="0">
                          <a:effectLst/>
                          <a:latin typeface="+mn-lt"/>
                        </a:rPr>
                        <a:t>Vrednotenje uspešnosti izvajanja ONPP Zasavje in ONPP SAŠA</a:t>
                      </a:r>
                      <a:endParaRPr lang="sl-SI" sz="1400" b="1" i="0" u="none" strike="noStrike" dirty="0">
                        <a:solidFill>
                          <a:srgbClr val="000000"/>
                        </a:solidFill>
                        <a:effectLst/>
                        <a:latin typeface="+mn-lt"/>
                      </a:endParaRPr>
                    </a:p>
                  </a:txBody>
                  <a:tcPr marL="5587" marR="5587" marT="5587" marB="0" anchor="b"/>
                </a:tc>
                <a:tc>
                  <a:txBody>
                    <a:bodyPr/>
                    <a:lstStyle/>
                    <a:p>
                      <a:pPr algn="l" fontAlgn="ctr"/>
                      <a:r>
                        <a:rPr lang="sl-SI" sz="1400" u="none" strike="noStrike" dirty="0">
                          <a:effectLst/>
                          <a:latin typeface="+mn-lt"/>
                        </a:rPr>
                        <a:t>Predmet vrednotenja je preverjanje uspešnosti izvajanja ONPP Zasavje in ONPP SAŠA v okviru PEKP, cilja politike 6 , prednostne naloge 10 Prestrukturiranje premogovnih regij, specifičnega cilja JSO 8.1 Sklad za pravični prehod.</a:t>
                      </a:r>
                      <a:endParaRPr lang="sl-SI" sz="1400" b="0" i="0" u="none" strike="noStrike" dirty="0">
                        <a:solidFill>
                          <a:srgbClr val="000000"/>
                        </a:solidFill>
                        <a:effectLst/>
                        <a:latin typeface="+mn-lt"/>
                      </a:endParaRPr>
                    </a:p>
                  </a:txBody>
                  <a:tcPr marL="5587" marR="5587" marT="5587" marB="0" anchor="ctr"/>
                </a:tc>
                <a:tc>
                  <a:txBody>
                    <a:bodyPr/>
                    <a:lstStyle/>
                    <a:p>
                      <a:pPr algn="l" fontAlgn="ctr"/>
                      <a:r>
                        <a:rPr lang="sl-SI" sz="1400" b="0" i="0" u="none" strike="noStrike" dirty="0">
                          <a:solidFill>
                            <a:srgbClr val="000000"/>
                          </a:solidFill>
                          <a:effectLst/>
                          <a:latin typeface="+mn-lt"/>
                        </a:rPr>
                        <a:t>MKRR</a:t>
                      </a:r>
                    </a:p>
                  </a:txBody>
                  <a:tcPr marL="5587" marR="5587" marT="5587" marB="0" anchor="ctr"/>
                </a:tc>
                <a:tc>
                  <a:txBody>
                    <a:bodyPr/>
                    <a:lstStyle/>
                    <a:p>
                      <a:pPr algn="l" fontAlgn="ctr"/>
                      <a:r>
                        <a:rPr lang="sl-SI" sz="1400" b="0" i="0" u="none" strike="noStrike" dirty="0">
                          <a:solidFill>
                            <a:srgbClr val="000000"/>
                          </a:solidFill>
                          <a:effectLst/>
                          <a:latin typeface="+mn-lt"/>
                        </a:rPr>
                        <a:t>FAZNO POROČILO, VMESNO POROČILO</a:t>
                      </a:r>
                    </a:p>
                  </a:txBody>
                  <a:tcPr marL="5587" marR="5587" marT="5587" marB="0" anchor="ctr"/>
                </a:tc>
                <a:extLst>
                  <a:ext uri="{0D108BD9-81ED-4DB2-BD59-A6C34878D82A}">
                    <a16:rowId xmlns:a16="http://schemas.microsoft.com/office/drawing/2014/main" val="770167759"/>
                  </a:ext>
                </a:extLst>
              </a:tr>
              <a:tr h="403424">
                <a:tc>
                  <a:txBody>
                    <a:bodyPr/>
                    <a:lstStyle/>
                    <a:p>
                      <a:pPr algn="l" fontAlgn="ctr"/>
                      <a:r>
                        <a:rPr lang="sl-SI" sz="1400" u="none" strike="noStrike">
                          <a:effectLst/>
                          <a:latin typeface="+mn-lt"/>
                        </a:rPr>
                        <a:t>5</a:t>
                      </a:r>
                      <a:endParaRPr lang="sl-SI" sz="1400" b="1" i="0" u="none" strike="noStrike">
                        <a:solidFill>
                          <a:srgbClr val="000000"/>
                        </a:solidFill>
                        <a:effectLst/>
                        <a:latin typeface="+mn-lt"/>
                      </a:endParaRPr>
                    </a:p>
                  </a:txBody>
                  <a:tcPr marL="5587" marR="5587" marT="5587" marB="0" anchor="ctr"/>
                </a:tc>
                <a:tc>
                  <a:txBody>
                    <a:bodyPr/>
                    <a:lstStyle/>
                    <a:p>
                      <a:pPr algn="l" fontAlgn="b"/>
                      <a:r>
                        <a:rPr lang="sv-SE" sz="1400" b="1" u="none" strike="noStrike" dirty="0">
                          <a:effectLst/>
                          <a:latin typeface="+mn-lt"/>
                        </a:rPr>
                        <a:t>Vrednotenje spodbujanje izvajanja RR programov in RR projektov</a:t>
                      </a:r>
                      <a:endParaRPr lang="sv-SE" sz="1400" b="1" i="0" u="none" strike="noStrike" dirty="0">
                        <a:solidFill>
                          <a:srgbClr val="000000"/>
                        </a:solidFill>
                        <a:effectLst/>
                        <a:latin typeface="+mn-lt"/>
                      </a:endParaRPr>
                    </a:p>
                  </a:txBody>
                  <a:tcPr marL="5587" marR="5587" marT="5587" marB="0" anchor="b"/>
                </a:tc>
                <a:tc>
                  <a:txBody>
                    <a:bodyPr/>
                    <a:lstStyle/>
                    <a:p>
                      <a:pPr algn="l" fontAlgn="b"/>
                      <a:r>
                        <a:rPr lang="sl-SI" sz="1400" u="none" strike="noStrike">
                          <a:effectLst/>
                          <a:latin typeface="+mn-lt"/>
                        </a:rPr>
                        <a:t>prenos iz 2023</a:t>
                      </a:r>
                      <a:endParaRPr lang="sl-SI" sz="1400" b="0" i="0" u="none" strike="noStrike">
                        <a:solidFill>
                          <a:srgbClr val="000000"/>
                        </a:solidFill>
                        <a:effectLst/>
                        <a:latin typeface="+mn-lt"/>
                      </a:endParaRPr>
                    </a:p>
                  </a:txBody>
                  <a:tcPr marL="5587" marR="5587" marT="5587" marB="0" anchor="b"/>
                </a:tc>
                <a:tc>
                  <a:txBody>
                    <a:bodyPr/>
                    <a:lstStyle/>
                    <a:p>
                      <a:pPr algn="l" fontAlgn="ctr"/>
                      <a:r>
                        <a:rPr lang="sl-SI" sz="1400" b="0" i="0" u="none" strike="noStrike" dirty="0">
                          <a:solidFill>
                            <a:srgbClr val="000000"/>
                          </a:solidFill>
                          <a:effectLst/>
                          <a:latin typeface="+mn-lt"/>
                        </a:rPr>
                        <a:t>MVZI</a:t>
                      </a:r>
                    </a:p>
                  </a:txBody>
                  <a:tcPr marL="5587" marR="5587" marT="5587" marB="0" anchor="ctr"/>
                </a:tc>
                <a:tc>
                  <a:txBody>
                    <a:bodyPr/>
                    <a:lstStyle/>
                    <a:p>
                      <a:pPr algn="l" fontAlgn="ctr"/>
                      <a:r>
                        <a:rPr lang="sl-SI" sz="1400" b="0" i="0" u="none" strike="noStrike" dirty="0">
                          <a:solidFill>
                            <a:srgbClr val="000000"/>
                          </a:solidFill>
                          <a:effectLst/>
                          <a:latin typeface="+mn-lt"/>
                        </a:rPr>
                        <a:t>ZAKLJUČENO</a:t>
                      </a:r>
                    </a:p>
                  </a:txBody>
                  <a:tcPr marL="5587" marR="5587" marT="5587" marB="0" anchor="ctr"/>
                </a:tc>
                <a:extLst>
                  <a:ext uri="{0D108BD9-81ED-4DB2-BD59-A6C34878D82A}">
                    <a16:rowId xmlns:a16="http://schemas.microsoft.com/office/drawing/2014/main" val="3868740068"/>
                  </a:ext>
                </a:extLst>
              </a:tr>
            </a:tbl>
          </a:graphicData>
        </a:graphic>
      </p:graphicFrame>
    </p:spTree>
    <p:extLst>
      <p:ext uri="{BB962C8B-B14F-4D97-AF65-F5344CB8AC3E}">
        <p14:creationId xmlns:p14="http://schemas.microsoft.com/office/powerpoint/2010/main" val="363195947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753931" y="370616"/>
            <a:ext cx="10504293" cy="564319"/>
          </a:xfrm>
        </p:spPr>
        <p:txBody>
          <a:bodyPr>
            <a:normAutofit fontScale="90000"/>
          </a:bodyPr>
          <a:lstStyle/>
          <a:p>
            <a:r>
              <a:rPr lang="sl-SI" sz="3100" b="1" dirty="0">
                <a:solidFill>
                  <a:schemeClr val="accent5">
                    <a:lumMod val="75000"/>
                  </a:schemeClr>
                </a:solidFill>
                <a:effectLst>
                  <a:outerShdw blurRad="38100" dist="38100" dir="2700000" algn="tl">
                    <a:srgbClr val="000000">
                      <a:alpha val="43137"/>
                    </a:srgbClr>
                  </a:outerShdw>
                </a:effectLst>
                <a:latin typeface="Republika" panose="02000506040000020004" pitchFamily="2" charset="-18"/>
                <a:cs typeface="Times New Roman" panose="02020603050405020304" pitchFamily="18" charset="0"/>
              </a:rPr>
              <a:t>Vrednotenje izvajanja </a:t>
            </a:r>
            <a:r>
              <a:rPr lang="sl-SI" sz="3100" dirty="0">
                <a:solidFill>
                  <a:srgbClr val="034EA2"/>
                </a:solidFill>
                <a:effectLst>
                  <a:outerShdw blurRad="38100" dist="38100" dir="2700000" algn="tl">
                    <a:srgbClr val="000000">
                      <a:alpha val="43137"/>
                    </a:srgbClr>
                  </a:outerShdw>
                </a:effectLst>
                <a:latin typeface="Republika" panose="02000506040000020004" pitchFamily="2" charset="-18"/>
              </a:rPr>
              <a:t>PEKP</a:t>
            </a:r>
            <a:r>
              <a:rPr lang="sl-SI" sz="3100" b="1" dirty="0">
                <a:solidFill>
                  <a:schemeClr val="accent5">
                    <a:lumMod val="75000"/>
                  </a:schemeClr>
                </a:solidFill>
                <a:effectLst>
                  <a:outerShdw blurRad="38100" dist="38100" dir="2700000" algn="tl">
                    <a:srgbClr val="000000">
                      <a:alpha val="43137"/>
                    </a:srgbClr>
                  </a:outerShdw>
                </a:effectLst>
                <a:latin typeface="Republika" panose="02000506040000020004" pitchFamily="2" charset="-18"/>
                <a:cs typeface="Times New Roman" panose="02020603050405020304" pitchFamily="18" charset="0"/>
              </a:rPr>
              <a:t> 2021-2027 - </a:t>
            </a:r>
            <a:r>
              <a:rPr lang="sl-SI" sz="2800" b="1" dirty="0">
                <a:solidFill>
                  <a:schemeClr val="accent5">
                    <a:lumMod val="75000"/>
                  </a:schemeClr>
                </a:solidFill>
                <a:latin typeface="Republika" panose="02000506040000020004" pitchFamily="2" charset="-18"/>
                <a:cs typeface="Times New Roman" panose="02020603050405020304" pitchFamily="18" charset="0"/>
              </a:rPr>
              <a:t>AKTIVNOSTI V IZVAJANJU</a:t>
            </a:r>
            <a:endParaRPr lang="sl-SI" sz="2800" dirty="0">
              <a:solidFill>
                <a:srgbClr val="034EA2"/>
              </a:solidFill>
              <a:effectLst>
                <a:outerShdw blurRad="38100" dist="38100" dir="2700000" algn="tl">
                  <a:srgbClr val="000000">
                    <a:alpha val="43137"/>
                  </a:srgbClr>
                </a:outerShdw>
              </a:effectLst>
            </a:endParaRPr>
          </a:p>
        </p:txBody>
      </p:sp>
      <p:sp>
        <p:nvSpPr>
          <p:cNvPr id="3" name="Označba mesta vsebine 2"/>
          <p:cNvSpPr>
            <a:spLocks noGrp="1"/>
          </p:cNvSpPr>
          <p:nvPr>
            <p:ph idx="1"/>
          </p:nvPr>
        </p:nvSpPr>
        <p:spPr>
          <a:xfrm>
            <a:off x="403424" y="1145137"/>
            <a:ext cx="11257935" cy="4962777"/>
          </a:xfrm>
        </p:spPr>
        <p:txBody>
          <a:bodyPr>
            <a:normAutofit fontScale="32500" lnSpcReduction="20000"/>
          </a:bodyPr>
          <a:lstStyle/>
          <a:p>
            <a:pPr marL="360363" lvl="1">
              <a:lnSpc>
                <a:spcPct val="107000"/>
              </a:lnSpc>
              <a:spcAft>
                <a:spcPts val="800"/>
              </a:spcAft>
              <a:buFont typeface="Wingdings" panose="05000000000000000000" pitchFamily="2" charset="2"/>
              <a:buChar char="ü"/>
            </a:pPr>
            <a:r>
              <a:rPr lang="sl-SI" sz="5900" b="1" dirty="0">
                <a:solidFill>
                  <a:schemeClr val="accent5">
                    <a:lumMod val="75000"/>
                  </a:schemeClr>
                </a:solidFill>
                <a:latin typeface="Republika" panose="02000506040000020004" pitchFamily="2" charset="-18"/>
                <a:cs typeface="Times New Roman" panose="02020603050405020304" pitchFamily="18" charset="0"/>
              </a:rPr>
              <a:t>aktivnosti v teku</a:t>
            </a:r>
          </a:p>
          <a:p>
            <a:pPr lvl="1" algn="just">
              <a:lnSpc>
                <a:spcPct val="107000"/>
              </a:lnSpc>
              <a:spcAft>
                <a:spcPts val="800"/>
              </a:spcAft>
              <a:buFont typeface="Wingdings" panose="05000000000000000000" pitchFamily="2" charset="2"/>
              <a:buChar char="§"/>
            </a:pPr>
            <a:r>
              <a:rPr lang="sl-SI" sz="5900" dirty="0">
                <a:latin typeface="Republika" panose="02000506040000020004" pitchFamily="2" charset="-18"/>
                <a:cs typeface="Times New Roman" panose="02020603050405020304" pitchFamily="18" charset="0"/>
              </a:rPr>
              <a:t> </a:t>
            </a:r>
            <a:r>
              <a:rPr lang="sl-SI" sz="5900" dirty="0">
                <a:solidFill>
                  <a:srgbClr val="0070C0"/>
                </a:solidFill>
                <a:latin typeface="Republika" panose="02000506040000020004" pitchFamily="2" charset="-18"/>
                <a:cs typeface="Times New Roman" panose="02020603050405020304" pitchFamily="18" charset="0"/>
              </a:rPr>
              <a:t>Vrednotenje uspešnosti izvajanja ONPP Zasavje in ONPP SAŠA: </a:t>
            </a:r>
          </a:p>
          <a:p>
            <a:pPr lvl="2" algn="just">
              <a:lnSpc>
                <a:spcPct val="107000"/>
              </a:lnSpc>
              <a:spcAft>
                <a:spcPts val="800"/>
              </a:spcAft>
              <a:buFont typeface="Wingdings" panose="05000000000000000000" pitchFamily="2" charset="2"/>
              <a:buChar char="§"/>
            </a:pPr>
            <a:r>
              <a:rPr lang="sl-SI" sz="5500" dirty="0">
                <a:latin typeface="Republika" panose="02000506040000020004" pitchFamily="2" charset="-18"/>
                <a:cs typeface="Times New Roman" panose="02020603050405020304" pitchFamily="18" charset="0"/>
              </a:rPr>
              <a:t>predstavitev Faznega poročila 21. 2. 2025 na MKRR </a:t>
            </a:r>
          </a:p>
          <a:p>
            <a:pPr lvl="2" algn="just">
              <a:lnSpc>
                <a:spcPct val="107000"/>
              </a:lnSpc>
              <a:spcAft>
                <a:spcPts val="800"/>
              </a:spcAft>
              <a:buFont typeface="Wingdings" panose="05000000000000000000" pitchFamily="2" charset="2"/>
              <a:buChar char="§"/>
            </a:pPr>
            <a:r>
              <a:rPr lang="sl-SI" sz="5500" dirty="0">
                <a:latin typeface="Republika" panose="02000506040000020004" pitchFamily="2" charset="-18"/>
                <a:cs typeface="Times New Roman" panose="02020603050405020304" pitchFamily="18" charset="0"/>
              </a:rPr>
              <a:t>s Faznim poročilom se fokus vrednotenja (izraženega tudi z željo naročnika) usmerja na oblikovanje predlogov sprememb ONPP-jev v luči uspešnejšega in učinkovitejšega izvajanja le-teh</a:t>
            </a:r>
          </a:p>
          <a:p>
            <a:pPr lvl="2" algn="just">
              <a:lnSpc>
                <a:spcPct val="107000"/>
              </a:lnSpc>
              <a:spcAft>
                <a:spcPts val="800"/>
              </a:spcAft>
              <a:buFont typeface="Wingdings" panose="05000000000000000000" pitchFamily="2" charset="2"/>
              <a:buChar char="§"/>
            </a:pPr>
            <a:r>
              <a:rPr lang="sl-SI" sz="5500" dirty="0">
                <a:latin typeface="Republika" panose="02000506040000020004" pitchFamily="2" charset="-18"/>
                <a:cs typeface="Times New Roman" panose="02020603050405020304" pitchFamily="18" charset="0"/>
              </a:rPr>
              <a:t>Vmesno poročilo 12. 3. 2025, Končno poročilo 9. 5. 2025</a:t>
            </a:r>
          </a:p>
          <a:p>
            <a:pPr lvl="1" algn="just">
              <a:lnSpc>
                <a:spcPct val="107000"/>
              </a:lnSpc>
              <a:spcAft>
                <a:spcPts val="800"/>
              </a:spcAft>
              <a:buFont typeface="Wingdings" panose="05000000000000000000" pitchFamily="2" charset="2"/>
              <a:buChar char="§"/>
            </a:pPr>
            <a:r>
              <a:rPr lang="sl-SI" sz="5900" dirty="0">
                <a:solidFill>
                  <a:srgbClr val="0070C0"/>
                </a:solidFill>
                <a:latin typeface="Republika" panose="02000506040000020004" pitchFamily="2" charset="-18"/>
                <a:cs typeface="Times New Roman" panose="02020603050405020304" pitchFamily="18" charset="0"/>
              </a:rPr>
              <a:t>Vrednotenja mreže mobilnih enot za izvajanje preventivnih programov in programov zmanjšanja škode na področju prepovednih drog  </a:t>
            </a:r>
            <a:r>
              <a:rPr lang="sl-SI" sz="5900" dirty="0">
                <a:latin typeface="Republika" panose="02000506040000020004" pitchFamily="2" charset="-18"/>
                <a:cs typeface="Times New Roman" panose="02020603050405020304" pitchFamily="18" charset="0"/>
              </a:rPr>
              <a:t>- osnutek vmesnega poročila v marcu 2025</a:t>
            </a:r>
          </a:p>
          <a:p>
            <a:pPr marL="360363" lvl="1">
              <a:lnSpc>
                <a:spcPct val="107000"/>
              </a:lnSpc>
              <a:spcAft>
                <a:spcPts val="800"/>
              </a:spcAft>
              <a:buFont typeface="Wingdings" panose="05000000000000000000" pitchFamily="2" charset="2"/>
              <a:buChar char="ü"/>
            </a:pPr>
            <a:r>
              <a:rPr lang="sl-SI" sz="5900" b="1" dirty="0">
                <a:solidFill>
                  <a:schemeClr val="accent5">
                    <a:lumMod val="75000"/>
                  </a:schemeClr>
                </a:solidFill>
                <a:latin typeface="Republika" panose="02000506040000020004" pitchFamily="2" charset="-18"/>
                <a:cs typeface="Times New Roman" panose="02020603050405020304" pitchFamily="18" charset="0"/>
              </a:rPr>
              <a:t> začetek izvajanja</a:t>
            </a:r>
          </a:p>
          <a:p>
            <a:pPr lvl="1" algn="just">
              <a:lnSpc>
                <a:spcPct val="107000"/>
              </a:lnSpc>
              <a:spcAft>
                <a:spcPts val="800"/>
              </a:spcAft>
              <a:buFont typeface="Wingdings" panose="05000000000000000000" pitchFamily="2" charset="2"/>
              <a:buChar char="§"/>
            </a:pPr>
            <a:r>
              <a:rPr lang="sl-SI" sz="5900" dirty="0">
                <a:latin typeface="Republika" panose="02000506040000020004" pitchFamily="2" charset="-18"/>
                <a:cs typeface="Times New Roman" panose="02020603050405020304" pitchFamily="18" charset="0"/>
              </a:rPr>
              <a:t>Študija o podpori uvajanju rešitev umetne inteligence v gospodarstvo, javno upravo in družbo, ki se bo izvajala v okviru Evropske kohezijske politike v obdobju 2021-2027 – podpis pogodbe in začetek izvajanja marec 2025</a:t>
            </a:r>
          </a:p>
          <a:p>
            <a:pPr lvl="1" algn="just">
              <a:lnSpc>
                <a:spcPct val="107000"/>
              </a:lnSpc>
              <a:spcAft>
                <a:spcPts val="800"/>
              </a:spcAft>
              <a:buFont typeface="Wingdings" panose="05000000000000000000" pitchFamily="2" charset="2"/>
              <a:buChar char="§"/>
            </a:pPr>
            <a:endParaRPr lang="sl-SI" sz="7200" dirty="0">
              <a:latin typeface="Republika" panose="02000506040000020004" pitchFamily="2" charset="-18"/>
              <a:cs typeface="Times New Roman" panose="02020603050405020304" pitchFamily="18" charset="0"/>
            </a:endParaRPr>
          </a:p>
          <a:p>
            <a:pPr lvl="1">
              <a:lnSpc>
                <a:spcPct val="107000"/>
              </a:lnSpc>
              <a:spcAft>
                <a:spcPts val="800"/>
              </a:spcAft>
              <a:buFontTx/>
              <a:buChar char="-"/>
            </a:pPr>
            <a:endParaRPr lang="sl-SI" b="1" dirty="0">
              <a:latin typeface="Republika" panose="02000506040000020004" pitchFamily="2" charset="-18"/>
              <a:cs typeface="Times New Roman" panose="02020603050405020304" pitchFamily="18" charset="0"/>
            </a:endParaRPr>
          </a:p>
        </p:txBody>
      </p:sp>
      <p:pic>
        <p:nvPicPr>
          <p:cNvPr id="4" name="Slika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34655" y="6107914"/>
            <a:ext cx="2689861" cy="564319"/>
          </a:xfrm>
          <a:prstGeom prst="rect">
            <a:avLst/>
          </a:prstGeom>
        </p:spPr>
      </p:pic>
      <p:pic>
        <p:nvPicPr>
          <p:cNvPr id="5" name="Picture 4" descr="Logo image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0641" y="6131966"/>
            <a:ext cx="1050232" cy="516217"/>
          </a:xfrm>
          <a:prstGeom prst="rect">
            <a:avLst/>
          </a:prstGeom>
          <a:noFill/>
          <a:extLst>
            <a:ext uri="{909E8E84-426E-40DD-AFC4-6F175D3DCCD1}">
              <a14:hiddenFill xmlns:a14="http://schemas.microsoft.com/office/drawing/2010/main">
                <a:solidFill>
                  <a:srgbClr val="FFFFFF"/>
                </a:solidFill>
              </a14:hiddenFill>
            </a:ext>
          </a:extLst>
        </p:spPr>
      </p:pic>
      <p:cxnSp>
        <p:nvCxnSpPr>
          <p:cNvPr id="7" name="Kolenski povezovalnik 6"/>
          <p:cNvCxnSpPr/>
          <p:nvPr/>
        </p:nvCxnSpPr>
        <p:spPr>
          <a:xfrm flipV="1">
            <a:off x="245807" y="304566"/>
            <a:ext cx="3736258" cy="2637408"/>
          </a:xfrm>
          <a:prstGeom prst="bentConnector3">
            <a:avLst>
              <a:gd name="adj1" fmla="val 0"/>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8" name="Kolenski povezovalnik 7"/>
          <p:cNvCxnSpPr/>
          <p:nvPr/>
        </p:nvCxnSpPr>
        <p:spPr>
          <a:xfrm flipV="1">
            <a:off x="8514735" y="4197949"/>
            <a:ext cx="3342968" cy="2408904"/>
          </a:xfrm>
          <a:prstGeom prst="bentConnector3">
            <a:avLst>
              <a:gd name="adj1" fmla="val 100294"/>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2617975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192889DA-1DCE-F64F-07A7-26615EA6651E}"/>
              </a:ext>
            </a:extLst>
          </p:cNvPr>
          <p:cNvSpPr>
            <a:spLocks noGrp="1"/>
          </p:cNvSpPr>
          <p:nvPr>
            <p:ph type="title"/>
          </p:nvPr>
        </p:nvSpPr>
        <p:spPr>
          <a:xfrm>
            <a:off x="59754" y="141460"/>
            <a:ext cx="12132246" cy="700580"/>
          </a:xfrm>
        </p:spPr>
        <p:txBody>
          <a:bodyPr>
            <a:normAutofit fontScale="90000"/>
          </a:bodyPr>
          <a:lstStyle/>
          <a:p>
            <a:r>
              <a:rPr lang="sl-SI" sz="2800" b="1" dirty="0">
                <a:solidFill>
                  <a:schemeClr val="accent5">
                    <a:lumMod val="75000"/>
                  </a:schemeClr>
                </a:solidFill>
                <a:effectLst>
                  <a:outerShdw blurRad="38100" dist="38100" dir="2700000" algn="tl">
                    <a:srgbClr val="000000">
                      <a:alpha val="43137"/>
                    </a:srgbClr>
                  </a:outerShdw>
                </a:effectLst>
                <a:latin typeface="Republika" panose="02000506040000020004" pitchFamily="2" charset="-18"/>
                <a:cs typeface="Times New Roman" panose="02020603050405020304" pitchFamily="18" charset="0"/>
              </a:rPr>
              <a:t>Vrednotenje izvajanja </a:t>
            </a:r>
            <a:r>
              <a:rPr lang="sl-SI" sz="2800" dirty="0">
                <a:solidFill>
                  <a:srgbClr val="034EA2"/>
                </a:solidFill>
                <a:effectLst>
                  <a:outerShdw blurRad="38100" dist="38100" dir="2700000" algn="tl">
                    <a:srgbClr val="000000">
                      <a:alpha val="43137"/>
                    </a:srgbClr>
                  </a:outerShdw>
                </a:effectLst>
                <a:latin typeface="Republika" panose="02000506040000020004" pitchFamily="2" charset="-18"/>
              </a:rPr>
              <a:t>PEKP</a:t>
            </a:r>
            <a:r>
              <a:rPr lang="sl-SI" sz="2800" b="1" dirty="0">
                <a:solidFill>
                  <a:schemeClr val="accent5">
                    <a:lumMod val="75000"/>
                  </a:schemeClr>
                </a:solidFill>
                <a:effectLst>
                  <a:outerShdw blurRad="38100" dist="38100" dir="2700000" algn="tl">
                    <a:srgbClr val="000000">
                      <a:alpha val="43137"/>
                    </a:srgbClr>
                  </a:outerShdw>
                </a:effectLst>
                <a:latin typeface="Republika" panose="02000506040000020004" pitchFamily="2" charset="-18"/>
                <a:cs typeface="Times New Roman" panose="02020603050405020304" pitchFamily="18" charset="0"/>
              </a:rPr>
              <a:t> 2021-2027 - </a:t>
            </a:r>
            <a:r>
              <a:rPr lang="sl-SI" sz="2800" b="1" dirty="0">
                <a:solidFill>
                  <a:schemeClr val="accent5">
                    <a:lumMod val="75000"/>
                  </a:schemeClr>
                </a:solidFill>
                <a:latin typeface="Republika" panose="02000506040000020004" pitchFamily="2" charset="-18"/>
                <a:cs typeface="Times New Roman" panose="02020603050405020304" pitchFamily="18" charset="0"/>
              </a:rPr>
              <a:t>LETNI NAČRT VREDNOTENJ  2025</a:t>
            </a:r>
            <a:br>
              <a:rPr lang="sl-SI" sz="2800" b="1" dirty="0">
                <a:solidFill>
                  <a:schemeClr val="accent5">
                    <a:lumMod val="75000"/>
                  </a:schemeClr>
                </a:solidFill>
                <a:latin typeface="Republika" panose="02000506040000020004" pitchFamily="2" charset="-18"/>
                <a:cs typeface="Times New Roman" panose="02020603050405020304" pitchFamily="18" charset="0"/>
              </a:rPr>
            </a:br>
            <a:endParaRPr lang="sl-SI" sz="2800" dirty="0"/>
          </a:p>
        </p:txBody>
      </p:sp>
      <p:graphicFrame>
        <p:nvGraphicFramePr>
          <p:cNvPr id="5" name="Tabela 4">
            <a:extLst>
              <a:ext uri="{FF2B5EF4-FFF2-40B4-BE49-F238E27FC236}">
                <a16:creationId xmlns:a16="http://schemas.microsoft.com/office/drawing/2014/main" id="{6AB60E8F-EAC3-F063-BE0D-D388A6A0D177}"/>
              </a:ext>
            </a:extLst>
          </p:cNvPr>
          <p:cNvGraphicFramePr>
            <a:graphicFrameLocks noGrp="1"/>
          </p:cNvGraphicFramePr>
          <p:nvPr>
            <p:extLst>
              <p:ext uri="{D42A27DB-BD31-4B8C-83A1-F6EECF244321}">
                <p14:modId xmlns:p14="http://schemas.microsoft.com/office/powerpoint/2010/main" val="2105312481"/>
              </p:ext>
            </p:extLst>
          </p:nvPr>
        </p:nvGraphicFramePr>
        <p:xfrm>
          <a:off x="155690" y="552983"/>
          <a:ext cx="11880620" cy="6053217"/>
        </p:xfrm>
        <a:graphic>
          <a:graphicData uri="http://schemas.openxmlformats.org/drawingml/2006/table">
            <a:tbl>
              <a:tblPr>
                <a:tableStyleId>{5C22544A-7EE6-4342-B048-85BDC9FD1C3A}</a:tableStyleId>
              </a:tblPr>
              <a:tblGrid>
                <a:gridCol w="4003591">
                  <a:extLst>
                    <a:ext uri="{9D8B030D-6E8A-4147-A177-3AD203B41FA5}">
                      <a16:colId xmlns:a16="http://schemas.microsoft.com/office/drawing/2014/main" val="3937061536"/>
                    </a:ext>
                  </a:extLst>
                </a:gridCol>
                <a:gridCol w="5632333">
                  <a:extLst>
                    <a:ext uri="{9D8B030D-6E8A-4147-A177-3AD203B41FA5}">
                      <a16:colId xmlns:a16="http://schemas.microsoft.com/office/drawing/2014/main" val="2588199262"/>
                    </a:ext>
                  </a:extLst>
                </a:gridCol>
                <a:gridCol w="970677">
                  <a:extLst>
                    <a:ext uri="{9D8B030D-6E8A-4147-A177-3AD203B41FA5}">
                      <a16:colId xmlns:a16="http://schemas.microsoft.com/office/drawing/2014/main" val="1261716696"/>
                    </a:ext>
                  </a:extLst>
                </a:gridCol>
                <a:gridCol w="1274019">
                  <a:extLst>
                    <a:ext uri="{9D8B030D-6E8A-4147-A177-3AD203B41FA5}">
                      <a16:colId xmlns:a16="http://schemas.microsoft.com/office/drawing/2014/main" val="956649039"/>
                    </a:ext>
                  </a:extLst>
                </a:gridCol>
              </a:tblGrid>
              <a:tr h="275067">
                <a:tc>
                  <a:txBody>
                    <a:bodyPr/>
                    <a:lstStyle/>
                    <a:p>
                      <a:pPr algn="l" fontAlgn="b"/>
                      <a:r>
                        <a:rPr lang="sl-SI" sz="1400" b="1" u="none" strike="noStrike" dirty="0">
                          <a:solidFill>
                            <a:schemeClr val="tx1"/>
                          </a:solidFill>
                          <a:effectLst/>
                        </a:rPr>
                        <a:t>VREDNOTENJE</a:t>
                      </a:r>
                      <a:endParaRPr lang="sl-SI" sz="1400" b="1" i="0" u="none" strike="noStrike" dirty="0">
                        <a:solidFill>
                          <a:schemeClr val="tx1"/>
                        </a:solidFill>
                        <a:effectLst/>
                        <a:latin typeface="Calibri" panose="020F0502020204030204" pitchFamily="34" charset="0"/>
                      </a:endParaRPr>
                    </a:p>
                  </a:txBody>
                  <a:tcPr marL="5810" marR="5810" marT="5810" marB="0" anchor="b"/>
                </a:tc>
                <a:tc>
                  <a:txBody>
                    <a:bodyPr/>
                    <a:lstStyle/>
                    <a:p>
                      <a:pPr algn="l" fontAlgn="b"/>
                      <a:r>
                        <a:rPr lang="sl-SI" sz="1400" b="1" u="none" strike="noStrike">
                          <a:solidFill>
                            <a:schemeClr val="tx1"/>
                          </a:solidFill>
                          <a:effectLst/>
                        </a:rPr>
                        <a:t>OPIS in CILJI VREDNOTENJA</a:t>
                      </a:r>
                      <a:endParaRPr lang="sl-SI" sz="1400" b="1" i="0" u="none" strike="noStrike">
                        <a:solidFill>
                          <a:schemeClr val="tx1"/>
                        </a:solidFill>
                        <a:effectLst/>
                        <a:latin typeface="Calibri" panose="020F0502020204030204" pitchFamily="34" charset="0"/>
                      </a:endParaRPr>
                    </a:p>
                  </a:txBody>
                  <a:tcPr marL="5810" marR="5810" marT="5810" marB="0" anchor="b"/>
                </a:tc>
                <a:tc>
                  <a:txBody>
                    <a:bodyPr/>
                    <a:lstStyle/>
                    <a:p>
                      <a:pPr algn="ctr" fontAlgn="ctr"/>
                      <a:r>
                        <a:rPr lang="sl-SI" sz="1400" b="1" i="0" u="none" strike="noStrike" dirty="0">
                          <a:solidFill>
                            <a:schemeClr val="tx1"/>
                          </a:solidFill>
                          <a:effectLst/>
                          <a:latin typeface="Calibri" panose="020F0502020204030204" pitchFamily="34" charset="0"/>
                        </a:rPr>
                        <a:t>SODELUJOČI</a:t>
                      </a:r>
                    </a:p>
                  </a:txBody>
                  <a:tcPr marL="5810" marR="5810" marT="5810" marB="0" anchor="ctr"/>
                </a:tc>
                <a:tc>
                  <a:txBody>
                    <a:bodyPr/>
                    <a:lstStyle/>
                    <a:p>
                      <a:pPr marL="0" algn="ctr" defTabSz="914400" rtl="0" eaLnBrk="1" fontAlgn="ctr" latinLnBrk="0" hangingPunct="1"/>
                      <a:r>
                        <a:rPr lang="sl-SI" sz="1400" b="1" i="0" u="none" strike="noStrike" kern="1200" dirty="0">
                          <a:solidFill>
                            <a:schemeClr val="tx1"/>
                          </a:solidFill>
                          <a:effectLst/>
                          <a:latin typeface="Calibri" panose="020F0502020204030204" pitchFamily="34" charset="0"/>
                          <a:ea typeface="+mn-ea"/>
                          <a:cs typeface="+mn-cs"/>
                        </a:rPr>
                        <a:t>STATUS</a:t>
                      </a:r>
                    </a:p>
                  </a:txBody>
                  <a:tcPr marL="5810" marR="5810" marT="5810" marB="0" anchor="b"/>
                </a:tc>
                <a:extLst>
                  <a:ext uri="{0D108BD9-81ED-4DB2-BD59-A6C34878D82A}">
                    <a16:rowId xmlns:a16="http://schemas.microsoft.com/office/drawing/2014/main" val="1303105658"/>
                  </a:ext>
                </a:extLst>
              </a:tr>
              <a:tr h="2450876">
                <a:tc>
                  <a:txBody>
                    <a:bodyPr/>
                    <a:lstStyle/>
                    <a:p>
                      <a:pPr algn="l" fontAlgn="ctr"/>
                      <a:r>
                        <a:rPr lang="sl-SI" sz="1400" b="1" u="none" strike="noStrike" dirty="0">
                          <a:effectLst/>
                        </a:rPr>
                        <a:t>Vrednotenje vpliva  izboljšanja infrastrukture za raziskave in inovacijske zmogljivosti</a:t>
                      </a:r>
                      <a:endParaRPr lang="sl-SI" sz="1400" b="1" i="0" u="none" strike="noStrike" dirty="0">
                        <a:solidFill>
                          <a:srgbClr val="000000"/>
                        </a:solidFill>
                        <a:effectLst/>
                        <a:latin typeface="Calibri" panose="020F0502020204030204" pitchFamily="34" charset="0"/>
                      </a:endParaRPr>
                    </a:p>
                  </a:txBody>
                  <a:tcPr marL="5810" marR="5810" marT="5810" marB="0" anchor="ctr"/>
                </a:tc>
                <a:tc>
                  <a:txBody>
                    <a:bodyPr/>
                    <a:lstStyle/>
                    <a:p>
                      <a:pPr algn="l" fontAlgn="ctr"/>
                      <a:r>
                        <a:rPr lang="sl-SI" sz="1400" u="none" strike="noStrike" dirty="0">
                          <a:effectLst/>
                        </a:rPr>
                        <a:t>Predmet vrednotenja so naslednji projekti raziskovalne infrastrukture, ki so se izvajali v programskem obdobju 2014–2020:</a:t>
                      </a:r>
                      <a:br>
                        <a:rPr lang="sl-SI" sz="1400" u="none" strike="noStrike" dirty="0">
                          <a:effectLst/>
                        </a:rPr>
                      </a:br>
                      <a:r>
                        <a:rPr lang="sl-SI" sz="1400" u="none" strike="noStrike" dirty="0">
                          <a:effectLst/>
                        </a:rPr>
                        <a:t>1. Biotehnološko stičišče NIB</a:t>
                      </a:r>
                      <a:br>
                        <a:rPr lang="sl-SI" sz="1400" u="none" strike="noStrike" dirty="0">
                          <a:effectLst/>
                        </a:rPr>
                      </a:br>
                      <a:r>
                        <a:rPr lang="sl-SI" sz="1400" u="none" strike="noStrike" dirty="0">
                          <a:effectLst/>
                        </a:rPr>
                        <a:t>2. </a:t>
                      </a:r>
                      <a:r>
                        <a:rPr lang="sl-SI" sz="1400" u="none" strike="noStrike" dirty="0" err="1">
                          <a:effectLst/>
                        </a:rPr>
                        <a:t>InnoRenew</a:t>
                      </a:r>
                      <a:r>
                        <a:rPr lang="sl-SI" sz="1400" u="none" strike="noStrike" dirty="0">
                          <a:effectLst/>
                        </a:rPr>
                        <a:t> </a:t>
                      </a:r>
                      <a:r>
                        <a:rPr lang="sl-SI" sz="1400" u="none" strike="noStrike" dirty="0" err="1">
                          <a:effectLst/>
                        </a:rPr>
                        <a:t>CoE</a:t>
                      </a:r>
                      <a:br>
                        <a:rPr lang="sl-SI" sz="1400" u="none" strike="noStrike" dirty="0">
                          <a:effectLst/>
                        </a:rPr>
                      </a:br>
                      <a:r>
                        <a:rPr lang="sl-SI" sz="1400" u="none" strike="noStrike" dirty="0">
                          <a:effectLst/>
                        </a:rPr>
                        <a:t>3. Nakup raziskovalne opreme za Biotehnološko stičišče NIB</a:t>
                      </a:r>
                      <a:br>
                        <a:rPr lang="sl-SI" sz="1400" u="none" strike="noStrike" dirty="0">
                          <a:effectLst/>
                        </a:rPr>
                      </a:br>
                      <a:r>
                        <a:rPr lang="sl-SI" sz="1400" u="none" strike="noStrike" dirty="0">
                          <a:effectLst/>
                        </a:rPr>
                        <a:t>4. Nadgradnja nacionalnih raziskovalnih infrastruktur – HPC RIVR in RIUM</a:t>
                      </a:r>
                      <a:br>
                        <a:rPr lang="sl-SI" sz="1400" u="none" strike="noStrike" dirty="0">
                          <a:effectLst/>
                        </a:rPr>
                      </a:br>
                      <a:r>
                        <a:rPr lang="sl-SI" sz="1400" u="none" strike="noStrike" dirty="0">
                          <a:effectLst/>
                        </a:rPr>
                        <a:t>5. Nadgradnja obstoječe oziroma izgradnja nove raziskovalne infrastrukture v skladu z načrtom ESFRI in nacionalnim dokumentom Načrt razvoja raziskovalne infrastrukture, izboljšana učinkovitost uporabe raziskovalne infrastrukture.</a:t>
                      </a:r>
                      <a:br>
                        <a:rPr lang="sl-SI" sz="1400" u="none" strike="noStrike" dirty="0">
                          <a:effectLst/>
                        </a:rPr>
                      </a:br>
                      <a:r>
                        <a:rPr lang="sl-SI" sz="1400" u="none" strike="noStrike" dirty="0">
                          <a:effectLst/>
                        </a:rPr>
                        <a:t>CILJI: </a:t>
                      </a:r>
                      <a:br>
                        <a:rPr lang="sl-SI" sz="1400" u="none" strike="noStrike" dirty="0">
                          <a:effectLst/>
                        </a:rPr>
                      </a:br>
                      <a:r>
                        <a:rPr lang="sl-SI" sz="1400" u="none" strike="noStrike" dirty="0">
                          <a:effectLst/>
                        </a:rPr>
                        <a:t>- vključevati gospodarstvo v rabo raziskovalne opreme in vplivati na hitrejši gospodarski razvoj ter neposredno sodelovanje z raziskovalnimi institucijami,</a:t>
                      </a:r>
                      <a:br>
                        <a:rPr lang="sl-SI" sz="1400" u="none" strike="noStrike" dirty="0">
                          <a:effectLst/>
                        </a:rPr>
                      </a:br>
                      <a:r>
                        <a:rPr lang="sl-SI" sz="1400" u="none" strike="noStrike" dirty="0">
                          <a:effectLst/>
                        </a:rPr>
                        <a:t>- zagotavljati dostop do raziskovalne infrastrukture, vključno z odprtim dostopom do raziskovalnih podatkov, gospodarstvu, drugim raziskovalnim institucijam in tujim partnerjem.</a:t>
                      </a:r>
                      <a:endParaRPr lang="sl-SI" sz="1400" b="0" i="0" u="none" strike="noStrike" dirty="0">
                        <a:solidFill>
                          <a:srgbClr val="000000"/>
                        </a:solidFill>
                        <a:effectLst/>
                        <a:latin typeface="Calibri" panose="020F0502020204030204" pitchFamily="34" charset="0"/>
                      </a:endParaRPr>
                    </a:p>
                  </a:txBody>
                  <a:tcPr marL="5810" marR="5810" marT="5810" marB="0" anchor="ctr"/>
                </a:tc>
                <a:tc>
                  <a:txBody>
                    <a:bodyPr/>
                    <a:lstStyle/>
                    <a:p>
                      <a:pPr algn="ctr" fontAlgn="ctr"/>
                      <a:r>
                        <a:rPr lang="sl-SI" sz="1400" b="0" i="0" u="none" strike="noStrike" dirty="0">
                          <a:solidFill>
                            <a:srgbClr val="000000"/>
                          </a:solidFill>
                          <a:effectLst/>
                          <a:latin typeface="Calibri" panose="020F0502020204030204" pitchFamily="34" charset="0"/>
                        </a:rPr>
                        <a:t>MVZI</a:t>
                      </a:r>
                    </a:p>
                  </a:txBody>
                  <a:tcPr marL="5810" marR="5810" marT="5810" marB="0" anchor="ctr"/>
                </a:tc>
                <a:tc>
                  <a:txBody>
                    <a:bodyPr/>
                    <a:lstStyle/>
                    <a:p>
                      <a:pPr algn="l" fontAlgn="ctr"/>
                      <a:r>
                        <a:rPr lang="sl-SI" sz="1400" b="0" i="0" u="none" strike="noStrike" dirty="0">
                          <a:solidFill>
                            <a:srgbClr val="000000"/>
                          </a:solidFill>
                          <a:effectLst/>
                          <a:latin typeface="Calibri" panose="020F0502020204030204" pitchFamily="34" charset="0"/>
                        </a:rPr>
                        <a:t>POSODOBITEV TEHNIČNE SPECIFIKACIJE</a:t>
                      </a:r>
                    </a:p>
                  </a:txBody>
                  <a:tcPr marL="5810" marR="5810" marT="5810" marB="0" anchor="ctr"/>
                </a:tc>
                <a:extLst>
                  <a:ext uri="{0D108BD9-81ED-4DB2-BD59-A6C34878D82A}">
                    <a16:rowId xmlns:a16="http://schemas.microsoft.com/office/drawing/2014/main" val="1824134704"/>
                  </a:ext>
                </a:extLst>
              </a:tr>
              <a:tr h="657366">
                <a:tc>
                  <a:txBody>
                    <a:bodyPr/>
                    <a:lstStyle/>
                    <a:p>
                      <a:pPr algn="l" fontAlgn="ctr"/>
                      <a:r>
                        <a:rPr lang="sl-SI" sz="1400" b="1" u="none" strike="noStrike" dirty="0">
                          <a:effectLst/>
                        </a:rPr>
                        <a:t>Vrednotenje prispevkov operativnih programov za izvajanje evropske kohezijske politike v obdobjih 2014-2020 in 2021-2027 k nacionalnim ciljem Strategije Digitalna Slovenija 2030</a:t>
                      </a:r>
                      <a:endParaRPr lang="sl-SI" sz="1400" b="1" i="0" u="none" strike="noStrike" dirty="0">
                        <a:solidFill>
                          <a:srgbClr val="000000"/>
                        </a:solidFill>
                        <a:effectLst/>
                        <a:latin typeface="Calibri" panose="020F0502020204030204" pitchFamily="34" charset="0"/>
                      </a:endParaRPr>
                    </a:p>
                  </a:txBody>
                  <a:tcPr marL="5810" marR="5810" marT="5810" marB="0" anchor="ctr"/>
                </a:tc>
                <a:tc>
                  <a:txBody>
                    <a:bodyPr/>
                    <a:lstStyle/>
                    <a:p>
                      <a:pPr algn="l" fontAlgn="ctr"/>
                      <a:r>
                        <a:rPr lang="sl-SI" sz="1400" u="none" strike="noStrike" dirty="0">
                          <a:effectLst/>
                        </a:rPr>
                        <a:t>Ocena uspešnost prispevkov operativnih programov za izvajanje evropske kohezijske politike v obdobjih 2014-2020 in 2021-2027 k nacionalnim ciljem Strategije Digitalna Slovenija 2030. Celovit pregled operativnih programov na tem področju in z njima povezanih izvedenih ukrepov.</a:t>
                      </a:r>
                      <a:endParaRPr lang="sl-SI" sz="1400" b="0" i="0" u="none" strike="noStrike" dirty="0">
                        <a:solidFill>
                          <a:srgbClr val="000000"/>
                        </a:solidFill>
                        <a:effectLst/>
                        <a:latin typeface="Calibri" panose="020F0502020204030204" pitchFamily="34" charset="0"/>
                      </a:endParaRPr>
                    </a:p>
                  </a:txBody>
                  <a:tcPr marL="5810" marR="5810" marT="581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sl-SI" sz="1400" u="none" strike="noStrike" dirty="0">
                          <a:effectLst/>
                        </a:rPr>
                        <a:t>MDP, MP, MJU, MGTŠ</a:t>
                      </a:r>
                      <a:endParaRPr lang="sl-SI" sz="1400" b="0" i="0" u="none" strike="noStrike" dirty="0">
                        <a:solidFill>
                          <a:srgbClr val="000000"/>
                        </a:solidFill>
                        <a:effectLst/>
                        <a:latin typeface="Calibri" panose="020F0502020204030204" pitchFamily="34" charset="0"/>
                      </a:endParaRPr>
                    </a:p>
                    <a:p>
                      <a:pPr algn="ctr" fontAlgn="ctr"/>
                      <a:endParaRPr lang="sl-SI" sz="1400" b="0" i="0" u="none" strike="noStrike" dirty="0">
                        <a:solidFill>
                          <a:srgbClr val="000000"/>
                        </a:solidFill>
                        <a:effectLst/>
                        <a:latin typeface="Calibri" panose="020F0502020204030204" pitchFamily="34" charset="0"/>
                      </a:endParaRPr>
                    </a:p>
                  </a:txBody>
                  <a:tcPr marL="5810" marR="5810" marT="5810" marB="0" anchor="ctr"/>
                </a:tc>
                <a:tc>
                  <a:txBody>
                    <a:bodyPr/>
                    <a:lstStyle/>
                    <a:p>
                      <a:pPr algn="l" fontAlgn="ctr"/>
                      <a:r>
                        <a:rPr lang="sl-SI" sz="1400" u="none" strike="noStrike" dirty="0">
                          <a:effectLst/>
                        </a:rPr>
                        <a:t>PRIPRAVA TEHNIČNE SPECIFIKACIJE – koordinacija MDP</a:t>
                      </a:r>
                      <a:endParaRPr lang="sl-SI" sz="1400" b="0" i="0" u="none" strike="noStrike" dirty="0">
                        <a:solidFill>
                          <a:srgbClr val="000000"/>
                        </a:solidFill>
                        <a:effectLst/>
                        <a:latin typeface="Calibri" panose="020F0502020204030204" pitchFamily="34" charset="0"/>
                      </a:endParaRPr>
                    </a:p>
                  </a:txBody>
                  <a:tcPr marL="5810" marR="5810" marT="5810" marB="0" anchor="ctr"/>
                </a:tc>
                <a:extLst>
                  <a:ext uri="{0D108BD9-81ED-4DB2-BD59-A6C34878D82A}">
                    <a16:rowId xmlns:a16="http://schemas.microsoft.com/office/drawing/2014/main" val="1778608030"/>
                  </a:ext>
                </a:extLst>
              </a:tr>
              <a:tr h="953500">
                <a:tc>
                  <a:txBody>
                    <a:bodyPr/>
                    <a:lstStyle/>
                    <a:p>
                      <a:pPr algn="l" fontAlgn="ctr"/>
                      <a:r>
                        <a:rPr lang="sl-SI" sz="1400" b="1" u="none" strike="noStrike" dirty="0">
                          <a:effectLst/>
                        </a:rPr>
                        <a:t>Vrednotenje ukrepov za Specifični cilj 1.3: Krepitev trajnostne rasti in konkurenčnosti MSP ter ustvarjanje delovnih mest v MSP, vključno s produktivnimi naložbami</a:t>
                      </a:r>
                      <a:endParaRPr lang="sl-SI" sz="1400" b="1" i="0" u="none" strike="noStrike" dirty="0">
                        <a:solidFill>
                          <a:srgbClr val="000000"/>
                        </a:solidFill>
                        <a:effectLst/>
                        <a:latin typeface="Calibri" panose="020F0502020204030204" pitchFamily="34" charset="0"/>
                      </a:endParaRPr>
                    </a:p>
                  </a:txBody>
                  <a:tcPr marL="5810" marR="5810" marT="5810" marB="0" anchor="ctr"/>
                </a:tc>
                <a:tc>
                  <a:txBody>
                    <a:bodyPr/>
                    <a:lstStyle/>
                    <a:p>
                      <a:pPr algn="l" fontAlgn="b"/>
                      <a:r>
                        <a:rPr lang="sl-SI" sz="1400" u="none" strike="noStrike" dirty="0">
                          <a:effectLst/>
                        </a:rPr>
                        <a:t>Oceniti vpliv podpore oziroma ukrepov (MGTŠ) strukturnih skladov EU in njihov učinek na področje razvoja in optimizacije ekosistema za podporo podjetništvu in inovativnosti, področje rasti in razvoja podjetij ter področje prehoda novih podjetniških podjemov in novonastalih podjetij v fazo hitrejše rasti ter gospodarsko uspešnost podjetij, vključno z dodano vrednostjo, izvozom, diverzifikacijo izvoza in dviga v globalni verigi vrednosti.</a:t>
                      </a:r>
                      <a:endParaRPr lang="sl-SI" sz="1400" b="0" i="0" u="none" strike="noStrike" dirty="0">
                        <a:solidFill>
                          <a:srgbClr val="000000"/>
                        </a:solidFill>
                        <a:effectLst/>
                        <a:latin typeface="Calibri" panose="020F0502020204030204" pitchFamily="34" charset="0"/>
                      </a:endParaRPr>
                    </a:p>
                  </a:txBody>
                  <a:tcPr marL="5810" marR="5810" marT="5810" marB="0" anchor="b"/>
                </a:tc>
                <a:tc>
                  <a:txBody>
                    <a:bodyPr/>
                    <a:lstStyle/>
                    <a:p>
                      <a:pPr algn="ctr" fontAlgn="ctr"/>
                      <a:r>
                        <a:rPr lang="sl-SI" sz="1400" b="0" i="0" u="none" strike="noStrike" dirty="0">
                          <a:solidFill>
                            <a:srgbClr val="000000"/>
                          </a:solidFill>
                          <a:effectLst/>
                          <a:latin typeface="Calibri" panose="020F0502020204030204" pitchFamily="34" charset="0"/>
                        </a:rPr>
                        <a:t>MGTŠ</a:t>
                      </a:r>
                    </a:p>
                  </a:txBody>
                  <a:tcPr marL="5810" marR="5810" marT="5810" marB="0" anchor="ctr"/>
                </a:tc>
                <a:tc>
                  <a:txBody>
                    <a:bodyPr/>
                    <a:lstStyle/>
                    <a:p>
                      <a:pPr algn="l" fontAlgn="ctr"/>
                      <a:r>
                        <a:rPr lang="sl-SI" sz="1400" b="0" i="0" u="none" strike="noStrike" dirty="0">
                          <a:solidFill>
                            <a:srgbClr val="000000"/>
                          </a:solidFill>
                          <a:effectLst/>
                          <a:latin typeface="Calibri" panose="020F0502020204030204" pitchFamily="34" charset="0"/>
                        </a:rPr>
                        <a:t>ZAČETEK POSTOPKOV ZA IZVEDBO JN</a:t>
                      </a:r>
                    </a:p>
                  </a:txBody>
                  <a:tcPr marL="5810" marR="5810" marT="5810" marB="0" anchor="ctr"/>
                </a:tc>
                <a:extLst>
                  <a:ext uri="{0D108BD9-81ED-4DB2-BD59-A6C34878D82A}">
                    <a16:rowId xmlns:a16="http://schemas.microsoft.com/office/drawing/2014/main" val="4011341061"/>
                  </a:ext>
                </a:extLst>
              </a:tr>
            </a:tbl>
          </a:graphicData>
        </a:graphic>
      </p:graphicFrame>
    </p:spTree>
    <p:extLst>
      <p:ext uri="{BB962C8B-B14F-4D97-AF65-F5344CB8AC3E}">
        <p14:creationId xmlns:p14="http://schemas.microsoft.com/office/powerpoint/2010/main" val="15789033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88260" y="56038"/>
            <a:ext cx="11019503" cy="613778"/>
          </a:xfrm>
        </p:spPr>
        <p:txBody>
          <a:bodyPr>
            <a:normAutofit/>
          </a:bodyPr>
          <a:lstStyle/>
          <a:p>
            <a:r>
              <a:rPr lang="sl-SI" sz="2800" b="1" dirty="0">
                <a:solidFill>
                  <a:schemeClr val="accent5">
                    <a:lumMod val="75000"/>
                  </a:schemeClr>
                </a:solidFill>
                <a:effectLst>
                  <a:outerShdw blurRad="38100" dist="38100" dir="2700000" algn="tl">
                    <a:srgbClr val="000000">
                      <a:alpha val="43137"/>
                    </a:srgbClr>
                  </a:outerShdw>
                </a:effectLst>
                <a:latin typeface="Republika" panose="02000506040000020004" pitchFamily="2" charset="-18"/>
                <a:cs typeface="Times New Roman" panose="02020603050405020304" pitchFamily="18" charset="0"/>
              </a:rPr>
              <a:t>Vrednotenje izvajanja PEKP 2021-2027 - </a:t>
            </a:r>
            <a:r>
              <a:rPr lang="sl-SI" sz="2400" b="1" dirty="0">
                <a:solidFill>
                  <a:schemeClr val="accent5">
                    <a:lumMod val="75000"/>
                  </a:schemeClr>
                </a:solidFill>
                <a:latin typeface="Republika" panose="02000506040000020004" pitchFamily="2" charset="-18"/>
                <a:cs typeface="Times New Roman" panose="02020603050405020304" pitchFamily="18" charset="0"/>
              </a:rPr>
              <a:t>LETNI NAČRT VREDNOTENJ 2026</a:t>
            </a:r>
            <a:endParaRPr lang="sl-SI" sz="2400" dirty="0">
              <a:solidFill>
                <a:srgbClr val="034EA2"/>
              </a:solidFill>
              <a:effectLst>
                <a:outerShdw blurRad="38100" dist="38100" dir="2700000" algn="tl">
                  <a:srgbClr val="000000">
                    <a:alpha val="43137"/>
                  </a:srgbClr>
                </a:outerShdw>
              </a:effectLst>
            </a:endParaRPr>
          </a:p>
        </p:txBody>
      </p:sp>
      <p:sp>
        <p:nvSpPr>
          <p:cNvPr id="3" name="Označba mesta vsebine 2"/>
          <p:cNvSpPr>
            <a:spLocks noGrp="1"/>
          </p:cNvSpPr>
          <p:nvPr>
            <p:ph idx="1"/>
          </p:nvPr>
        </p:nvSpPr>
        <p:spPr>
          <a:xfrm>
            <a:off x="838200" y="990524"/>
            <a:ext cx="10515600" cy="5324778"/>
          </a:xfrm>
        </p:spPr>
        <p:txBody>
          <a:bodyPr>
            <a:normAutofit/>
          </a:bodyPr>
          <a:lstStyle/>
          <a:p>
            <a:pPr marL="457200" lvl="1" indent="0" algn="ctr">
              <a:lnSpc>
                <a:spcPct val="107000"/>
              </a:lnSpc>
              <a:spcAft>
                <a:spcPts val="800"/>
              </a:spcAft>
              <a:buNone/>
            </a:pPr>
            <a:endParaRPr lang="sl-SI" sz="2400" dirty="0"/>
          </a:p>
          <a:p>
            <a:pPr marL="457200" lvl="1" indent="0">
              <a:lnSpc>
                <a:spcPct val="107000"/>
              </a:lnSpc>
              <a:spcAft>
                <a:spcPts val="800"/>
              </a:spcAft>
              <a:buNone/>
            </a:pPr>
            <a:endParaRPr lang="sl-SI" b="1" dirty="0">
              <a:latin typeface="Republika" panose="02000506040000020004" pitchFamily="2" charset="-18"/>
              <a:cs typeface="Times New Roman" panose="02020603050405020304" pitchFamily="18" charset="0"/>
            </a:endParaRPr>
          </a:p>
          <a:p>
            <a:pPr lvl="1">
              <a:lnSpc>
                <a:spcPct val="107000"/>
              </a:lnSpc>
              <a:spcAft>
                <a:spcPts val="800"/>
              </a:spcAft>
              <a:buFontTx/>
              <a:buChar char="-"/>
            </a:pPr>
            <a:endParaRPr lang="sl-SI" b="1" dirty="0">
              <a:latin typeface="Republika" panose="02000506040000020004" pitchFamily="2" charset="-18"/>
              <a:cs typeface="Times New Roman" panose="02020603050405020304" pitchFamily="18" charset="0"/>
            </a:endParaRPr>
          </a:p>
        </p:txBody>
      </p:sp>
      <p:graphicFrame>
        <p:nvGraphicFramePr>
          <p:cNvPr id="6" name="Tabela 5">
            <a:extLst>
              <a:ext uri="{FF2B5EF4-FFF2-40B4-BE49-F238E27FC236}">
                <a16:creationId xmlns:a16="http://schemas.microsoft.com/office/drawing/2014/main" id="{15C58922-3C95-62D8-EA65-BFDC3FF2F0B2}"/>
              </a:ext>
            </a:extLst>
          </p:cNvPr>
          <p:cNvGraphicFramePr>
            <a:graphicFrameLocks noGrp="1"/>
          </p:cNvGraphicFramePr>
          <p:nvPr>
            <p:extLst>
              <p:ext uri="{D42A27DB-BD31-4B8C-83A1-F6EECF244321}">
                <p14:modId xmlns:p14="http://schemas.microsoft.com/office/powerpoint/2010/main" val="1515708930"/>
              </p:ext>
            </p:extLst>
          </p:nvPr>
        </p:nvGraphicFramePr>
        <p:xfrm>
          <a:off x="88260" y="589695"/>
          <a:ext cx="12015480" cy="5887492"/>
        </p:xfrm>
        <a:graphic>
          <a:graphicData uri="http://schemas.openxmlformats.org/drawingml/2006/table">
            <a:tbl>
              <a:tblPr>
                <a:tableStyleId>{5C22544A-7EE6-4342-B048-85BDC9FD1C3A}</a:tableStyleId>
              </a:tblPr>
              <a:tblGrid>
                <a:gridCol w="157121">
                  <a:extLst>
                    <a:ext uri="{9D8B030D-6E8A-4147-A177-3AD203B41FA5}">
                      <a16:colId xmlns:a16="http://schemas.microsoft.com/office/drawing/2014/main" val="3655383197"/>
                    </a:ext>
                  </a:extLst>
                </a:gridCol>
                <a:gridCol w="2034054">
                  <a:extLst>
                    <a:ext uri="{9D8B030D-6E8A-4147-A177-3AD203B41FA5}">
                      <a16:colId xmlns:a16="http://schemas.microsoft.com/office/drawing/2014/main" val="2197404156"/>
                    </a:ext>
                  </a:extLst>
                </a:gridCol>
                <a:gridCol w="7930234">
                  <a:extLst>
                    <a:ext uri="{9D8B030D-6E8A-4147-A177-3AD203B41FA5}">
                      <a16:colId xmlns:a16="http://schemas.microsoft.com/office/drawing/2014/main" val="3279836788"/>
                    </a:ext>
                  </a:extLst>
                </a:gridCol>
                <a:gridCol w="688715">
                  <a:extLst>
                    <a:ext uri="{9D8B030D-6E8A-4147-A177-3AD203B41FA5}">
                      <a16:colId xmlns:a16="http://schemas.microsoft.com/office/drawing/2014/main" val="375279402"/>
                    </a:ext>
                  </a:extLst>
                </a:gridCol>
                <a:gridCol w="1205356">
                  <a:extLst>
                    <a:ext uri="{9D8B030D-6E8A-4147-A177-3AD203B41FA5}">
                      <a16:colId xmlns:a16="http://schemas.microsoft.com/office/drawing/2014/main" val="1504446791"/>
                    </a:ext>
                  </a:extLst>
                </a:gridCol>
              </a:tblGrid>
              <a:tr h="214993">
                <a:tc>
                  <a:txBody>
                    <a:bodyPr/>
                    <a:lstStyle/>
                    <a:p>
                      <a:pPr algn="l" fontAlgn="b"/>
                      <a:endParaRPr lang="sl-SI" sz="1400" b="0" i="0" u="none" strike="noStrike" dirty="0">
                        <a:solidFill>
                          <a:srgbClr val="0070C0"/>
                        </a:solidFill>
                        <a:effectLst/>
                        <a:latin typeface="Calibri" panose="020F0502020204030204" pitchFamily="34" charset="0"/>
                      </a:endParaRPr>
                    </a:p>
                  </a:txBody>
                  <a:tcPr marL="4113" marR="4113" marT="4113" marB="0" anchor="b"/>
                </a:tc>
                <a:tc>
                  <a:txBody>
                    <a:bodyPr/>
                    <a:lstStyle/>
                    <a:p>
                      <a:pPr algn="l" fontAlgn="b"/>
                      <a:endParaRPr lang="sl-SI" sz="1400" b="1" i="0" u="none" strike="noStrike" dirty="0">
                        <a:solidFill>
                          <a:srgbClr val="0070C0"/>
                        </a:solidFill>
                        <a:effectLst/>
                        <a:latin typeface="Calibri" panose="020F0502020204030204" pitchFamily="34" charset="0"/>
                      </a:endParaRPr>
                    </a:p>
                  </a:txBody>
                  <a:tcPr marL="4113" marR="4113" marT="4113" marB="0" anchor="b"/>
                </a:tc>
                <a:tc>
                  <a:txBody>
                    <a:bodyPr/>
                    <a:lstStyle/>
                    <a:p>
                      <a:pPr algn="l" fontAlgn="b"/>
                      <a:endParaRPr lang="sl-SI" sz="1400" b="0" i="0" u="none" strike="noStrike" dirty="0">
                        <a:solidFill>
                          <a:srgbClr val="0070C0"/>
                        </a:solidFill>
                        <a:effectLst/>
                        <a:latin typeface="Calibri" panose="020F0502020204030204" pitchFamily="34" charset="0"/>
                      </a:endParaRPr>
                    </a:p>
                  </a:txBody>
                  <a:tcPr marL="4113" marR="4113" marT="4113" marB="0" anchor="b"/>
                </a:tc>
                <a:tc>
                  <a:txBody>
                    <a:bodyPr/>
                    <a:lstStyle/>
                    <a:p>
                      <a:pPr algn="l" fontAlgn="ctr"/>
                      <a:endParaRPr lang="sl-SI" sz="1400" b="0" i="0" u="none" strike="noStrike" dirty="0">
                        <a:solidFill>
                          <a:srgbClr val="0070C0"/>
                        </a:solidFill>
                        <a:effectLst/>
                        <a:latin typeface="Calibri" panose="020F0502020204030204" pitchFamily="34" charset="0"/>
                      </a:endParaRPr>
                    </a:p>
                  </a:txBody>
                  <a:tcPr marL="4113" marR="4113" marT="4113" marB="0" anchor="ctr"/>
                </a:tc>
                <a:tc>
                  <a:txBody>
                    <a:bodyPr/>
                    <a:lstStyle/>
                    <a:p>
                      <a:pPr algn="l" fontAlgn="ctr"/>
                      <a:endParaRPr lang="sl-SI" sz="1400" b="1" i="0" u="none" strike="noStrike" dirty="0">
                        <a:solidFill>
                          <a:srgbClr val="FF0000"/>
                        </a:solidFill>
                        <a:effectLst/>
                        <a:latin typeface="Calibri" panose="020F0502020204030204" pitchFamily="34" charset="0"/>
                      </a:endParaRPr>
                    </a:p>
                  </a:txBody>
                  <a:tcPr marL="4113" marR="4113" marT="4113" marB="0" anchor="ctr"/>
                </a:tc>
                <a:extLst>
                  <a:ext uri="{0D108BD9-81ED-4DB2-BD59-A6C34878D82A}">
                    <a16:rowId xmlns:a16="http://schemas.microsoft.com/office/drawing/2014/main" val="4122440426"/>
                  </a:ext>
                </a:extLst>
              </a:tr>
              <a:tr h="425919">
                <a:tc>
                  <a:txBody>
                    <a:bodyPr/>
                    <a:lstStyle/>
                    <a:p>
                      <a:pPr algn="l" fontAlgn="b"/>
                      <a:r>
                        <a:rPr lang="sl-SI" sz="1400" u="none" strike="noStrike">
                          <a:effectLst/>
                        </a:rPr>
                        <a:t> </a:t>
                      </a:r>
                      <a:endParaRPr lang="sl-SI" sz="1400" b="1" i="0" u="none" strike="noStrike">
                        <a:solidFill>
                          <a:srgbClr val="0070C0"/>
                        </a:solidFill>
                        <a:effectLst/>
                        <a:latin typeface="Calibri" panose="020F0502020204030204" pitchFamily="34" charset="0"/>
                      </a:endParaRPr>
                    </a:p>
                  </a:txBody>
                  <a:tcPr marL="4113" marR="4113" marT="4113" marB="0" anchor="b"/>
                </a:tc>
                <a:tc>
                  <a:txBody>
                    <a:bodyPr/>
                    <a:lstStyle/>
                    <a:p>
                      <a:pPr algn="l" fontAlgn="b"/>
                      <a:r>
                        <a:rPr lang="sl-SI" sz="1400" b="1" u="none" strike="noStrike" dirty="0">
                          <a:effectLst/>
                        </a:rPr>
                        <a:t>VREDNOTENJE</a:t>
                      </a:r>
                      <a:endParaRPr lang="sl-SI" sz="1400" b="1" i="0" u="none" strike="noStrike" dirty="0">
                        <a:solidFill>
                          <a:srgbClr val="0070C0"/>
                        </a:solidFill>
                        <a:effectLst/>
                        <a:latin typeface="Calibri" panose="020F0502020204030204" pitchFamily="34" charset="0"/>
                      </a:endParaRPr>
                    </a:p>
                  </a:txBody>
                  <a:tcPr marL="4113" marR="4113" marT="4113" marB="0" anchor="b"/>
                </a:tc>
                <a:tc>
                  <a:txBody>
                    <a:bodyPr/>
                    <a:lstStyle/>
                    <a:p>
                      <a:pPr algn="l" fontAlgn="b"/>
                      <a:r>
                        <a:rPr lang="sl-SI" sz="1400" b="1" u="none" strike="noStrike" dirty="0">
                          <a:effectLst/>
                        </a:rPr>
                        <a:t>OPIS in CILJI VREDNOTENJA</a:t>
                      </a:r>
                      <a:endParaRPr lang="sl-SI" sz="1400" b="1" i="0" u="none" strike="noStrike" dirty="0">
                        <a:solidFill>
                          <a:srgbClr val="0070C0"/>
                        </a:solidFill>
                        <a:effectLst/>
                        <a:latin typeface="Calibri" panose="020F0502020204030204" pitchFamily="34" charset="0"/>
                      </a:endParaRPr>
                    </a:p>
                  </a:txBody>
                  <a:tcPr marL="4113" marR="4113" marT="4113" marB="0" anchor="b"/>
                </a:tc>
                <a:tc>
                  <a:txBody>
                    <a:bodyPr/>
                    <a:lstStyle/>
                    <a:p>
                      <a:pPr algn="l" fontAlgn="ctr"/>
                      <a:r>
                        <a:rPr lang="sl-SI" sz="1400" b="1" u="none" strike="noStrike" dirty="0">
                          <a:effectLst/>
                        </a:rPr>
                        <a:t>Termin</a:t>
                      </a:r>
                      <a:endParaRPr lang="sl-SI" sz="1400" b="1" i="0" u="none" strike="noStrike" dirty="0">
                        <a:solidFill>
                          <a:srgbClr val="0070C0"/>
                        </a:solidFill>
                        <a:effectLst/>
                        <a:latin typeface="Calibri" panose="020F0502020204030204" pitchFamily="34" charset="0"/>
                      </a:endParaRPr>
                    </a:p>
                  </a:txBody>
                  <a:tcPr marL="4113" marR="4113" marT="4113" marB="0" anchor="ctr"/>
                </a:tc>
                <a:tc>
                  <a:txBody>
                    <a:bodyPr/>
                    <a:lstStyle/>
                    <a:p>
                      <a:pPr algn="l" fontAlgn="b"/>
                      <a:r>
                        <a:rPr lang="sl-SI" sz="1400" b="1" u="none" strike="noStrike" dirty="0">
                          <a:effectLst/>
                        </a:rPr>
                        <a:t>SODELUJOČI (poleg MKRR)</a:t>
                      </a:r>
                      <a:endParaRPr lang="sl-SI" sz="1400" b="1" i="0" u="none" strike="noStrike" dirty="0">
                        <a:solidFill>
                          <a:srgbClr val="0070C0"/>
                        </a:solidFill>
                        <a:effectLst/>
                        <a:latin typeface="Calibri" panose="020F0502020204030204" pitchFamily="34" charset="0"/>
                      </a:endParaRPr>
                    </a:p>
                  </a:txBody>
                  <a:tcPr marL="4113" marR="4113" marT="4113" marB="0" anchor="b"/>
                </a:tc>
                <a:extLst>
                  <a:ext uri="{0D108BD9-81ED-4DB2-BD59-A6C34878D82A}">
                    <a16:rowId xmlns:a16="http://schemas.microsoft.com/office/drawing/2014/main" val="1020795985"/>
                  </a:ext>
                </a:extLst>
              </a:tr>
              <a:tr h="1610454">
                <a:tc>
                  <a:txBody>
                    <a:bodyPr/>
                    <a:lstStyle/>
                    <a:p>
                      <a:pPr algn="l" fontAlgn="b"/>
                      <a:r>
                        <a:rPr lang="sl-SI" sz="1400" u="none" strike="noStrike">
                          <a:effectLst/>
                        </a:rPr>
                        <a:t>1</a:t>
                      </a:r>
                      <a:endParaRPr lang="sl-SI" sz="1400" b="1" i="0" u="none" strike="noStrike">
                        <a:solidFill>
                          <a:srgbClr val="000000"/>
                        </a:solidFill>
                        <a:effectLst/>
                        <a:latin typeface="Calibri" panose="020F0502020204030204" pitchFamily="34" charset="0"/>
                      </a:endParaRPr>
                    </a:p>
                  </a:txBody>
                  <a:tcPr marL="4113" marR="4113" marT="4113" marB="0" anchor="b"/>
                </a:tc>
                <a:tc>
                  <a:txBody>
                    <a:bodyPr/>
                    <a:lstStyle/>
                    <a:p>
                      <a:pPr algn="l" fontAlgn="ctr"/>
                      <a:r>
                        <a:rPr lang="sl-SI" sz="1400" b="1" u="none" strike="noStrike" dirty="0">
                          <a:effectLst/>
                        </a:rPr>
                        <a:t>Vrednotenje učinka izvajanja infrastrukturnih in </a:t>
                      </a:r>
                      <a:r>
                        <a:rPr lang="sl-SI" sz="1400" b="1" u="none" strike="noStrike" dirty="0" err="1">
                          <a:effectLst/>
                        </a:rPr>
                        <a:t>neinfrastrukturnih</a:t>
                      </a:r>
                      <a:r>
                        <a:rPr lang="sl-SI" sz="1400" b="1" u="none" strike="noStrike" dirty="0">
                          <a:effectLst/>
                        </a:rPr>
                        <a:t> ukrepov trajnostne mobilnosti na spremembo potovalnih navad prebivalstva RS</a:t>
                      </a:r>
                      <a:endParaRPr lang="sl-SI" sz="1400" b="1" i="0" u="none" strike="noStrike" dirty="0">
                        <a:solidFill>
                          <a:srgbClr val="000000"/>
                        </a:solidFill>
                        <a:effectLst/>
                        <a:latin typeface="Calibri" panose="020F0502020204030204" pitchFamily="34" charset="0"/>
                      </a:endParaRPr>
                    </a:p>
                  </a:txBody>
                  <a:tcPr marL="4113" marR="4113" marT="4113" marB="0" anchor="ctr"/>
                </a:tc>
                <a:tc>
                  <a:txBody>
                    <a:bodyPr/>
                    <a:lstStyle/>
                    <a:p>
                      <a:pPr algn="l" fontAlgn="ctr">
                        <a:lnSpc>
                          <a:spcPts val="1300"/>
                        </a:lnSpc>
                      </a:pPr>
                      <a:r>
                        <a:rPr lang="sl-SI" sz="1400" u="none" strike="noStrike" dirty="0">
                          <a:effectLst/>
                        </a:rPr>
                        <a:t>Izvedba vrednotenja učinka za RSO 2.8, RSO 3.2 na področju trajnostne mobilnosti (pregled izvajanja istih ukrepov v finančni perspektivi 2014–2020 in finančni perspektivi 2021–2027 ter predlogi za naprej). Cilj vrednotenja je ocena učinka oz. vpliva nabora ukrepov in </a:t>
                      </a:r>
                      <a:r>
                        <a:rPr lang="sl-SI" sz="1400" u="none" strike="noStrike" dirty="0" err="1">
                          <a:effectLst/>
                        </a:rPr>
                        <a:t>podukrepov</a:t>
                      </a:r>
                      <a:r>
                        <a:rPr lang="sl-SI" sz="1400" u="none" strike="noStrike" dirty="0">
                          <a:effectLst/>
                        </a:rPr>
                        <a:t>, združenih pod RSO 2.8 in RSO 3.2 na področju trajnostne mobilnosti na doseganje ciljev Republike Slovenije, ki se nanašajo na spremembe potovalnih navad prebivalstva. Ocenjuje se, kako pozitivno ali negativno je intervencija vplivala na razvoj urbane, kot lokalne in regionalne trajnostne mobilnosti v smeri večje rabe aktivnih oblik mobilnosti, kot sta hoja in kolesarjenje, ter uporabe javnega potniškega prometa, souporabe vozil, </a:t>
                      </a:r>
                      <a:r>
                        <a:rPr lang="sl-SI" sz="1400" u="none" strike="noStrike" dirty="0" err="1">
                          <a:effectLst/>
                        </a:rPr>
                        <a:t>sopotništva</a:t>
                      </a:r>
                      <a:r>
                        <a:rPr lang="sl-SI" sz="1400" u="none" strike="noStrike" dirty="0">
                          <a:effectLst/>
                        </a:rPr>
                        <a:t> ipd. Obravnavajo se tako namerni kot nenamerni učinki intervencije ter morebiten učinek na druge intervencije in horizontalna področja (trajnostni razvoj, kohezija, človekove pravice, enakost spolov…). </a:t>
                      </a:r>
                      <a:endParaRPr lang="sl-SI" sz="1400" b="0" i="0" u="none" strike="noStrike" dirty="0">
                        <a:solidFill>
                          <a:srgbClr val="000000"/>
                        </a:solidFill>
                        <a:effectLst/>
                        <a:latin typeface="Calibri" panose="020F0502020204030204" pitchFamily="34" charset="0"/>
                      </a:endParaRPr>
                    </a:p>
                  </a:txBody>
                  <a:tcPr marL="4113" marR="4113" marT="4113" marB="0" anchor="ctr"/>
                </a:tc>
                <a:tc>
                  <a:txBody>
                    <a:bodyPr/>
                    <a:lstStyle/>
                    <a:p>
                      <a:pPr algn="l" fontAlgn="ctr"/>
                      <a:r>
                        <a:rPr lang="sl-SI" sz="1400" u="none" strike="noStrike" dirty="0">
                          <a:effectLst/>
                        </a:rPr>
                        <a:t>2026</a:t>
                      </a:r>
                      <a:endParaRPr lang="sl-SI" sz="1400" b="0" i="0" u="none" strike="noStrike" dirty="0">
                        <a:solidFill>
                          <a:srgbClr val="000000"/>
                        </a:solidFill>
                        <a:effectLst/>
                        <a:latin typeface="Calibri" panose="020F0502020204030204" pitchFamily="34" charset="0"/>
                      </a:endParaRPr>
                    </a:p>
                  </a:txBody>
                  <a:tcPr marL="4113" marR="4113" marT="4113" marB="0" anchor="ctr"/>
                </a:tc>
                <a:tc>
                  <a:txBody>
                    <a:bodyPr/>
                    <a:lstStyle/>
                    <a:p>
                      <a:pPr algn="l" fontAlgn="ctr"/>
                      <a:r>
                        <a:rPr lang="sl-SI" sz="1400" u="none" strike="noStrike">
                          <a:effectLst/>
                        </a:rPr>
                        <a:t>MOPE, MZI</a:t>
                      </a:r>
                      <a:endParaRPr lang="sl-SI" sz="1400" b="0" i="0" u="none" strike="noStrike">
                        <a:solidFill>
                          <a:srgbClr val="000000"/>
                        </a:solidFill>
                        <a:effectLst/>
                        <a:latin typeface="Calibri" panose="020F0502020204030204" pitchFamily="34" charset="0"/>
                      </a:endParaRPr>
                    </a:p>
                  </a:txBody>
                  <a:tcPr marL="4113" marR="4113" marT="4113" marB="0" anchor="ctr"/>
                </a:tc>
                <a:extLst>
                  <a:ext uri="{0D108BD9-81ED-4DB2-BD59-A6C34878D82A}">
                    <a16:rowId xmlns:a16="http://schemas.microsoft.com/office/drawing/2014/main" val="1108808110"/>
                  </a:ext>
                </a:extLst>
              </a:tr>
              <a:tr h="2295867">
                <a:tc>
                  <a:txBody>
                    <a:bodyPr/>
                    <a:lstStyle/>
                    <a:p>
                      <a:pPr algn="l" fontAlgn="b"/>
                      <a:r>
                        <a:rPr lang="sl-SI" sz="1400" u="none" strike="noStrike">
                          <a:effectLst/>
                        </a:rPr>
                        <a:t>2</a:t>
                      </a:r>
                      <a:endParaRPr lang="sl-SI" sz="1400" b="1" i="0" u="none" strike="noStrike">
                        <a:solidFill>
                          <a:srgbClr val="000000"/>
                        </a:solidFill>
                        <a:effectLst/>
                        <a:latin typeface="Calibri" panose="020F0502020204030204" pitchFamily="34" charset="0"/>
                      </a:endParaRPr>
                    </a:p>
                  </a:txBody>
                  <a:tcPr marL="4113" marR="4113" marT="4113" marB="0" anchor="b"/>
                </a:tc>
                <a:tc>
                  <a:txBody>
                    <a:bodyPr/>
                    <a:lstStyle/>
                    <a:p>
                      <a:pPr algn="l" fontAlgn="ctr"/>
                      <a:r>
                        <a:rPr lang="pl-PL" sz="1400" b="1" u="none" strike="noStrike" dirty="0">
                          <a:effectLst/>
                        </a:rPr>
                        <a:t>Vrednotenje ustreznosti ukrepa za odziv na podnebno pogojene nesreče</a:t>
                      </a:r>
                      <a:endParaRPr lang="pl-PL" sz="1400" b="1" i="0" u="none" strike="noStrike" dirty="0">
                        <a:solidFill>
                          <a:srgbClr val="000000"/>
                        </a:solidFill>
                        <a:effectLst/>
                        <a:latin typeface="Calibri" panose="020F0502020204030204" pitchFamily="34" charset="0"/>
                      </a:endParaRPr>
                    </a:p>
                  </a:txBody>
                  <a:tcPr marL="4113" marR="4113" marT="4113" marB="0" anchor="ctr"/>
                </a:tc>
                <a:tc>
                  <a:txBody>
                    <a:bodyPr/>
                    <a:lstStyle/>
                    <a:p>
                      <a:pPr marL="0" algn="l" fontAlgn="ctr">
                        <a:lnSpc>
                          <a:spcPts val="1300"/>
                        </a:lnSpc>
                      </a:pPr>
                      <a:r>
                        <a:rPr lang="sl-SI" sz="1400" u="none" strike="noStrike" dirty="0">
                          <a:effectLst/>
                        </a:rPr>
                        <a:t>Vrednotenje specifičnega cilja RSO2.4 - Spodbujanje prilagajanja podnebnim spremembam in preprečevanja tveganja nesreč ter odpornosti, ob upoštevanju ekosistemskih pristopov, ukrepov za odziv na podnebno pogojene nesreče. Cilj ukrepa je zagotoviti pogoje za učinkovit, pravočasen in varen odziv v primeru podnebno pogojenih nesreč, ki jih predstavljajo ustrezna oprema, dobra usposobljenost in infrastruktura, ki podpira delovanje enot za odziv na podnebno pogojene nesreče.</a:t>
                      </a:r>
                      <a:br>
                        <a:rPr lang="sl-SI" sz="1400" u="none" strike="noStrike" dirty="0">
                          <a:effectLst/>
                        </a:rPr>
                      </a:br>
                      <a:r>
                        <a:rPr lang="sl-SI" sz="1400" u="none" strike="noStrike" dirty="0">
                          <a:effectLst/>
                        </a:rPr>
                        <a:t>Poudarek je na preventivi, zmanjšanju tveganj nesreč in njihovemu preprečevanju ter prizadevanjem za krepitev odpornosti družbe in posameznika na naravne in druge nesreče. Vlaganje v preprečevanje in zmanjševanje tveganj nesreč je učinkovitejše ter trajnostno in dolgoročno tudi cenejše od drugih oblik varstva pred nesrečami. Vseh tveganj nesreč ni mogoče odpraviti, zato je potreben učinkovit nadaljnji razvoj zmogljivosti za odzivanje na naravne in druge nesreče.</a:t>
                      </a:r>
                      <a:br>
                        <a:rPr lang="sl-SI" sz="1400" u="none" strike="noStrike" dirty="0">
                          <a:effectLst/>
                        </a:rPr>
                      </a:br>
                      <a:r>
                        <a:rPr lang="sl-SI" sz="1400" u="none" strike="noStrike" dirty="0">
                          <a:effectLst/>
                        </a:rPr>
                        <a:t>Cilj vrednotenja je preveriti doprinos ukrepa odziva na podnebno pogojene nesreče, ki se izvaja v okviru specifičnega cilja RSO2.4 k učinkovitosti odzivanja na podnebno pogojene nesreče (ustreznost nakupljene opreme). </a:t>
                      </a:r>
                      <a:endParaRPr lang="sl-SI" sz="1400" b="0" i="0" u="none" strike="noStrike" dirty="0">
                        <a:solidFill>
                          <a:srgbClr val="000000"/>
                        </a:solidFill>
                        <a:effectLst/>
                        <a:latin typeface="Calibri" panose="020F0502020204030204" pitchFamily="34" charset="0"/>
                      </a:endParaRPr>
                    </a:p>
                  </a:txBody>
                  <a:tcPr marL="4113" marR="4113" marT="4113" marB="0" anchor="ctr"/>
                </a:tc>
                <a:tc>
                  <a:txBody>
                    <a:bodyPr/>
                    <a:lstStyle/>
                    <a:p>
                      <a:pPr algn="l" fontAlgn="ctr"/>
                      <a:r>
                        <a:rPr lang="sl-SI" sz="1400" u="none" strike="noStrike">
                          <a:effectLst/>
                        </a:rPr>
                        <a:t>2026</a:t>
                      </a:r>
                      <a:endParaRPr lang="sl-SI" sz="1400" b="0" i="0" u="none" strike="noStrike">
                        <a:solidFill>
                          <a:srgbClr val="000000"/>
                        </a:solidFill>
                        <a:effectLst/>
                        <a:latin typeface="Calibri" panose="020F0502020204030204" pitchFamily="34" charset="0"/>
                      </a:endParaRPr>
                    </a:p>
                  </a:txBody>
                  <a:tcPr marL="4113" marR="4113" marT="4113" marB="0" anchor="ctr"/>
                </a:tc>
                <a:tc>
                  <a:txBody>
                    <a:bodyPr/>
                    <a:lstStyle/>
                    <a:p>
                      <a:pPr algn="l" fontAlgn="ctr"/>
                      <a:r>
                        <a:rPr lang="sl-SI" sz="1400" u="none" strike="noStrike">
                          <a:effectLst/>
                        </a:rPr>
                        <a:t>MNVP z URSZR</a:t>
                      </a:r>
                      <a:endParaRPr lang="sl-SI" sz="1400" b="0" i="0" u="none" strike="noStrike">
                        <a:solidFill>
                          <a:srgbClr val="000000"/>
                        </a:solidFill>
                        <a:effectLst/>
                        <a:latin typeface="Calibri" panose="020F0502020204030204" pitchFamily="34" charset="0"/>
                      </a:endParaRPr>
                    </a:p>
                  </a:txBody>
                  <a:tcPr marL="4113" marR="4113" marT="4113" marB="0" anchor="ctr"/>
                </a:tc>
                <a:extLst>
                  <a:ext uri="{0D108BD9-81ED-4DB2-BD59-A6C34878D82A}">
                    <a16:rowId xmlns:a16="http://schemas.microsoft.com/office/drawing/2014/main" val="3800490492"/>
                  </a:ext>
                </a:extLst>
              </a:tr>
              <a:tr h="0">
                <a:tc>
                  <a:txBody>
                    <a:bodyPr/>
                    <a:lstStyle/>
                    <a:p>
                      <a:pPr algn="l" fontAlgn="b"/>
                      <a:r>
                        <a:rPr lang="sl-SI" sz="1400" u="none" strike="noStrike">
                          <a:effectLst/>
                        </a:rPr>
                        <a:t>3</a:t>
                      </a:r>
                      <a:endParaRPr lang="sl-SI" sz="1400" b="1" i="0" u="none" strike="noStrike">
                        <a:solidFill>
                          <a:srgbClr val="000000"/>
                        </a:solidFill>
                        <a:effectLst/>
                        <a:latin typeface="Calibri" panose="020F0502020204030204" pitchFamily="34" charset="0"/>
                      </a:endParaRPr>
                    </a:p>
                  </a:txBody>
                  <a:tcPr marL="4113" marR="4113" marT="4113" marB="0" anchor="b"/>
                </a:tc>
                <a:tc>
                  <a:txBody>
                    <a:bodyPr/>
                    <a:lstStyle/>
                    <a:p>
                      <a:pPr marL="0" algn="l" defTabSz="914400" rtl="0" eaLnBrk="1" fontAlgn="ctr" latinLnBrk="0" hangingPunct="1"/>
                      <a:r>
                        <a:rPr lang="sl-SI" sz="1400" b="1" u="none" strike="noStrike" kern="1200" dirty="0">
                          <a:solidFill>
                            <a:schemeClr val="dk1"/>
                          </a:solidFill>
                          <a:effectLst/>
                          <a:latin typeface="+mn-lt"/>
                          <a:ea typeface="+mn-ea"/>
                          <a:cs typeface="+mn-cs"/>
                        </a:rPr>
                        <a:t>Vrednotenje operacije Kompetenčni centri - KOC</a:t>
                      </a:r>
                    </a:p>
                  </a:txBody>
                  <a:tcPr marL="4113" marR="4113" marT="4113" marB="0" anchor="ctr"/>
                </a:tc>
                <a:tc>
                  <a:txBody>
                    <a:bodyPr/>
                    <a:lstStyle/>
                    <a:p>
                      <a:pPr marL="0" algn="l" defTabSz="914400" rtl="0" eaLnBrk="1" fontAlgn="ctr" latinLnBrk="0" hangingPunct="1">
                        <a:lnSpc>
                          <a:spcPts val="1300"/>
                        </a:lnSpc>
                      </a:pPr>
                      <a:r>
                        <a:rPr lang="sl-SI" sz="1400" u="none" strike="noStrike" kern="1200" dirty="0">
                          <a:solidFill>
                            <a:schemeClr val="dk1"/>
                          </a:solidFill>
                          <a:effectLst/>
                          <a:latin typeface="+mn-lt"/>
                          <a:ea typeface="+mn-ea"/>
                          <a:cs typeface="+mn-cs"/>
                        </a:rPr>
                        <a:t>Operacija KOC 4.0 je z nadaljnjo krepitvijo in osredotočenjem delovanja kompetenčnih centrov za razvoj kadrov na vseh prednostnih področjih S5 ter tudi drugih področjih z namenom razvoja znanj in spretnosti za pametno specializacijo, industrijski prehod in podjetništvo, usmerjena k spodbujanju nadaljnjega gospodarskega razvoja Slovenije, skozi razvijanje  znanj in spretnosti potrebnih za pametno specializacijo, industrijski prehod ter zeleno in digitalno preobrazbo in v podporo inovativnosti za podjetja ter izboljšanju položaja zaposlenih na trgu dela. </a:t>
                      </a:r>
                    </a:p>
                    <a:p>
                      <a:pPr marL="0" algn="l" defTabSz="914400" rtl="0" eaLnBrk="1" fontAlgn="ctr" latinLnBrk="0" hangingPunct="1">
                        <a:lnSpc>
                          <a:spcPts val="1300"/>
                        </a:lnSpc>
                      </a:pPr>
                      <a:r>
                        <a:rPr lang="sl-SI" sz="1400" u="none" strike="noStrike" kern="1200" dirty="0">
                          <a:solidFill>
                            <a:schemeClr val="dk1"/>
                          </a:solidFill>
                          <a:effectLst/>
                          <a:latin typeface="+mn-lt"/>
                          <a:ea typeface="+mn-ea"/>
                          <a:cs typeface="+mn-cs"/>
                        </a:rPr>
                        <a:t>Cilj vrednotenja je preveriti učinkovitost in uspešnost programa usposabljanja ter ugotoviti, ali se zastavljeni cilji projekta dosežejo in ali prispeva k želenim učinkom in rezultatom.</a:t>
                      </a:r>
                    </a:p>
                  </a:txBody>
                  <a:tcPr marL="89535" marR="89535" marT="0" marB="0"/>
                </a:tc>
                <a:tc>
                  <a:txBody>
                    <a:bodyPr/>
                    <a:lstStyle/>
                    <a:p>
                      <a:pPr algn="l" fontAlgn="ctr"/>
                      <a:r>
                        <a:rPr lang="sl-SI" sz="1400" u="none" strike="noStrike" dirty="0">
                          <a:effectLst/>
                        </a:rPr>
                        <a:t>2026</a:t>
                      </a:r>
                      <a:endParaRPr lang="sl-SI" sz="1400" b="0" i="0" u="none" strike="noStrike" dirty="0">
                        <a:solidFill>
                          <a:srgbClr val="000000"/>
                        </a:solidFill>
                        <a:effectLst/>
                        <a:latin typeface="Calibri" panose="020F0502020204030204" pitchFamily="34" charset="0"/>
                      </a:endParaRPr>
                    </a:p>
                  </a:txBody>
                  <a:tcPr marL="4113" marR="4113" marT="4113" marB="0" anchor="ctr"/>
                </a:tc>
                <a:tc>
                  <a:txBody>
                    <a:bodyPr/>
                    <a:lstStyle/>
                    <a:p>
                      <a:pPr algn="l" fontAlgn="ctr"/>
                      <a:r>
                        <a:rPr lang="sl-SI" sz="1400" u="none" strike="noStrike" dirty="0">
                          <a:effectLst/>
                        </a:rPr>
                        <a:t>MDDSZ, MGTŠ</a:t>
                      </a:r>
                      <a:endParaRPr lang="sl-SI" sz="1400" b="0" i="0" u="none" strike="noStrike" dirty="0">
                        <a:solidFill>
                          <a:srgbClr val="000000"/>
                        </a:solidFill>
                        <a:effectLst/>
                        <a:latin typeface="Calibri" panose="020F0502020204030204" pitchFamily="34" charset="0"/>
                      </a:endParaRPr>
                    </a:p>
                  </a:txBody>
                  <a:tcPr marL="4113" marR="4113" marT="4113" marB="0" anchor="ctr"/>
                </a:tc>
                <a:extLst>
                  <a:ext uri="{0D108BD9-81ED-4DB2-BD59-A6C34878D82A}">
                    <a16:rowId xmlns:a16="http://schemas.microsoft.com/office/drawing/2014/main" val="408153331"/>
                  </a:ext>
                </a:extLst>
              </a:tr>
            </a:tbl>
          </a:graphicData>
        </a:graphic>
      </p:graphicFrame>
    </p:spTree>
    <p:extLst>
      <p:ext uri="{BB962C8B-B14F-4D97-AF65-F5344CB8AC3E}">
        <p14:creationId xmlns:p14="http://schemas.microsoft.com/office/powerpoint/2010/main" val="18491488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508529" y="358546"/>
            <a:ext cx="11107993" cy="1351587"/>
          </a:xfrm>
        </p:spPr>
        <p:txBody>
          <a:bodyPr>
            <a:normAutofit/>
          </a:bodyPr>
          <a:lstStyle/>
          <a:p>
            <a:r>
              <a:rPr lang="sl-SI" sz="2400" dirty="0">
                <a:solidFill>
                  <a:srgbClr val="034EA2"/>
                </a:solidFill>
                <a:effectLst>
                  <a:outerShdw blurRad="38100" dist="38100" dir="2700000" algn="tl">
                    <a:srgbClr val="000000">
                      <a:alpha val="43137"/>
                    </a:srgbClr>
                  </a:outerShdw>
                </a:effectLst>
                <a:latin typeface="Republika" panose="02000506040000020004" pitchFamily="2" charset="-18"/>
              </a:rPr>
              <a:t>Napredek pri izvajanju programa - koriščenje do 28. 2. 2025 po skladih in regijah</a:t>
            </a:r>
            <a:endParaRPr lang="sl-SI" sz="2400" dirty="0">
              <a:solidFill>
                <a:srgbClr val="034EA2"/>
              </a:solidFill>
              <a:effectLst>
                <a:outerShdw blurRad="38100" dist="38100" dir="2700000" algn="tl">
                  <a:srgbClr val="000000">
                    <a:alpha val="43137"/>
                  </a:srgbClr>
                </a:outerShdw>
              </a:effectLst>
            </a:endParaRPr>
          </a:p>
        </p:txBody>
      </p:sp>
      <p:pic>
        <p:nvPicPr>
          <p:cNvPr id="4" name="Slika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77216" y="6033143"/>
            <a:ext cx="2689861" cy="564319"/>
          </a:xfrm>
          <a:prstGeom prst="rect">
            <a:avLst/>
          </a:prstGeom>
        </p:spPr>
      </p:pic>
      <p:pic>
        <p:nvPicPr>
          <p:cNvPr id="5" name="Picture 4" descr="Logo image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8529" y="6081245"/>
            <a:ext cx="1050232" cy="516217"/>
          </a:xfrm>
          <a:prstGeom prst="rect">
            <a:avLst/>
          </a:prstGeom>
          <a:noFill/>
          <a:extLst>
            <a:ext uri="{909E8E84-426E-40DD-AFC4-6F175D3DCCD1}">
              <a14:hiddenFill xmlns:a14="http://schemas.microsoft.com/office/drawing/2010/main">
                <a:solidFill>
                  <a:srgbClr val="FFFFFF"/>
                </a:solidFill>
              </a14:hiddenFill>
            </a:ext>
          </a:extLst>
        </p:spPr>
      </p:pic>
      <p:cxnSp>
        <p:nvCxnSpPr>
          <p:cNvPr id="7" name="Kolenski povezovalnik 6"/>
          <p:cNvCxnSpPr/>
          <p:nvPr/>
        </p:nvCxnSpPr>
        <p:spPr>
          <a:xfrm flipV="1">
            <a:off x="245807" y="304566"/>
            <a:ext cx="3736258" cy="2637408"/>
          </a:xfrm>
          <a:prstGeom prst="bentConnector3">
            <a:avLst>
              <a:gd name="adj1" fmla="val 0"/>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8" name="Kolenski povezovalnik 7"/>
          <p:cNvCxnSpPr/>
          <p:nvPr/>
        </p:nvCxnSpPr>
        <p:spPr>
          <a:xfrm flipV="1">
            <a:off x="8514735" y="4197949"/>
            <a:ext cx="3342968" cy="2408904"/>
          </a:xfrm>
          <a:prstGeom prst="bentConnector3">
            <a:avLst>
              <a:gd name="adj1" fmla="val 100294"/>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pic>
        <p:nvPicPr>
          <p:cNvPr id="6" name="Slika 5">
            <a:extLst>
              <a:ext uri="{FF2B5EF4-FFF2-40B4-BE49-F238E27FC236}">
                <a16:creationId xmlns:a16="http://schemas.microsoft.com/office/drawing/2014/main" id="{1C6D410C-5A9F-07E3-B114-F0785FBBBE0F}"/>
              </a:ext>
            </a:extLst>
          </p:cNvPr>
          <p:cNvPicPr>
            <a:picLocks noChangeAspect="1"/>
          </p:cNvPicPr>
          <p:nvPr/>
        </p:nvPicPr>
        <p:blipFill>
          <a:blip r:embed="rId4"/>
          <a:stretch>
            <a:fillRect/>
          </a:stretch>
        </p:blipFill>
        <p:spPr>
          <a:xfrm>
            <a:off x="1153420" y="1319802"/>
            <a:ext cx="9885159" cy="4655350"/>
          </a:xfrm>
          <a:prstGeom prst="rect">
            <a:avLst/>
          </a:prstGeom>
        </p:spPr>
      </p:pic>
    </p:spTree>
    <p:extLst>
      <p:ext uri="{BB962C8B-B14F-4D97-AF65-F5344CB8AC3E}">
        <p14:creationId xmlns:p14="http://schemas.microsoft.com/office/powerpoint/2010/main" val="2004268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822058" y="9932"/>
            <a:ext cx="10515600" cy="1351587"/>
          </a:xfrm>
        </p:spPr>
        <p:txBody>
          <a:bodyPr>
            <a:normAutofit/>
          </a:bodyPr>
          <a:lstStyle/>
          <a:p>
            <a:r>
              <a:rPr lang="sl-SI" sz="2800" dirty="0">
                <a:solidFill>
                  <a:srgbClr val="034EA2"/>
                </a:solidFill>
                <a:effectLst>
                  <a:outerShdw blurRad="38100" dist="38100" dir="2700000" algn="tl">
                    <a:srgbClr val="000000">
                      <a:alpha val="43137"/>
                    </a:srgbClr>
                  </a:outerShdw>
                </a:effectLst>
                <a:latin typeface="Republika" panose="02000506040000020004" pitchFamily="2" charset="-18"/>
              </a:rPr>
              <a:t>Napredek pri izvajanju programa </a:t>
            </a:r>
            <a:r>
              <a:rPr lang="sl-SI" sz="2400" dirty="0">
                <a:solidFill>
                  <a:srgbClr val="034EA2"/>
                </a:solidFill>
                <a:effectLst>
                  <a:outerShdw blurRad="38100" dist="38100" dir="2700000" algn="tl">
                    <a:srgbClr val="000000">
                      <a:alpha val="43137"/>
                    </a:srgbClr>
                  </a:outerShdw>
                </a:effectLst>
                <a:latin typeface="Republika" panose="02000506040000020004" pitchFamily="2" charset="-18"/>
              </a:rPr>
              <a:t>– Oblike teritorialnega pristopa</a:t>
            </a:r>
            <a:endParaRPr lang="sl-SI" sz="2400" dirty="0">
              <a:solidFill>
                <a:srgbClr val="034EA2"/>
              </a:solidFill>
              <a:effectLst>
                <a:outerShdw blurRad="38100" dist="38100" dir="2700000" algn="tl">
                  <a:srgbClr val="000000">
                    <a:alpha val="43137"/>
                  </a:srgbClr>
                </a:outerShdw>
              </a:effectLst>
            </a:endParaRPr>
          </a:p>
        </p:txBody>
      </p:sp>
      <p:sp>
        <p:nvSpPr>
          <p:cNvPr id="3" name="Označba mesta vsebine 2"/>
          <p:cNvSpPr>
            <a:spLocks noGrp="1"/>
          </p:cNvSpPr>
          <p:nvPr>
            <p:ph idx="1"/>
          </p:nvPr>
        </p:nvSpPr>
        <p:spPr>
          <a:xfrm>
            <a:off x="854342" y="877435"/>
            <a:ext cx="10617222" cy="4336307"/>
          </a:xfrm>
        </p:spPr>
        <p:txBody>
          <a:bodyPr vert="horz" lIns="91440" tIns="45720" rIns="91440" bIns="45720" rtlCol="0" anchor="t">
            <a:normAutofit fontScale="25000" lnSpcReduction="20000"/>
          </a:bodyPr>
          <a:lstStyle/>
          <a:p>
            <a:pPr marL="0" indent="0">
              <a:buNone/>
            </a:pPr>
            <a:endParaRPr lang="sl-SI" sz="8000" b="1" dirty="0">
              <a:latin typeface="Republika" panose="02000506040000020004" pitchFamily="2" charset="-18"/>
            </a:endParaRPr>
          </a:p>
          <a:p>
            <a:pPr marL="0" indent="0">
              <a:spcAft>
                <a:spcPts val="1000"/>
              </a:spcAft>
              <a:buNone/>
            </a:pPr>
            <a:r>
              <a:rPr lang="sl-SI" sz="8000" b="1" dirty="0">
                <a:effectLst>
                  <a:outerShdw blurRad="38100" dist="38100" dir="2700000" algn="tl">
                    <a:srgbClr val="000000">
                      <a:alpha val="43137"/>
                    </a:srgbClr>
                  </a:outerShdw>
                </a:effectLst>
              </a:rPr>
              <a:t>Lokalni razvoj, ki ga vodi skupnost (CLLD):</a:t>
            </a:r>
          </a:p>
          <a:p>
            <a:pPr algn="just">
              <a:spcBef>
                <a:spcPts val="600"/>
              </a:spcBef>
              <a:spcAft>
                <a:spcPts val="600"/>
              </a:spcAft>
            </a:pPr>
            <a:r>
              <a:rPr lang="sl-SI" sz="8000" dirty="0"/>
              <a:t>deluje </a:t>
            </a:r>
            <a:r>
              <a:rPr lang="sl-SI" sz="8000" b="1" dirty="0"/>
              <a:t>37 lokalnih akcijskih skupnosti </a:t>
            </a:r>
            <a:r>
              <a:rPr lang="sl-SI" sz="8000" dirty="0"/>
              <a:t>(LAS)</a:t>
            </a:r>
          </a:p>
          <a:p>
            <a:pPr algn="just">
              <a:spcBef>
                <a:spcPts val="600"/>
              </a:spcBef>
              <a:spcAft>
                <a:spcPts val="600"/>
              </a:spcAft>
            </a:pPr>
            <a:r>
              <a:rPr lang="sl-SI" sz="8000" b="1" dirty="0"/>
              <a:t>vse Strategije lokalnega razvoja  (SLR) so bile potrjene</a:t>
            </a:r>
          </a:p>
          <a:p>
            <a:pPr algn="just">
              <a:spcBef>
                <a:spcPts val="600"/>
              </a:spcBef>
              <a:spcAft>
                <a:spcPts val="600"/>
              </a:spcAft>
            </a:pPr>
            <a:r>
              <a:rPr lang="sl-SI" sz="8000" dirty="0"/>
              <a:t>LAS pripravljajo in objavljajo javne pozive na vseh 37 območjih</a:t>
            </a:r>
          </a:p>
          <a:p>
            <a:pPr algn="just">
              <a:spcBef>
                <a:spcPts val="600"/>
              </a:spcBef>
              <a:spcAft>
                <a:spcPts val="600"/>
              </a:spcAft>
            </a:pPr>
            <a:r>
              <a:rPr lang="sl-SI" sz="8000" dirty="0"/>
              <a:t>Poleti je MKRR od LAS začela prejemati osnutke javnih pozivov v pregled in potrditev - številni od njih so bili že potrjeni</a:t>
            </a:r>
          </a:p>
          <a:p>
            <a:pPr algn="just">
              <a:spcBef>
                <a:spcPts val="600"/>
              </a:spcBef>
              <a:spcAft>
                <a:spcPts val="600"/>
              </a:spcAft>
            </a:pPr>
            <a:r>
              <a:rPr lang="sl-SI" sz="8000" b="1" dirty="0"/>
              <a:t>LAS so že začele objavljati javne pozive </a:t>
            </a:r>
            <a:r>
              <a:rPr lang="sl-SI" sz="8000" dirty="0"/>
              <a:t>in izvajajo predstavitvene delavnice na terenu</a:t>
            </a:r>
          </a:p>
          <a:p>
            <a:pPr marL="0" indent="0" algn="just">
              <a:buNone/>
            </a:pPr>
            <a:endParaRPr lang="sl-SI" sz="8000" dirty="0"/>
          </a:p>
          <a:p>
            <a:pPr marL="0" indent="0">
              <a:spcAft>
                <a:spcPts val="1000"/>
              </a:spcAft>
              <a:buNone/>
            </a:pPr>
            <a:r>
              <a:rPr lang="sl-SI" sz="8000" b="1" dirty="0">
                <a:effectLst>
                  <a:outerShdw blurRad="38100" dist="38100" dir="2700000" algn="tl">
                    <a:srgbClr val="000000">
                      <a:alpha val="43137"/>
                    </a:srgbClr>
                  </a:outerShdw>
                </a:effectLst>
              </a:rPr>
              <a:t>Celostne teritorialne naložbe (CTN): </a:t>
            </a:r>
          </a:p>
          <a:p>
            <a:pPr algn="just">
              <a:spcAft>
                <a:spcPts val="1000"/>
              </a:spcAft>
            </a:pPr>
            <a:r>
              <a:rPr lang="sl-SI" sz="8000" dirty="0"/>
              <a:t>PT ZMOS v oktobru in novembru 2023 </a:t>
            </a:r>
            <a:r>
              <a:rPr lang="sl-SI" sz="8000" dirty="0">
                <a:sym typeface="Symbol" panose="05050102010706020507" pitchFamily="18" charset="2"/>
              </a:rPr>
              <a:t> objava prvih povabil za izbor operacij  v okviru SC RSO 2.7 – zelena infrastruktura, RSO 2.8 – trajnostna mobilnost, RSO 5.1 – urbana prenova</a:t>
            </a:r>
            <a:endParaRPr lang="sl-SI" sz="8000" dirty="0"/>
          </a:p>
          <a:p>
            <a:pPr algn="just">
              <a:spcAft>
                <a:spcPts val="1000"/>
              </a:spcAft>
            </a:pPr>
            <a:r>
              <a:rPr lang="sl-SI" sz="8000" b="1" dirty="0">
                <a:sym typeface="Symbol" panose="05050102010706020507" pitchFamily="18" charset="2"/>
              </a:rPr>
              <a:t>OU je izdal 10 odločitev o podpori v skupni vrednosti 22 mio EUR (EU del),</a:t>
            </a:r>
            <a:endParaRPr lang="sl-SI" sz="8000" b="1" dirty="0"/>
          </a:p>
          <a:p>
            <a:pPr algn="just">
              <a:spcAft>
                <a:spcPts val="1000"/>
              </a:spcAft>
            </a:pPr>
            <a:r>
              <a:rPr lang="sl-SI" sz="8000" b="1" dirty="0"/>
              <a:t>PZ ZMOS bo v marcu in aprilu objavil nova povabila.</a:t>
            </a:r>
          </a:p>
          <a:p>
            <a:pPr algn="just">
              <a:spcAft>
                <a:spcPts val="1000"/>
              </a:spcAft>
            </a:pPr>
            <a:endParaRPr lang="sl-SI" sz="2400" b="1" dirty="0">
              <a:latin typeface="Republika" panose="02000506040000020004" pitchFamily="2" charset="-18"/>
            </a:endParaRPr>
          </a:p>
        </p:txBody>
      </p:sp>
      <p:pic>
        <p:nvPicPr>
          <p:cNvPr id="4" name="Slika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77216" y="6033143"/>
            <a:ext cx="2689861" cy="564319"/>
          </a:xfrm>
          <a:prstGeom prst="rect">
            <a:avLst/>
          </a:prstGeom>
        </p:spPr>
      </p:pic>
      <p:pic>
        <p:nvPicPr>
          <p:cNvPr id="5" name="Picture 4" descr="Logo image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8529" y="6081245"/>
            <a:ext cx="1050232" cy="516217"/>
          </a:xfrm>
          <a:prstGeom prst="rect">
            <a:avLst/>
          </a:prstGeom>
          <a:noFill/>
          <a:extLst>
            <a:ext uri="{909E8E84-426E-40DD-AFC4-6F175D3DCCD1}">
              <a14:hiddenFill xmlns:a14="http://schemas.microsoft.com/office/drawing/2010/main">
                <a:solidFill>
                  <a:srgbClr val="FFFFFF"/>
                </a:solidFill>
              </a14:hiddenFill>
            </a:ext>
          </a:extLst>
        </p:spPr>
      </p:pic>
      <p:cxnSp>
        <p:nvCxnSpPr>
          <p:cNvPr id="7" name="Kolenski povezovalnik 6"/>
          <p:cNvCxnSpPr/>
          <p:nvPr/>
        </p:nvCxnSpPr>
        <p:spPr>
          <a:xfrm flipV="1">
            <a:off x="245807" y="304566"/>
            <a:ext cx="3736258" cy="2637408"/>
          </a:xfrm>
          <a:prstGeom prst="bentConnector3">
            <a:avLst>
              <a:gd name="adj1" fmla="val 0"/>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8" name="Kolenski povezovalnik 7"/>
          <p:cNvCxnSpPr/>
          <p:nvPr/>
        </p:nvCxnSpPr>
        <p:spPr>
          <a:xfrm flipV="1">
            <a:off x="8514735" y="4197949"/>
            <a:ext cx="3342968" cy="2408904"/>
          </a:xfrm>
          <a:prstGeom prst="bentConnector3">
            <a:avLst>
              <a:gd name="adj1" fmla="val 100294"/>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337839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838200" y="365125"/>
            <a:ext cx="10515600" cy="1028706"/>
          </a:xfrm>
        </p:spPr>
        <p:txBody>
          <a:bodyPr>
            <a:normAutofit/>
          </a:bodyPr>
          <a:lstStyle/>
          <a:p>
            <a:r>
              <a:rPr lang="sl-SI" sz="2800" dirty="0">
                <a:solidFill>
                  <a:srgbClr val="034EA2"/>
                </a:solidFill>
                <a:effectLst>
                  <a:outerShdw blurRad="38100" dist="38100" dir="2700000" algn="tl">
                    <a:srgbClr val="000000">
                      <a:alpha val="43137"/>
                    </a:srgbClr>
                  </a:outerShdw>
                </a:effectLst>
                <a:latin typeface="Republika" panose="02000506040000020004" pitchFamily="2" charset="-18"/>
              </a:rPr>
              <a:t>Napredek pri izvajanju programa </a:t>
            </a:r>
            <a:r>
              <a:rPr lang="sl-SI" sz="2400" dirty="0">
                <a:solidFill>
                  <a:srgbClr val="034EA2"/>
                </a:solidFill>
                <a:effectLst>
                  <a:outerShdw blurRad="38100" dist="38100" dir="2700000" algn="tl">
                    <a:srgbClr val="000000">
                      <a:alpha val="43137"/>
                    </a:srgbClr>
                  </a:outerShdw>
                </a:effectLst>
                <a:latin typeface="Republika" panose="02000506040000020004" pitchFamily="2" charset="-18"/>
              </a:rPr>
              <a:t>– Oblike teritorialnega pristopa</a:t>
            </a:r>
            <a:endParaRPr lang="sl-SI" sz="2400" dirty="0">
              <a:solidFill>
                <a:srgbClr val="034EA2"/>
              </a:solidFill>
              <a:effectLst>
                <a:outerShdw blurRad="38100" dist="38100" dir="2700000" algn="tl">
                  <a:srgbClr val="000000">
                    <a:alpha val="43137"/>
                  </a:srgbClr>
                </a:outerShdw>
              </a:effectLst>
            </a:endParaRPr>
          </a:p>
        </p:txBody>
      </p:sp>
      <p:sp>
        <p:nvSpPr>
          <p:cNvPr id="3" name="Označba mesta vsebine 2"/>
          <p:cNvSpPr>
            <a:spLocks noGrp="1"/>
          </p:cNvSpPr>
          <p:nvPr>
            <p:ph idx="1"/>
          </p:nvPr>
        </p:nvSpPr>
        <p:spPr>
          <a:xfrm>
            <a:off x="838200" y="1395736"/>
            <a:ext cx="10515600" cy="4685509"/>
          </a:xfrm>
        </p:spPr>
        <p:txBody>
          <a:bodyPr vert="horz" lIns="91440" tIns="45720" rIns="91440" bIns="45720" rtlCol="0" anchor="t">
            <a:normAutofit/>
          </a:bodyPr>
          <a:lstStyle/>
          <a:p>
            <a:pPr marL="0" indent="0">
              <a:lnSpc>
                <a:spcPct val="100000"/>
              </a:lnSpc>
              <a:spcBef>
                <a:spcPts val="0"/>
              </a:spcBef>
              <a:buNone/>
            </a:pPr>
            <a:r>
              <a:rPr lang="sl-SI" sz="2200" b="1" dirty="0">
                <a:effectLst>
                  <a:outerShdw blurRad="38100" dist="38100" dir="2700000" algn="tl">
                    <a:srgbClr val="000000">
                      <a:alpha val="43137"/>
                    </a:srgbClr>
                  </a:outerShdw>
                </a:effectLst>
              </a:rPr>
              <a:t>Dogovori za razvoj regij (DRR):</a:t>
            </a:r>
          </a:p>
          <a:p>
            <a:pPr marL="0" indent="0">
              <a:lnSpc>
                <a:spcPct val="100000"/>
              </a:lnSpc>
              <a:spcBef>
                <a:spcPts val="0"/>
              </a:spcBef>
              <a:buNone/>
            </a:pPr>
            <a:endParaRPr lang="sl-SI" sz="2200" b="1" dirty="0">
              <a:effectLst>
                <a:outerShdw blurRad="38100" dist="38100" dir="2700000" algn="tl">
                  <a:srgbClr val="000000">
                    <a:alpha val="43137"/>
                  </a:srgbClr>
                </a:outerShdw>
              </a:effectLst>
            </a:endParaRPr>
          </a:p>
          <a:p>
            <a:pPr algn="just">
              <a:lnSpc>
                <a:spcPct val="100000"/>
              </a:lnSpc>
              <a:spcBef>
                <a:spcPts val="0"/>
              </a:spcBef>
            </a:pPr>
            <a:r>
              <a:rPr lang="sl-SI" sz="2000" dirty="0"/>
              <a:t>Objavljeno je bilo Povabilo razvojnim svetom regij za pripravo in podpis dogovorov za razvoj regij  - 29. 3. 2024 (dne 24. 6. 2024 so bile objavljene še nekatere spremembe).</a:t>
            </a:r>
            <a:endParaRPr lang="sl-SI" sz="2000" dirty="0">
              <a:sym typeface="Symbol" panose="05050102010706020507" pitchFamily="18" charset="2"/>
            </a:endParaRPr>
          </a:p>
          <a:p>
            <a:pPr algn="just">
              <a:lnSpc>
                <a:spcPct val="100000"/>
              </a:lnSpc>
              <a:spcBef>
                <a:spcPts val="0"/>
              </a:spcBef>
            </a:pPr>
            <a:r>
              <a:rPr lang="sl-SI" sz="2000" dirty="0"/>
              <a:t>Vse regije so do roka za posredovanje osnutkov dopolnitev dogovorov s strani regij, ki je bil 30. 10. 2024 posredovale dopolnjene osnutke dogovorov, ki vključujejo regionalne, </a:t>
            </a:r>
            <a:r>
              <a:rPr lang="sl-SI" sz="2000" dirty="0" err="1"/>
              <a:t>medregionalne</a:t>
            </a:r>
            <a:r>
              <a:rPr lang="sl-SI" sz="2000" dirty="0"/>
              <a:t> in sektorske projekte.</a:t>
            </a:r>
          </a:p>
          <a:p>
            <a:pPr algn="just">
              <a:lnSpc>
                <a:spcPct val="100000"/>
              </a:lnSpc>
              <a:spcBef>
                <a:spcPts val="0"/>
              </a:spcBef>
            </a:pPr>
            <a:r>
              <a:rPr lang="pl-PL" sz="2000" dirty="0"/>
              <a:t>V nadaljnjem postopku so bili </a:t>
            </a:r>
            <a:r>
              <a:rPr lang="sl-SI" sz="2000" dirty="0"/>
              <a:t>osnutkov dopolnitev dogovorov</a:t>
            </a:r>
            <a:r>
              <a:rPr lang="pl-PL" sz="2000" dirty="0"/>
              <a:t> predhodno pregledani s strani MKRR ter naknadno predloženi v pregled na pristojno ministrstvo (MGTŠ, MOPE, MZI, MNVP). </a:t>
            </a:r>
            <a:endParaRPr lang="sl-SI" sz="2000" dirty="0"/>
          </a:p>
          <a:p>
            <a:pPr algn="just">
              <a:lnSpc>
                <a:spcPct val="100000"/>
              </a:lnSpc>
              <a:spcBef>
                <a:spcPts val="0"/>
              </a:spcBef>
            </a:pPr>
            <a:r>
              <a:rPr lang="pl-PL" sz="2000" dirty="0"/>
              <a:t>Trenutno potekajo sestanki teritorialnega dialoga s predstavniki regij in pristojnimi ministrstvi.</a:t>
            </a:r>
          </a:p>
          <a:p>
            <a:pPr algn="just">
              <a:lnSpc>
                <a:spcPct val="100000"/>
              </a:lnSpc>
              <a:spcBef>
                <a:spcPts val="0"/>
              </a:spcBef>
            </a:pPr>
            <a:r>
              <a:rPr lang="pl-PL" sz="2000" dirty="0"/>
              <a:t>V začetku marca pričakujemo izdajo soglasij s strani resornih ministrstev za projekte, ki so bili v prvem krogu teritorialnega dialoga prepoznani kot ustrezni oz. bodo regije z dopolnili odpravile posamezne pomanjkljivosti v vlogah.</a:t>
            </a:r>
          </a:p>
          <a:p>
            <a:pPr algn="just">
              <a:lnSpc>
                <a:spcPct val="100000"/>
              </a:lnSpc>
              <a:spcBef>
                <a:spcPts val="0"/>
              </a:spcBef>
            </a:pPr>
            <a:r>
              <a:rPr lang="pl-PL" sz="2000" dirty="0"/>
              <a:t>Podpis prvih dodatkov k DRR je načrtovan v marcu 2025.</a:t>
            </a:r>
            <a:endParaRPr lang="pl-PL" sz="2000" b="1" dirty="0"/>
          </a:p>
          <a:p>
            <a:pPr algn="just">
              <a:spcAft>
                <a:spcPts val="1000"/>
              </a:spcAft>
            </a:pPr>
            <a:endParaRPr lang="pl-PL" sz="2000" dirty="0">
              <a:latin typeface="Republika" panose="02000506040000020004" pitchFamily="2" charset="-18"/>
              <a:cs typeface="Times New Roman"/>
            </a:endParaRPr>
          </a:p>
          <a:p>
            <a:pPr marL="0" indent="0" algn="just">
              <a:buNone/>
            </a:pPr>
            <a:endParaRPr lang="sl-SI" sz="2400" dirty="0">
              <a:latin typeface="Republika" panose="02000506040000020004" pitchFamily="2" charset="-18"/>
            </a:endParaRPr>
          </a:p>
          <a:p>
            <a:pPr algn="just"/>
            <a:endParaRPr lang="sl-SI" sz="2400" dirty="0">
              <a:latin typeface="Republika" panose="02000506040000020004" pitchFamily="2" charset="-18"/>
            </a:endParaRPr>
          </a:p>
          <a:p>
            <a:pPr algn="just"/>
            <a:endParaRPr lang="sl-SI" sz="2400" dirty="0">
              <a:latin typeface="Republika" panose="02000506040000020004" pitchFamily="2" charset="-18"/>
            </a:endParaRPr>
          </a:p>
          <a:p>
            <a:pPr marL="0" indent="0" algn="just">
              <a:buNone/>
            </a:pPr>
            <a:endParaRPr lang="sl-SI" sz="1000" dirty="0">
              <a:latin typeface="Republika" panose="02000506040000020004" pitchFamily="2" charset="-18"/>
            </a:endParaRPr>
          </a:p>
        </p:txBody>
      </p:sp>
      <p:pic>
        <p:nvPicPr>
          <p:cNvPr id="4" name="Slika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699724" y="6084804"/>
            <a:ext cx="2689861" cy="564319"/>
          </a:xfrm>
          <a:prstGeom prst="rect">
            <a:avLst/>
          </a:prstGeom>
        </p:spPr>
      </p:pic>
      <p:pic>
        <p:nvPicPr>
          <p:cNvPr id="5" name="Picture 4" descr="Logo image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8529" y="6081245"/>
            <a:ext cx="1050232" cy="516217"/>
          </a:xfrm>
          <a:prstGeom prst="rect">
            <a:avLst/>
          </a:prstGeom>
          <a:noFill/>
          <a:extLst>
            <a:ext uri="{909E8E84-426E-40DD-AFC4-6F175D3DCCD1}">
              <a14:hiddenFill xmlns:a14="http://schemas.microsoft.com/office/drawing/2010/main">
                <a:solidFill>
                  <a:srgbClr val="FFFFFF"/>
                </a:solidFill>
              </a14:hiddenFill>
            </a:ext>
          </a:extLst>
        </p:spPr>
      </p:pic>
      <p:cxnSp>
        <p:nvCxnSpPr>
          <p:cNvPr id="7" name="Kolenski povezovalnik 6"/>
          <p:cNvCxnSpPr/>
          <p:nvPr/>
        </p:nvCxnSpPr>
        <p:spPr>
          <a:xfrm flipV="1">
            <a:off x="271637" y="265820"/>
            <a:ext cx="3736258" cy="2637408"/>
          </a:xfrm>
          <a:prstGeom prst="bentConnector3">
            <a:avLst>
              <a:gd name="adj1" fmla="val 0"/>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8" name="Kolenski povezovalnik 7"/>
          <p:cNvCxnSpPr/>
          <p:nvPr/>
        </p:nvCxnSpPr>
        <p:spPr>
          <a:xfrm flipV="1">
            <a:off x="8669718" y="4210864"/>
            <a:ext cx="3342968" cy="2408904"/>
          </a:xfrm>
          <a:prstGeom prst="bentConnector3">
            <a:avLst>
              <a:gd name="adj1" fmla="val 100294"/>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391273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838200" y="365125"/>
            <a:ext cx="10515600" cy="1351587"/>
          </a:xfrm>
        </p:spPr>
        <p:txBody>
          <a:bodyPr>
            <a:normAutofit/>
          </a:bodyPr>
          <a:lstStyle/>
          <a:p>
            <a:r>
              <a:rPr lang="sl-SI" sz="2800">
                <a:solidFill>
                  <a:srgbClr val="034EA2"/>
                </a:solidFill>
                <a:effectLst>
                  <a:outerShdw blurRad="38100" dist="38100" dir="2700000" algn="tl">
                    <a:srgbClr val="000000">
                      <a:alpha val="43137"/>
                    </a:srgbClr>
                  </a:outerShdw>
                </a:effectLst>
                <a:latin typeface="Republika" panose="02000506040000020004" pitchFamily="2" charset="-18"/>
              </a:rPr>
              <a:t>Napredek pri izvajanju programa </a:t>
            </a:r>
            <a:r>
              <a:rPr lang="sl-SI" sz="2400">
                <a:solidFill>
                  <a:srgbClr val="034EA2"/>
                </a:solidFill>
                <a:effectLst>
                  <a:outerShdw blurRad="38100" dist="38100" dir="2700000" algn="tl">
                    <a:srgbClr val="000000">
                      <a:alpha val="43137"/>
                    </a:srgbClr>
                  </a:outerShdw>
                </a:effectLst>
                <a:latin typeface="Republika" panose="02000506040000020004" pitchFamily="2" charset="-18"/>
              </a:rPr>
              <a:t>– Oblike teritorialnega pristopa</a:t>
            </a:r>
            <a:endParaRPr lang="sl-SI" sz="2400">
              <a:solidFill>
                <a:srgbClr val="034EA2"/>
              </a:solidFill>
              <a:effectLst>
                <a:outerShdw blurRad="38100" dist="38100" dir="2700000" algn="tl">
                  <a:srgbClr val="000000">
                    <a:alpha val="43137"/>
                  </a:srgbClr>
                </a:outerShdw>
              </a:effectLst>
            </a:endParaRPr>
          </a:p>
        </p:txBody>
      </p:sp>
      <p:sp>
        <p:nvSpPr>
          <p:cNvPr id="3" name="Označba mesta vsebine 2"/>
          <p:cNvSpPr>
            <a:spLocks noGrp="1"/>
          </p:cNvSpPr>
          <p:nvPr>
            <p:ph idx="1"/>
          </p:nvPr>
        </p:nvSpPr>
        <p:spPr>
          <a:xfrm>
            <a:off x="838200" y="1546058"/>
            <a:ext cx="10365509" cy="4751686"/>
          </a:xfrm>
        </p:spPr>
        <p:txBody>
          <a:bodyPr>
            <a:normAutofit/>
          </a:bodyPr>
          <a:lstStyle/>
          <a:p>
            <a:pPr marL="0" indent="0">
              <a:lnSpc>
                <a:spcPct val="100000"/>
              </a:lnSpc>
              <a:spcAft>
                <a:spcPts val="1000"/>
              </a:spcAft>
              <a:buNone/>
            </a:pPr>
            <a:r>
              <a:rPr lang="sl-SI" sz="2200" b="1" dirty="0">
                <a:effectLst>
                  <a:outerShdw blurRad="38100" dist="38100" dir="2700000" algn="tl">
                    <a:srgbClr val="000000">
                      <a:alpha val="43137"/>
                    </a:srgbClr>
                  </a:outerShdw>
                </a:effectLst>
              </a:rPr>
              <a:t>Dogovori za razvoj regij (DRR):</a:t>
            </a:r>
          </a:p>
          <a:p>
            <a:pPr algn="just"/>
            <a:r>
              <a:rPr lang="sl-SI" sz="2000" dirty="0">
                <a:effectLst/>
                <a:ea typeface="Times New Roman" panose="02020603050405020304" pitchFamily="18" charset="0"/>
                <a:cs typeface="Times New Roman" panose="02020603050405020304" pitchFamily="18" charset="0"/>
              </a:rPr>
              <a:t>Po predložitvi dogovorov za razvoj regij postopek predvideva predhodni pregled dogovorov za razvoj regij (DRR) s strani MKRR in nato predložitev pristojnemu ministrstvu (MGTŠ, MOPE, MZI, MNVP)</a:t>
            </a:r>
          </a:p>
          <a:p>
            <a:pPr algn="just"/>
            <a:r>
              <a:rPr lang="sl-SI" sz="2000" dirty="0">
                <a:effectLst/>
                <a:ea typeface="Times New Roman" panose="02020603050405020304" pitchFamily="18" charset="0"/>
                <a:cs typeface="Times New Roman" panose="02020603050405020304" pitchFamily="18" charset="0"/>
              </a:rPr>
              <a:t>Ko je DRR usklajen, ga podpišeta pristojni minister (MKRR) in predsednik Razvojnega sveta regije</a:t>
            </a:r>
          </a:p>
          <a:p>
            <a:pPr algn="just"/>
            <a:r>
              <a:rPr lang="sl-SI" sz="2000" dirty="0">
                <a:effectLst/>
                <a:ea typeface="Times New Roman" panose="02020603050405020304" pitchFamily="18" charset="0"/>
                <a:cs typeface="Times New Roman" panose="02020603050405020304" pitchFamily="18" charset="0"/>
              </a:rPr>
              <a:t>DRR se lahko sklene v več fazah. V sporazume bodo vključeni le tisti projekti, ki bodo izkazali pripravljenost in izvedljivost projekta v načrtovanem časovnem obdobju.</a:t>
            </a:r>
            <a:endParaRPr lang="sl-SI" sz="2400" dirty="0"/>
          </a:p>
          <a:p>
            <a:pPr marL="0" indent="0" algn="just">
              <a:buNone/>
            </a:pPr>
            <a:endParaRPr lang="sl-SI" sz="1000" dirty="0">
              <a:latin typeface="Republika" panose="02000506040000020004" pitchFamily="2" charset="-18"/>
            </a:endParaRPr>
          </a:p>
        </p:txBody>
      </p:sp>
      <p:pic>
        <p:nvPicPr>
          <p:cNvPr id="4" name="Slika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77216" y="6033143"/>
            <a:ext cx="2689861" cy="564319"/>
          </a:xfrm>
          <a:prstGeom prst="rect">
            <a:avLst/>
          </a:prstGeom>
        </p:spPr>
      </p:pic>
      <p:pic>
        <p:nvPicPr>
          <p:cNvPr id="5" name="Picture 4" descr="Logo image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8529" y="6081245"/>
            <a:ext cx="1050232" cy="516217"/>
          </a:xfrm>
          <a:prstGeom prst="rect">
            <a:avLst/>
          </a:prstGeom>
          <a:noFill/>
          <a:extLst>
            <a:ext uri="{909E8E84-426E-40DD-AFC4-6F175D3DCCD1}">
              <a14:hiddenFill xmlns:a14="http://schemas.microsoft.com/office/drawing/2010/main">
                <a:solidFill>
                  <a:srgbClr val="FFFFFF"/>
                </a:solidFill>
              </a14:hiddenFill>
            </a:ext>
          </a:extLst>
        </p:spPr>
      </p:pic>
      <p:cxnSp>
        <p:nvCxnSpPr>
          <p:cNvPr id="7" name="Kolenski povezovalnik 6"/>
          <p:cNvCxnSpPr/>
          <p:nvPr/>
        </p:nvCxnSpPr>
        <p:spPr>
          <a:xfrm flipV="1">
            <a:off x="245807" y="304566"/>
            <a:ext cx="3736258" cy="2637408"/>
          </a:xfrm>
          <a:prstGeom prst="bentConnector3">
            <a:avLst>
              <a:gd name="adj1" fmla="val 0"/>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8" name="Kolenski povezovalnik 7"/>
          <p:cNvCxnSpPr/>
          <p:nvPr/>
        </p:nvCxnSpPr>
        <p:spPr>
          <a:xfrm flipV="1">
            <a:off x="8514735" y="4197949"/>
            <a:ext cx="3342968" cy="2408904"/>
          </a:xfrm>
          <a:prstGeom prst="bentConnector3">
            <a:avLst>
              <a:gd name="adj1" fmla="val 100294"/>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853314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838200" y="158206"/>
            <a:ext cx="10515600" cy="1351587"/>
          </a:xfrm>
        </p:spPr>
        <p:txBody>
          <a:bodyPr>
            <a:normAutofit/>
          </a:bodyPr>
          <a:lstStyle/>
          <a:p>
            <a:r>
              <a:rPr lang="sl-SI" sz="2800" dirty="0">
                <a:solidFill>
                  <a:srgbClr val="034EA2"/>
                </a:solidFill>
                <a:effectLst>
                  <a:outerShdw blurRad="38100" dist="38100" dir="2700000" algn="tl">
                    <a:srgbClr val="000000">
                      <a:alpha val="43137"/>
                    </a:srgbClr>
                  </a:outerShdw>
                </a:effectLst>
                <a:latin typeface="Republika" panose="02000506040000020004" pitchFamily="2" charset="-18"/>
              </a:rPr>
              <a:t>Napredek pri izvajanju programa </a:t>
            </a:r>
            <a:r>
              <a:rPr lang="sl-SI" sz="2400" dirty="0">
                <a:solidFill>
                  <a:srgbClr val="034EA2"/>
                </a:solidFill>
                <a:effectLst>
                  <a:outerShdw blurRad="38100" dist="38100" dir="2700000" algn="tl">
                    <a:srgbClr val="000000">
                      <a:alpha val="43137"/>
                    </a:srgbClr>
                  </a:outerShdw>
                </a:effectLst>
                <a:latin typeface="Republika" panose="02000506040000020004" pitchFamily="2" charset="-18"/>
              </a:rPr>
              <a:t>– SPP - Izvajanje</a:t>
            </a:r>
            <a:endParaRPr lang="sl-SI" sz="2400" dirty="0">
              <a:solidFill>
                <a:srgbClr val="034EA2"/>
              </a:solidFill>
              <a:effectLst>
                <a:outerShdw blurRad="38100" dist="38100" dir="2700000" algn="tl">
                  <a:srgbClr val="000000">
                    <a:alpha val="43137"/>
                  </a:srgbClr>
                </a:outerShdw>
              </a:effectLst>
            </a:endParaRPr>
          </a:p>
        </p:txBody>
      </p:sp>
      <p:sp>
        <p:nvSpPr>
          <p:cNvPr id="3" name="Označba mesta vsebine 2"/>
          <p:cNvSpPr>
            <a:spLocks noGrp="1"/>
          </p:cNvSpPr>
          <p:nvPr>
            <p:ph idx="1"/>
          </p:nvPr>
        </p:nvSpPr>
        <p:spPr>
          <a:xfrm>
            <a:off x="838199" y="1040918"/>
            <a:ext cx="11107993" cy="4833409"/>
          </a:xfrm>
        </p:spPr>
        <p:txBody>
          <a:bodyPr vert="horz" lIns="91440" tIns="45720" rIns="91440" bIns="45720" rtlCol="0" anchor="t">
            <a:normAutofit fontScale="62500" lnSpcReduction="20000"/>
          </a:bodyPr>
          <a:lstStyle/>
          <a:p>
            <a:pPr marL="0" indent="0" algn="just">
              <a:buNone/>
            </a:pPr>
            <a:endParaRPr lang="sl-SI" sz="2900" dirty="0">
              <a:latin typeface="Republika"/>
            </a:endParaRPr>
          </a:p>
          <a:p>
            <a:pPr algn="just">
              <a:lnSpc>
                <a:spcPct val="120000"/>
              </a:lnSpc>
              <a:spcAft>
                <a:spcPts val="1000"/>
              </a:spcAft>
            </a:pPr>
            <a:r>
              <a:rPr lang="sl-SI" sz="2900" dirty="0"/>
              <a:t>do 27. 5. 2024 objavljeni vsi načrtovani JR za sofinanciranje izgradnje ekonomske poslovne infrastrukture v SAŠA in zasavski premogovni regiji, upravičenci občine, v skupni vrednosti 52,894 mio EUR, vendar je bil </a:t>
            </a:r>
            <a:r>
              <a:rPr lang="sl-SI" sz="2900" b="1" dirty="0"/>
              <a:t>JR za sofinanciranje izgradnje ekonomske poslovne infrastrukture (inkubatorji) za SAŠA regijo v vrednosti 27,120 mio EUR dne 27. 12. 2024 preklican; v pripravi je nov JR.</a:t>
            </a:r>
          </a:p>
          <a:p>
            <a:pPr algn="just">
              <a:lnSpc>
                <a:spcPct val="120000"/>
              </a:lnSpc>
              <a:spcAft>
                <a:spcPts val="1000"/>
              </a:spcAft>
            </a:pPr>
            <a:r>
              <a:rPr lang="sl-SI" sz="2900" dirty="0"/>
              <a:t>27. 5. 2024 objavljen JR za spodbujanje investicij za gospodarsko prestrukturiranje v zasavski in SAŠA premogovni regiji v skupni vrednosti 68,7 mio EUR; </a:t>
            </a:r>
            <a:r>
              <a:rPr lang="sl-SI" sz="2900" b="1" dirty="0"/>
              <a:t>JR je bil 28. 2. 2025 razveljavljen, v pripravi je n ov JR</a:t>
            </a:r>
          </a:p>
          <a:p>
            <a:pPr algn="just">
              <a:lnSpc>
                <a:spcPct val="120000"/>
              </a:lnSpc>
              <a:spcAft>
                <a:spcPts val="1000"/>
              </a:spcAft>
            </a:pPr>
            <a:r>
              <a:rPr lang="sl-SI" sz="2900" dirty="0">
                <a:effectLst/>
                <a:ea typeface="Calibri"/>
                <a:cs typeface="Calibri"/>
              </a:rPr>
              <a:t>Izvaja se </a:t>
            </a:r>
            <a:r>
              <a:rPr lang="sl-SI" sz="2900" b="1" dirty="0">
                <a:effectLst/>
                <a:ea typeface="Calibri"/>
                <a:cs typeface="Calibri"/>
              </a:rPr>
              <a:t>operacija strateškega pomena, Center za demonstracije in usposabljanje za </a:t>
            </a:r>
            <a:r>
              <a:rPr lang="sl-SI" sz="2900" b="1" dirty="0" err="1">
                <a:effectLst/>
                <a:ea typeface="Calibri"/>
                <a:cs typeface="Calibri"/>
              </a:rPr>
              <a:t>brezogljične</a:t>
            </a:r>
            <a:r>
              <a:rPr lang="sl-SI" sz="2900" b="1" dirty="0">
                <a:effectLst/>
                <a:ea typeface="Calibri"/>
                <a:cs typeface="Calibri"/>
              </a:rPr>
              <a:t> tehnologije (Center DUBT) </a:t>
            </a:r>
            <a:r>
              <a:rPr lang="sl-SI" sz="2900" dirty="0">
                <a:effectLst/>
                <a:ea typeface="Calibri"/>
                <a:cs typeface="Calibri"/>
              </a:rPr>
              <a:t>v okviru izvajanja ONPP Zasavje</a:t>
            </a:r>
          </a:p>
          <a:p>
            <a:pPr algn="just">
              <a:spcAft>
                <a:spcPts val="1000"/>
              </a:spcAft>
            </a:pPr>
            <a:r>
              <a:rPr lang="sl-SI" sz="2900" b="1" dirty="0">
                <a:effectLst/>
                <a:ea typeface="Calibri"/>
                <a:cs typeface="Calibri"/>
              </a:rPr>
              <a:t>do </a:t>
            </a:r>
            <a:r>
              <a:rPr lang="sl-SI" sz="2900" b="1" dirty="0">
                <a:ea typeface="Calibri"/>
                <a:cs typeface="Calibri"/>
              </a:rPr>
              <a:t>marca 2025 predvidoma</a:t>
            </a:r>
            <a:r>
              <a:rPr lang="sl-SI" sz="2900" b="1" dirty="0">
                <a:effectLst/>
                <a:ea typeface="Calibri"/>
                <a:cs typeface="Calibri"/>
              </a:rPr>
              <a:t> v</a:t>
            </a:r>
            <a:r>
              <a:rPr lang="pl-PL" sz="2900" b="1" dirty="0">
                <a:effectLst/>
                <a:ea typeface="Calibri"/>
                <a:cs typeface="Calibri"/>
              </a:rPr>
              <a:t>loge za odločitev o podpori </a:t>
            </a:r>
            <a:r>
              <a:rPr lang="sl-SI" sz="2900" dirty="0">
                <a:effectLst/>
                <a:ea typeface="Calibri"/>
                <a:cs typeface="Calibri"/>
              </a:rPr>
              <a:t>: </a:t>
            </a:r>
          </a:p>
          <a:p>
            <a:pPr lvl="1" algn="just">
              <a:lnSpc>
                <a:spcPct val="120000"/>
              </a:lnSpc>
              <a:spcBef>
                <a:spcPts val="0"/>
              </a:spcBef>
            </a:pPr>
            <a:r>
              <a:rPr lang="sl-SI" sz="2900" dirty="0">
                <a:effectLst/>
                <a:ea typeface="Calibri"/>
                <a:cs typeface="Calibri"/>
              </a:rPr>
              <a:t>Obogateno izvajanje kakovostnega in dostopnega učenja ter uvajanje krožnih vsebin v VIZ – za obe regiji, </a:t>
            </a:r>
          </a:p>
          <a:p>
            <a:pPr lvl="1" algn="just">
              <a:lnSpc>
                <a:spcPct val="120000"/>
              </a:lnSpc>
              <a:spcBef>
                <a:spcPts val="0"/>
              </a:spcBef>
            </a:pPr>
            <a:r>
              <a:rPr lang="sl-SI" sz="2900" dirty="0">
                <a:ea typeface="Calibri"/>
                <a:cs typeface="Calibri"/>
              </a:rPr>
              <a:t>Zaposlitve in veščine za vse – za obe regiji</a:t>
            </a:r>
          </a:p>
          <a:p>
            <a:pPr lvl="1" algn="just">
              <a:lnSpc>
                <a:spcPct val="120000"/>
              </a:lnSpc>
              <a:spcBef>
                <a:spcPts val="0"/>
              </a:spcBef>
            </a:pPr>
            <a:r>
              <a:rPr lang="sl-SI" sz="2900" dirty="0">
                <a:effectLst/>
                <a:ea typeface="Calibri"/>
                <a:cs typeface="Calibri"/>
              </a:rPr>
              <a:t>Posodobitev DSO SAŠA</a:t>
            </a:r>
          </a:p>
          <a:p>
            <a:pPr marL="0" indent="0">
              <a:spcAft>
                <a:spcPts val="1000"/>
              </a:spcAft>
              <a:buNone/>
            </a:pPr>
            <a:endParaRPr lang="sl-SI" sz="2600" b="1" dirty="0">
              <a:latin typeface="Republika" panose="02000506040000020004" pitchFamily="2" charset="-18"/>
            </a:endParaRPr>
          </a:p>
        </p:txBody>
      </p:sp>
      <p:pic>
        <p:nvPicPr>
          <p:cNvPr id="4" name="Slika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77216" y="6033143"/>
            <a:ext cx="2689861" cy="564319"/>
          </a:xfrm>
          <a:prstGeom prst="rect">
            <a:avLst/>
          </a:prstGeom>
        </p:spPr>
      </p:pic>
      <p:pic>
        <p:nvPicPr>
          <p:cNvPr id="5" name="Picture 4" descr="Logo image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8529" y="6081245"/>
            <a:ext cx="1050232" cy="516217"/>
          </a:xfrm>
          <a:prstGeom prst="rect">
            <a:avLst/>
          </a:prstGeom>
          <a:noFill/>
          <a:extLst>
            <a:ext uri="{909E8E84-426E-40DD-AFC4-6F175D3DCCD1}">
              <a14:hiddenFill xmlns:a14="http://schemas.microsoft.com/office/drawing/2010/main">
                <a:solidFill>
                  <a:srgbClr val="FFFFFF"/>
                </a:solidFill>
              </a14:hiddenFill>
            </a:ext>
          </a:extLst>
        </p:spPr>
      </p:pic>
      <p:cxnSp>
        <p:nvCxnSpPr>
          <p:cNvPr id="7" name="Kolenski povezovalnik 6"/>
          <p:cNvCxnSpPr/>
          <p:nvPr/>
        </p:nvCxnSpPr>
        <p:spPr>
          <a:xfrm flipV="1">
            <a:off x="245807" y="304566"/>
            <a:ext cx="3736258" cy="2637408"/>
          </a:xfrm>
          <a:prstGeom prst="bentConnector3">
            <a:avLst>
              <a:gd name="adj1" fmla="val 0"/>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8" name="Kolenski povezovalnik 7"/>
          <p:cNvCxnSpPr/>
          <p:nvPr/>
        </p:nvCxnSpPr>
        <p:spPr>
          <a:xfrm flipV="1">
            <a:off x="8514735" y="4197949"/>
            <a:ext cx="3342968" cy="2408904"/>
          </a:xfrm>
          <a:prstGeom prst="bentConnector3">
            <a:avLst>
              <a:gd name="adj1" fmla="val 100294"/>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71455080"/>
      </p:ext>
    </p:extLst>
  </p:cSld>
  <p:clrMapOvr>
    <a:masterClrMapping/>
  </p:clrMapOvr>
</p:sld>
</file>

<file path=ppt/theme/theme1.xml><?xml version="1.0" encoding="utf-8"?>
<a:theme xmlns:a="http://schemas.openxmlformats.org/drawingml/2006/main" name="Officeova tema">
  <a:themeElements>
    <a:clrScheme name="Pisarn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isarn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A5D54C8E0C66E4BB5F64101D18629A6" ma:contentTypeVersion="8" ma:contentTypeDescription="Create a new document." ma:contentTypeScope="" ma:versionID="ced4d2ccc7773d34ee3d9b152023fb8e">
  <xsd:schema xmlns:xsd="http://www.w3.org/2001/XMLSchema" xmlns:xs="http://www.w3.org/2001/XMLSchema" xmlns:p="http://schemas.microsoft.com/office/2006/metadata/properties" xmlns:ns3="52258340-bbeb-4d0a-abca-b39327d9ef25" targetNamespace="http://schemas.microsoft.com/office/2006/metadata/properties" ma:root="true" ma:fieldsID="8d0213a678e5e1212df0d4acb4d3b6c5" ns3:_="">
    <xsd:import namespace="52258340-bbeb-4d0a-abca-b39327d9ef25"/>
    <xsd:element name="properties">
      <xsd:complexType>
        <xsd:sequence>
          <xsd:element name="documentManagement">
            <xsd:complexType>
              <xsd:all>
                <xsd:element ref="ns3:MediaServiceMetadata" minOccurs="0"/>
                <xsd:element ref="ns3:MediaServiceFastMetadata" minOccurs="0"/>
                <xsd:element ref="ns3:MediaServiceObjectDetectorVersions" minOccurs="0"/>
                <xsd:element ref="ns3:MediaServiceDateTaken" minOccurs="0"/>
                <xsd:element ref="ns3:MediaServiceAutoTags" minOccurs="0"/>
                <xsd:element ref="ns3:MediaServiceOCR"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2258340-bbeb-4d0a-abca-b39327d9ef2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5F6A8B9-E521-4360-B521-4A72FA919FD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2258340-bbeb-4d0a-abca-b39327d9ef2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3315A5A-5457-499F-B809-59CB1773A5D2}">
  <ds:schemaRefs>
    <ds:schemaRef ds:uri="http://purl.org/dc/terms/"/>
    <ds:schemaRef ds:uri="http://schemas.microsoft.com/office/2006/documentManagement/types"/>
    <ds:schemaRef ds:uri="http://schemas.microsoft.com/office/infopath/2007/PartnerControls"/>
    <ds:schemaRef ds:uri="http://schemas.openxmlformats.org/package/2006/metadata/core-properties"/>
    <ds:schemaRef ds:uri="http://www.w3.org/XML/1998/namespace"/>
    <ds:schemaRef ds:uri="http://schemas.microsoft.com/office/2006/metadata/properties"/>
    <ds:schemaRef ds:uri="http://purl.org/dc/elements/1.1/"/>
    <ds:schemaRef ds:uri="http://purl.org/dc/dcmitype/"/>
    <ds:schemaRef ds:uri="52258340-bbeb-4d0a-abca-b39327d9ef25"/>
  </ds:schemaRefs>
</ds:datastoreItem>
</file>

<file path=customXml/itemProps3.xml><?xml version="1.0" encoding="utf-8"?>
<ds:datastoreItem xmlns:ds="http://schemas.openxmlformats.org/officeDocument/2006/customXml" ds:itemID="{3D6D6F00-53B2-4DFF-83A9-0337C7F1E96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4134</TotalTime>
  <Words>5769</Words>
  <Application>Microsoft Office PowerPoint</Application>
  <PresentationFormat>Širokozaslonsko</PresentationFormat>
  <Paragraphs>423</Paragraphs>
  <Slides>43</Slides>
  <Notes>0</Notes>
  <HiddenSlides>0</HiddenSlides>
  <MMClips>0</MMClips>
  <ScaleCrop>false</ScaleCrop>
  <HeadingPairs>
    <vt:vector size="6" baseType="variant">
      <vt:variant>
        <vt:lpstr>Uporabljene pisave</vt:lpstr>
      </vt:variant>
      <vt:variant>
        <vt:i4>9</vt:i4>
      </vt:variant>
      <vt:variant>
        <vt:lpstr>Tema</vt:lpstr>
      </vt:variant>
      <vt:variant>
        <vt:i4>1</vt:i4>
      </vt:variant>
      <vt:variant>
        <vt:lpstr>Naslovi diapozitivov</vt:lpstr>
      </vt:variant>
      <vt:variant>
        <vt:i4>43</vt:i4>
      </vt:variant>
    </vt:vector>
  </HeadingPairs>
  <TitlesOfParts>
    <vt:vector size="53" baseType="lpstr">
      <vt:lpstr>Arial</vt:lpstr>
      <vt:lpstr>Calibri</vt:lpstr>
      <vt:lpstr>Calibri Light</vt:lpstr>
      <vt:lpstr>Courier New</vt:lpstr>
      <vt:lpstr>Republika</vt:lpstr>
      <vt:lpstr>Roboto</vt:lpstr>
      <vt:lpstr>Symbol</vt:lpstr>
      <vt:lpstr>Times New Roman</vt:lpstr>
      <vt:lpstr>Wingdings</vt:lpstr>
      <vt:lpstr>Officeova tema</vt:lpstr>
      <vt:lpstr>Odbor za spremljanje  Programa Evropske kohezijske politike 2021-2027</vt:lpstr>
      <vt:lpstr>Program EKP 21-27 – časovnica izvajanja</vt:lpstr>
      <vt:lpstr>Napredek pri izvajanju programa  - koriščenje do 28.2.2025 po CP</vt:lpstr>
      <vt:lpstr>Napredek pri izvajanju programa  - koriščenje do 28. 2. 2025 po skladih</vt:lpstr>
      <vt:lpstr>Napredek pri izvajanju programa - koriščenje do 28. 2. 2025 po skladih in regijah</vt:lpstr>
      <vt:lpstr>Napredek pri izvajanju programa – Oblike teritorialnega pristopa</vt:lpstr>
      <vt:lpstr>Napredek pri izvajanju programa – Oblike teritorialnega pristopa</vt:lpstr>
      <vt:lpstr>Napredek pri izvajanju programa – Oblike teritorialnega pristopa</vt:lpstr>
      <vt:lpstr>Napredek pri izvajanju programa – SPP - Izvajanje</vt:lpstr>
      <vt:lpstr>Napredek pri izvajanju programa – SPP - 2</vt:lpstr>
      <vt:lpstr>Napredek pri izvajanju programa – FINANČNI INSTRUMENTI</vt:lpstr>
      <vt:lpstr>Napredek pri izvajanju programa – ESS+</vt:lpstr>
      <vt:lpstr>Napredek pri izvajanju programa – ESS+</vt:lpstr>
      <vt:lpstr>Napredek pri izvajanju programa  - Posebna področja</vt:lpstr>
      <vt:lpstr>Izpolnjevanje omogočitvenih pogojev – Predstavitev stanja</vt:lpstr>
      <vt:lpstr>Krepitev upravnih zmogljivosti </vt:lpstr>
      <vt:lpstr>Krepitev upravnih zmogljivosti </vt:lpstr>
      <vt:lpstr>Napredek pri izvajanju operacij strateškega pomena </vt:lpstr>
      <vt:lpstr>PowerPointova predstavitev</vt:lpstr>
      <vt:lpstr>PowerPointova predstavitev</vt:lpstr>
      <vt:lpstr>PowerPointova predstavitev</vt:lpstr>
      <vt:lpstr>PowerPointova predstavitev</vt:lpstr>
      <vt:lpstr>Vmesno poročilo o izvajanju PEKP  21-27 (2)  </vt:lpstr>
      <vt:lpstr>Vmesno poročilo o izvajanju PEKP 21-27 (3) </vt:lpstr>
      <vt:lpstr>Vmesno poročilo o izvajanju PEKP 21-27 (4) </vt:lpstr>
      <vt:lpstr>Vmesno poročilo o izvajanju PEKP 21-27 (5) </vt:lpstr>
      <vt:lpstr>Vmesno poročilo o izvajanju PEKP 21-27 (6) </vt:lpstr>
      <vt:lpstr>Vmesno poročilo o izvajanju PEKP 21-27 (7) </vt:lpstr>
      <vt:lpstr>Vmesno poročilo o izvajanju PEKP 21-27 (8) </vt:lpstr>
      <vt:lpstr>Vmesno poročilo o izvajanju PEKP 21-27 (9) </vt:lpstr>
      <vt:lpstr>Vmesno poročilo o izvajanju PEKP 21-27 (10) </vt:lpstr>
      <vt:lpstr>Vmesno poročilo o izvajanju PEKP 21-27 (11) </vt:lpstr>
      <vt:lpstr>Program EKP 21-27 – Sprememba Programa EKP 21-27 </vt:lpstr>
      <vt:lpstr>Utemeljitev spremembe Programa EKP 21-27 – Utemeljitve </vt:lpstr>
      <vt:lpstr>Utemeljitev spremembe Programa EKP 21-27 – STEP</vt:lpstr>
      <vt:lpstr>Program EKP 21-27 – Sprememba Programa EKP 21-27 – ESS+</vt:lpstr>
      <vt:lpstr>Program EKP 21-27 – Sprememba Programa EKP 21-27 – ESS+</vt:lpstr>
      <vt:lpstr>Merila za izbor operacij, verzija 2.0</vt:lpstr>
      <vt:lpstr>Vrednotenje izvajanja PEKP 2021-2027 - AKTIVNOSTI  </vt:lpstr>
      <vt:lpstr>Vrednotenje izvajanja PEKP 2021-2027 - LETNI NAČRT VREDNOTENJ  2024 - REALIZACIJA </vt:lpstr>
      <vt:lpstr>Vrednotenje izvajanja PEKP 2021-2027 - AKTIVNOSTI V IZVAJANJU</vt:lpstr>
      <vt:lpstr>Vrednotenje izvajanja PEKP 2021-2027 - LETNI NAČRT VREDNOTENJ  2025 </vt:lpstr>
      <vt:lpstr>Vrednotenje izvajanja PEKP 2021-2027 - LETNI NAČRT VREDNOTENJ 2026</vt:lpstr>
    </vt:vector>
  </TitlesOfParts>
  <Company>MJU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PROGRAM EVROPSKE KOHEZIJSKE POLITIKE V SLOVENIJI ZA OBDOBJE 2021-2027</dc:title>
  <dc:creator>koperckal</dc:creator>
  <cp:lastModifiedBy>Janika Gregorič Zečevič</cp:lastModifiedBy>
  <cp:revision>224</cp:revision>
  <cp:lastPrinted>2025-03-17T07:40:53Z</cp:lastPrinted>
  <dcterms:created xsi:type="dcterms:W3CDTF">2023-01-31T12:21:54Z</dcterms:created>
  <dcterms:modified xsi:type="dcterms:W3CDTF">2025-03-17T10:20:17Z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0x0101002A5D54C8E0C66E4BB5F64101D18629A6</vt:lpwstr>
  </property>
</Properties>
</file>