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  <p:sldId id="338" r:id="rId14"/>
    <p:sldId id="339" r:id="rId15"/>
    <p:sldId id="340" r:id="rId16"/>
    <p:sldId id="341" r:id="rId17"/>
    <p:sldId id="342" r:id="rId18"/>
    <p:sldId id="343" r:id="rId19"/>
    <p:sldId id="344" r:id="rId20"/>
    <p:sldId id="345" r:id="rId21"/>
    <p:sldId id="346" r:id="rId22"/>
    <p:sldId id="351" r:id="rId23"/>
    <p:sldId id="347" r:id="rId24"/>
    <p:sldId id="348" r:id="rId25"/>
    <p:sldId id="349" r:id="rId26"/>
    <p:sldId id="350" r:id="rId2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CF80623-A888-76FD-EA38-631829EE9D76}" name="Andreja Štefula" initials="AŠ" userId="S::andreja.stefula@gov.si::2b5476ee-5a94-4695-9170-b8b4f71094da" providerId="AD"/>
  <p188:author id="{7C1B3857-94AE-446B-6087-F5175B1FD0B4}" name="Andreja Štefula" initials="" userId="S::Andreja.Stefula@gov.si::2b5476ee-5a94-4695-9170-b8b4f71094da" providerId="AD"/>
  <p188:author id="{A01A75DD-9A44-B796-E3E4-561E519F6C4B}" name="Anja Krašna" initials="" userId="S::Anja.Krasna@gov.si::8473c2d7-c5cb-4b5e-86bf-47bb792b8829" providerId="AD"/>
  <p188:author id="{2A28CBDD-FC63-00C1-22E9-01698F5A3ED3}" name="Anja Krašna" initials="AK" userId="S::anja.krasna@gov.si::8473c2d7-c5cb-4b5e-86bf-47bb792b882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BA882E-F5D3-71B6-A8F6-4A9A5E2F295A}" v="12" dt="2025-03-17T07:30:25.904"/>
    <p1510:client id="{404B882D-6E9D-D776-40DA-CE3916D125D6}" v="46" dt="2025-03-17T07:11:38.873"/>
    <p1510:client id="{595FC104-1A0A-E35F-5EFF-21F8CEE6A20C}" v="13" dt="2025-03-17T11:47:24.699"/>
    <p1510:client id="{6930C715-2934-EC43-EA74-FA44BD6A09E9}" v="99" dt="2025-03-17T07:41:13.871"/>
    <p1510:client id="{9DBF7582-728E-33B3-DBF7-C96688A4A06F}" v="3" dt="2025-03-17T07:28:57.831"/>
    <p1510:client id="{B5D3B864-CFDB-C5FC-CFC4-82DCC95D2DA4}" v="62" dt="2025-03-17T13:27:49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1" d="100"/>
          <a:sy n="151" d="100"/>
        </p:scale>
        <p:origin x="65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CFA678-6808-4CD9-23D7-107A596C4B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1CBF2C1-401D-2285-2360-765759486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58553D9-3CBC-53E4-D411-9F23B403F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65C785A-080E-51D7-789E-79C8F1CF8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8B939DC-144D-D02D-C1E8-F182D9148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152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302E5C-0033-0A74-655D-70D3A645A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A2F6545-52FA-E61E-EC7A-2F2355BAD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7D922EE-9945-D28B-D594-B6CE76EA1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A7356E1-5220-A028-57FF-B4862CD2E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8805099-4560-12E0-D2D4-ADA16E1D2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703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FF501930-6D40-B980-1DD9-06F29DCDA9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6A2C8C82-B034-FDB7-6A73-384416EB3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33E28A2-8618-7494-A031-87963689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B5BEEEF-8EB4-DAAC-4FA7-50CE6E975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395319C-C50A-D6BC-25AD-F0A92673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979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76E35E-B927-A2F0-AF2E-D19F5A328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53EB4BE-933A-1DEC-D13F-BF64608E2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7F038B5-D4D1-9A2C-BEBD-ABBBA2623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689FCD7-CF01-B854-6561-6A59B64C4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E09FF47-B4E1-B91A-CBE0-2BBA161C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8586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374774-AD3F-B3B8-135B-2B5B0A6DA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05423CB-7F9E-10F1-B35E-5DFA6FF23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D3B3B14-BC87-C766-E36F-6C3ABD982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2B29354-9986-F9E0-0CAE-985E2E0FE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B2DCAF3-5341-C5F3-D0AB-6513B0247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854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9200CD-3572-DCFC-A3C9-54F3645E4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4961D1A-17E5-30E7-A39D-0A957D231E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10BCA18-C845-F154-D3F9-F48D7F813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99C5658-BEDA-27B9-B86C-02C8DA080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FC1F035-529F-11ED-9CB4-7098B22E2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251B671-C90F-5E02-4391-45502279D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5008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FC06B7-C2D7-5E26-D2C1-94E8152C2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EAA2220-64FA-92AF-1E38-BC785D55E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6D2CC27-45A1-4F2B-899F-E9180D73C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56522D71-8447-C23B-1DEC-B51AE95CE8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6602F3D-61E2-1215-27DB-16B021595B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6C65FECF-ABFE-4EDC-81A4-44E0D67A0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96E4E299-33E3-EAA1-C58F-4353BEDF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8D36DD94-6883-0620-9756-7B07A1227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091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B85BF5-CA8B-6BFF-981E-80F96E8E9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5F38D6F-44C8-ACDC-574D-CA411306B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B23259A1-C875-B27A-36A0-B5B3A48C7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4575C4BB-B4CF-60DA-8ADE-8DD241C1E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300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CEBCD406-1090-714B-F3CC-198118B47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87D56886-DD87-A135-0D8A-6000367C4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E5A74490-D3C6-E195-00C6-1411B6348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1270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A0D3F7-0D1A-7742-3281-0E60AEB64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2C05212-6EF3-D350-0E94-5AE2D8A05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A79681E-5196-8A61-50D9-2961CBEF2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4F0E339-D8C6-3AF8-D4C4-55D346016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EF218D2-29CA-6AEF-22D7-34F8E0C43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74E19EA-E411-63DC-E157-C2A1F71F3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2956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D31FED-63AF-DF0D-46C1-13E6F1F0C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12D919B1-BA5A-3A6C-9D1A-B4615D82E2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D33C25E-F86F-8BAE-954E-8FD89D0B4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B6B2FF6-4DAE-A2F0-15DA-95CE71D68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66F8ED9-450F-D4DB-9F01-3363C402B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0F028E1-EAB7-B7BE-A5CF-D8EFD2AC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2238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F8211DF8-78DE-FD7D-ADCC-18DA134DF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2FD1184-E4D7-DA21-9BE8-4AC2B5184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A1B3B04-6698-7EEE-BB82-8F0FB17932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82E1E1-873D-454C-825C-326B209AEE3C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92668C2-89D3-66AD-A503-AFCA5AB7A2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AF29052-2738-6476-89A1-36523D9BA9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9E1A78-1B35-4E7A-AC59-EF846CAFCA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8075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440843" y="1563048"/>
            <a:ext cx="9144000" cy="1809193"/>
          </a:xfrm>
        </p:spPr>
        <p:txBody>
          <a:bodyPr>
            <a:normAutofit fontScale="90000"/>
          </a:bodyPr>
          <a:lstStyle/>
          <a:p>
            <a:br>
              <a:rPr lang="sl-SI" sz="4000" b="1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</a:br>
            <a:r>
              <a:rPr lang="sl-SI" sz="4000" b="1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MERILA ZA IZBOR OPERACIJ 2.0</a:t>
            </a:r>
            <a:br>
              <a:rPr lang="sl-SI" sz="4000" b="1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</a:br>
            <a:r>
              <a:rPr lang="sl-SI" sz="4000" b="1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Program Evropske kohezijske politike </a:t>
            </a:r>
            <a:br>
              <a:rPr lang="sl-SI" sz="4000" b="1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</a:br>
            <a:r>
              <a:rPr lang="sl-SI" sz="4000" b="1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2021-2027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642" y="5006928"/>
            <a:ext cx="948817" cy="948817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259" y="4975721"/>
            <a:ext cx="898252" cy="898252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0695" y="5013051"/>
            <a:ext cx="915063" cy="915063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389" y="5113447"/>
            <a:ext cx="790411" cy="790411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055" y="4975721"/>
            <a:ext cx="898252" cy="898252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091" y="5013771"/>
            <a:ext cx="914344" cy="91434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8389" y="446687"/>
            <a:ext cx="3852909" cy="808321"/>
          </a:xfrm>
          <a:prstGeom prst="rect">
            <a:avLst/>
          </a:prstGeom>
        </p:spPr>
      </p:pic>
      <p:pic>
        <p:nvPicPr>
          <p:cNvPr id="1028" name="Picture 4" descr="Logo image name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79418"/>
            <a:ext cx="1504335" cy="739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Kolenski povezovalnik 14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Kolenski povezovalnik 20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Naslov 1">
            <a:extLst>
              <a:ext uri="{FF2B5EF4-FFF2-40B4-BE49-F238E27FC236}">
                <a16:creationId xmlns:a16="http://schemas.microsoft.com/office/drawing/2014/main" id="{95954469-CF7A-8A8D-75A6-8F8FFC98B736}"/>
              </a:ext>
            </a:extLst>
          </p:cNvPr>
          <p:cNvSpPr txBox="1">
            <a:spLocks/>
          </p:cNvSpPr>
          <p:nvPr/>
        </p:nvSpPr>
        <p:spPr>
          <a:xfrm>
            <a:off x="1588929" y="3250601"/>
            <a:ext cx="9144000" cy="12948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20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Brdo pri Kranju, 18. marec 2025</a:t>
            </a:r>
          </a:p>
        </p:txBody>
      </p:sp>
      <p:pic>
        <p:nvPicPr>
          <p:cNvPr id="14" name="Slika 13" descr="Slika, ki vsebuje besede pisava, grafika, tipografija&#10;&#10;Opis je samodejno ustvarjen">
            <a:extLst>
              <a:ext uri="{FF2B5EF4-FFF2-40B4-BE49-F238E27FC236}">
                <a16:creationId xmlns:a16="http://schemas.microsoft.com/office/drawing/2014/main" id="{F44F4AD4-F368-AC10-80FD-573F1600F1A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927" y="596680"/>
            <a:ext cx="1810003" cy="50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834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RSO2.1: Spodbujanje energetske učinkovitosti in zmanjšanje emisij toplogrednih plinov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2055866"/>
            <a:ext cx="11019504" cy="4025379"/>
          </a:xfrm>
        </p:spPr>
        <p:txBody>
          <a:bodyPr>
            <a:no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sl-SI" altLang="sl-SI" sz="2000" b="1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epublika" panose="02000506040000020004" pitchFamily="2" charset="-18"/>
              </a:rPr>
              <a:t>Predvidene dejavnosti </a:t>
            </a:r>
          </a:p>
          <a:p>
            <a:pPr marL="269875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sl-SI" altLang="sl-SI" sz="2000" b="1" i="0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uLnTx/>
                <a:uFillTx/>
                <a:latin typeface="Republika" panose="02000506040000020004" pitchFamily="2" charset="-18"/>
              </a:rPr>
              <a:t>Dodano:</a:t>
            </a:r>
            <a:r>
              <a:rPr kumimoji="0" lang="sl-SI" altLang="sl-SI" sz="2000" b="0" i="0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epublika" panose="02000506040000020004" pitchFamily="2" charset="-18"/>
              </a:rPr>
              <a:t> </a:t>
            </a:r>
          </a:p>
          <a:p>
            <a:pPr marL="53975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postopna celovita energetska prenova stavb v gospodarstvu (za poslovne subjekte)</a:t>
            </a:r>
            <a:endParaRPr lang="sl-SI" altLang="sl-SI" sz="2000" b="1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epublika" panose="02000506040000020004" pitchFamily="2" charset="-18"/>
            </a:endParaRP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000" b="1" u="sng">
              <a:solidFill>
                <a:srgbClr val="000000"/>
              </a:solidFill>
              <a:latin typeface="Republika" panose="02000506040000020004" pitchFamily="2" charset="-18"/>
            </a:endParaRP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solidFill>
                  <a:srgbClr val="000000"/>
                </a:solidFill>
                <a:latin typeface="Republika" panose="02000506040000020004" pitchFamily="2" charset="-18"/>
              </a:rPr>
              <a:t>Ciljne skupine in upravičenci</a:t>
            </a:r>
          </a:p>
          <a:p>
            <a:pPr marL="269875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altLang="sl-SI" sz="2000" b="1">
                <a:solidFill>
                  <a:schemeClr val="accent6"/>
                </a:solidFill>
                <a:latin typeface="Republika" panose="02000506040000020004" pitchFamily="2" charset="-18"/>
              </a:rPr>
              <a:t>Dodano: </a:t>
            </a:r>
          </a:p>
          <a:p>
            <a:pPr marL="53975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poslovni subjekti (pravne ali fizične osebe, ki opravljajo gospodarsko dejavnost, ne glede na njihovo obliko, razen njihovih podružnic v tujini, in ki so hkrati lastniki ali solastniki stavb na/v katerih se izvajajo ukrepi).</a:t>
            </a:r>
            <a:r>
              <a:rPr lang="sl-SI" sz="1800" b="1">
                <a:solidFill>
                  <a:schemeClr val="accent6"/>
                </a:solidFill>
                <a:latin typeface="Republika" panose="02000506040000020004" pitchFamily="2" charset="-18"/>
                <a:cs typeface="Times New Roman" panose="02020603050405020304" pitchFamily="18" charset="0"/>
              </a:rPr>
              <a:t> </a:t>
            </a:r>
          </a:p>
          <a:p>
            <a:pPr marL="457200" lvl="1" indent="0">
              <a:spcBef>
                <a:spcPts val="1000"/>
              </a:spcBef>
              <a:spcAft>
                <a:spcPts val="800"/>
              </a:spcAft>
              <a:buNone/>
            </a:pPr>
            <a:endParaRPr lang="sl-SI" sz="2000">
              <a:latin typeface="Republika" panose="02000506040000020004" pitchFamily="2" charset="-18"/>
              <a:cs typeface="Times New Roman" panose="02020603050405020304" pitchFamily="18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RSO2.2: Spodbujanje energije iz obnovljivih virov v skladu z Direktivo (EU) 2018/2001, vključno s trajnostnimi merili, določenimi v navedeni direktivi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716712"/>
            <a:ext cx="11019504" cy="4364533"/>
          </a:xfrm>
        </p:spPr>
        <p:txBody>
          <a:bodyPr>
            <a:no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sl-SI" altLang="sl-SI" sz="2000" b="1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epublika" panose="02000506040000020004" pitchFamily="2" charset="-18"/>
              </a:rPr>
              <a:t>Predvidene dejavnosti </a:t>
            </a:r>
          </a:p>
          <a:p>
            <a:pPr marL="17780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sl-SI" altLang="sl-SI" sz="2000" b="1" i="0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uLnTx/>
                <a:uFillTx/>
                <a:latin typeface="Republika" panose="02000506040000020004" pitchFamily="2" charset="-18"/>
              </a:rPr>
              <a:t>Dodano:</a:t>
            </a:r>
            <a:r>
              <a:rPr kumimoji="0" lang="sl-SI" altLang="sl-SI" sz="2000" b="0" i="0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epublika" panose="02000506040000020004" pitchFamily="2" charset="-18"/>
              </a:rPr>
              <a:t> </a:t>
            </a:r>
          </a:p>
          <a:p>
            <a:pPr marL="539750" marR="0" lvl="0" indent="-1841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r>
              <a:rPr lang="sl-SI" sz="2000" b="1">
                <a:latin typeface="Republika" panose="02000506040000020004" pitchFamily="2" charset="-18"/>
              </a:rPr>
              <a:t>spodbujanje novih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in prestrukturiranje obstoječih </a:t>
            </a:r>
            <a:r>
              <a:rPr lang="sl-SI" sz="2000" b="1">
                <a:latin typeface="Republika" panose="02000506040000020004" pitchFamily="2" charset="-18"/>
              </a:rPr>
              <a:t>daljinskih sistemov na OVE (ogrevanje in hlajenje).</a:t>
            </a: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solidFill>
                  <a:srgbClr val="000000"/>
                </a:solidFill>
                <a:latin typeface="Republika" panose="02000506040000020004" pitchFamily="2" charset="-18"/>
              </a:rPr>
              <a:t>Ugotavljanje upravičenosti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chemeClr val="accent2"/>
                </a:solidFill>
                <a:latin typeface="Republika" panose="02000506040000020004" pitchFamily="2" charset="-18"/>
              </a:rPr>
              <a:t>Spremenjeno:</a:t>
            </a: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- umeščanje objektov OVE v prostor bo v skladu  </a:t>
            </a:r>
            <a:r>
              <a:rPr lang="sl-SI" sz="2000">
                <a:effectLst/>
                <a:latin typeface="Republika" panose="02000506040000020004" pitchFamily="2" charset="-18"/>
                <a:ea typeface="Arial" panose="020B0604020202020204" pitchFamily="34" charset="0"/>
              </a:rPr>
              <a:t>z </a:t>
            </a:r>
            <a:r>
              <a:rPr lang="sl-SI" sz="2000" strike="dbl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  <a:ea typeface="Arial" panose="020B0604020202020204" pitchFamily="34" charset="0"/>
              </a:rPr>
              <a:t>AN-OVE</a:t>
            </a:r>
            <a:r>
              <a:rPr lang="sl-SI" sz="2000">
                <a:effectLst/>
                <a:latin typeface="Republika" panose="02000506040000020004" pitchFamily="2" charset="-18"/>
                <a:ea typeface="Arial" panose="020B0604020202020204" pitchFamily="34" charset="0"/>
              </a:rPr>
              <a:t> </a:t>
            </a:r>
            <a:r>
              <a:rPr lang="pl-PL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nacionalno zakonodajo in strateški dokumenti (npr. ZUNPEOVE, pripadajoči podzakonski akti, NEPEN,...)</a:t>
            </a:r>
            <a:r>
              <a:rPr lang="sl-SI" sz="2000">
                <a:effectLst/>
                <a:latin typeface="Republika" panose="02000506040000020004" pitchFamily="2" charset="-18"/>
                <a:ea typeface="Arial" panose="020B0604020202020204" pitchFamily="34" charset="0"/>
              </a:rPr>
              <a:t>, </a:t>
            </a:r>
            <a:r>
              <a:rPr lang="sl-SI" sz="200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za katerega bo izvedena</a:t>
            </a:r>
            <a:r>
              <a:rPr lang="sl-SI" sz="2000" spc="5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 </a:t>
            </a:r>
            <a:r>
              <a:rPr lang="sl-SI" sz="200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celovita</a:t>
            </a:r>
            <a:r>
              <a:rPr lang="sl-SI" sz="2000" spc="-5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 </a:t>
            </a:r>
            <a:r>
              <a:rPr lang="sl-SI" sz="200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presoja vplivov</a:t>
            </a:r>
            <a:r>
              <a:rPr lang="sl-SI" sz="2000" spc="1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 </a:t>
            </a:r>
            <a:r>
              <a:rPr lang="sl-SI" sz="200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na</a:t>
            </a:r>
            <a:r>
              <a:rPr lang="sl-SI" sz="2000" spc="-5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 </a:t>
            </a:r>
            <a:r>
              <a:rPr lang="sl-SI" sz="200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okolje,</a:t>
            </a: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18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Merila</a:t>
            </a:r>
            <a:r>
              <a:rPr lang="sl-SI" sz="1800" b="1" u="sng" spc="-10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8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sl-SI" sz="1800" b="1" u="sng" spc="-10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18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ocenjevanje</a:t>
            </a:r>
            <a:endParaRPr lang="sl-SI" sz="1800">
              <a:effectLst/>
              <a:latin typeface="Republika" panose="02000506040000020004" pitchFamily="2" charset="-18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rgbClr val="FF0000"/>
                </a:solidFill>
                <a:latin typeface="Republika" panose="02000506040000020004" pitchFamily="2" charset="-18"/>
              </a:rPr>
              <a:t>Izločeno:</a:t>
            </a: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-prispevek k doseganju ciljev prednostnih področij S5</a:t>
            </a: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000" b="1">
              <a:solidFill>
                <a:schemeClr val="accent6"/>
              </a:solidFill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202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RSO2.3: Razvoj pametnih energetskih sistemov, omrežij in hrambe zunaj vseevropskega energetskega omrežja (TEN-E) </a:t>
            </a:r>
            <a:r>
              <a:rPr lang="sl-SI" sz="1800" b="1">
                <a:latin typeface="Republika" panose="02000506040000020004" pitchFamily="2" charset="-18"/>
              </a:rPr>
              <a:t>– 1/2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908580"/>
            <a:ext cx="11019504" cy="4172665"/>
          </a:xfrm>
        </p:spPr>
        <p:txBody>
          <a:bodyPr>
            <a:no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sl-SI" altLang="sl-SI" sz="2000" b="1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epublika" panose="02000506040000020004" pitchFamily="2" charset="-18"/>
              </a:rPr>
              <a:t>Predvidene dejavnosti 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chemeClr val="accent2"/>
                </a:solidFill>
                <a:latin typeface="Republika" panose="02000506040000020004" pitchFamily="2" charset="-18"/>
              </a:rPr>
              <a:t>Spremenjeno:</a:t>
            </a:r>
          </a:p>
          <a:p>
            <a:pPr marL="539750" lvl="0" indent="-184150" algn="just">
              <a:buSzPts val="1200"/>
              <a:buFont typeface="Times New Roman" panose="02020603050405020304" pitchFamily="18" charset="0"/>
              <a:buChar char="-"/>
              <a:tabLst>
                <a:tab pos="539750" algn="l"/>
                <a:tab pos="625475" algn="l"/>
              </a:tabLst>
            </a:pPr>
            <a:r>
              <a:rPr lang="sl-SI" sz="1800" b="1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naložbe v pospešitev novih energetskih skupnosti </a:t>
            </a:r>
            <a:r>
              <a:rPr lang="sl-SI" sz="18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in naložbe v pametno omrežje električne energije</a:t>
            </a:r>
            <a:r>
              <a:rPr lang="sl-SI" sz="1800" b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  <a:ea typeface="Arial" panose="020B0604020202020204" pitchFamily="34" charset="0"/>
              </a:rPr>
              <a:t>, </a:t>
            </a:r>
            <a:r>
              <a:rPr lang="sl-SI" sz="18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  <a:ea typeface="Arial" panose="020B0604020202020204" pitchFamily="34" charset="0"/>
              </a:rPr>
              <a:t>pretvorbo viškov električne energije iz OVE ter za povezovanje omrežij za potrebe shranjevanja energije</a:t>
            </a:r>
            <a:r>
              <a:rPr lang="sl-SI" sz="1800" b="1">
                <a:effectLst/>
                <a:latin typeface="Republika" panose="02000506040000020004" pitchFamily="2" charset="-18"/>
                <a:ea typeface="Arial" panose="020B0604020202020204" pitchFamily="34" charset="0"/>
              </a:rPr>
              <a:t>,  in</a:t>
            </a:r>
            <a:r>
              <a:rPr lang="sl-SI" sz="1800" b="1" spc="15">
                <a:effectLst/>
                <a:latin typeface="Republika" panose="02000506040000020004" pitchFamily="2" charset="-18"/>
                <a:ea typeface="Arial" panose="020B0604020202020204" pitchFamily="34" charset="0"/>
              </a:rPr>
              <a:t> </a:t>
            </a:r>
            <a:r>
              <a:rPr lang="sl-SI" sz="1800" b="1">
                <a:effectLst/>
                <a:latin typeface="Republika" panose="02000506040000020004" pitchFamily="2" charset="-18"/>
                <a:ea typeface="Arial" panose="020B0604020202020204" pitchFamily="34" charset="0"/>
              </a:rPr>
              <a:t>sicer:</a:t>
            </a:r>
            <a:endParaRPr lang="sl-SI" sz="1800" b="1">
              <a:effectLst/>
              <a:latin typeface="Republika" panose="02000506040000020004" pitchFamily="2" charset="-18"/>
              <a:ea typeface="Times New Roman" panose="02020603050405020304" pitchFamily="18" charset="0"/>
            </a:endParaRPr>
          </a:p>
          <a:p>
            <a:pPr marL="539750" lvl="0" indent="-184150" algn="just">
              <a:buSzPts val="1200"/>
              <a:buFont typeface="Times New Roman" panose="02020603050405020304" pitchFamily="18" charset="0"/>
              <a:buChar char="-"/>
              <a:tabLst>
                <a:tab pos="539750" algn="l"/>
                <a:tab pos="625475" algn="l"/>
              </a:tabLst>
            </a:pPr>
            <a:r>
              <a:rPr lang="sl-SI" sz="1800" b="1">
                <a:effectLst/>
                <a:latin typeface="Republika" panose="02000506040000020004" pitchFamily="2" charset="-18"/>
                <a:ea typeface="Arial" panose="020B0604020202020204" pitchFamily="34" charset="0"/>
              </a:rPr>
              <a:t> </a:t>
            </a:r>
            <a:r>
              <a:rPr lang="sl-SI" sz="18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spodbujanje prvih energetskih skupnosti na področju izrabe energije iz OVE v lokalnem okolju, kar omogoča razširjeno samooskrbo tudi preko skupnosti in je nujno za prehod v </a:t>
            </a:r>
            <a:r>
              <a:rPr lang="sl-SI" sz="1800" b="1" strike="sngStrike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nizkoogljično</a:t>
            </a:r>
            <a:r>
              <a:rPr lang="sl-SI" sz="18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 družbo </a:t>
            </a:r>
            <a:r>
              <a:rPr lang="sl-SI" sz="18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spodbujanje lokalnih energetskih skupnosti</a:t>
            </a:r>
            <a:r>
              <a:rPr lang="sl-SI" sz="1800" b="1">
                <a:effectLst/>
                <a:latin typeface="Republika" panose="02000506040000020004" pitchFamily="2" charset="-18"/>
                <a:ea typeface="Arial" panose="020B0604020202020204" pitchFamily="34" charset="0"/>
              </a:rPr>
              <a:t>,</a:t>
            </a:r>
            <a:endParaRPr lang="sl-SI" sz="1800" b="1">
              <a:effectLst/>
              <a:latin typeface="Republika" panose="02000506040000020004" pitchFamily="2" charset="-18"/>
              <a:ea typeface="Times New Roman" panose="02020603050405020304" pitchFamily="18" charset="0"/>
            </a:endParaRPr>
          </a:p>
          <a:p>
            <a:pPr marL="539750" lvl="0" indent="-184150" algn="just">
              <a:buSzPts val="1200"/>
              <a:buFont typeface="Times New Roman" panose="02020603050405020304" pitchFamily="18" charset="0"/>
              <a:buChar char="-"/>
              <a:tabLst>
                <a:tab pos="539750" algn="l"/>
                <a:tab pos="625475" algn="l"/>
              </a:tabLst>
            </a:pPr>
            <a:r>
              <a:rPr lang="sl-SI" sz="1800" b="1">
                <a:effectLst/>
                <a:latin typeface="Republika" panose="02000506040000020004" pitchFamily="2" charset="-18"/>
                <a:ea typeface="Arial" panose="020B0604020202020204" pitchFamily="34" charset="0"/>
              </a:rPr>
              <a:t> </a:t>
            </a:r>
            <a:r>
              <a:rPr lang="sl-SI" sz="18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spodbujanje naložb in tehnologij za pretvorbo viškov energije iz OVE ter povezovanje omrežij za potrebe shranjevanja energije ob pretvorbi </a:t>
            </a:r>
            <a:r>
              <a:rPr lang="sl-SI" sz="18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spodbujanje naložb v pametno omrežje električne energije</a:t>
            </a:r>
            <a:r>
              <a:rPr lang="sl-SI" sz="1800" b="1">
                <a:effectLst/>
                <a:latin typeface="Republika" panose="02000506040000020004" pitchFamily="2" charset="-18"/>
                <a:ea typeface="Arial" panose="020B0604020202020204" pitchFamily="34" charset="0"/>
              </a:rPr>
              <a:t>.</a:t>
            </a:r>
            <a:endParaRPr lang="sl-SI" sz="1800" b="1">
              <a:effectLst/>
              <a:latin typeface="Republika" panose="02000506040000020004" pitchFamily="2" charset="-18"/>
              <a:ea typeface="Times New Roman" panose="02020603050405020304" pitchFamily="18" charset="0"/>
            </a:endParaRPr>
          </a:p>
          <a:p>
            <a:pPr marL="539750" marR="0" lvl="0" indent="-1841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-"/>
              <a:tabLst/>
              <a:defRPr/>
            </a:pPr>
            <a:endParaRPr lang="sl-SI" sz="2000" b="1">
              <a:latin typeface="Republika" panose="02000506040000020004" pitchFamily="2" charset="-18"/>
            </a:endParaRP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000" b="1">
              <a:solidFill>
                <a:schemeClr val="accent6"/>
              </a:solidFill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0337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RSO2.3: Razvoj pametnih energetskih sistemov, omrežij in hrambe zunaj vseevropskega energetskega omrežja (TEN-E) </a:t>
            </a:r>
            <a:r>
              <a:rPr lang="sl-SI" sz="1800" b="1">
                <a:latin typeface="Republika" panose="02000506040000020004" pitchFamily="2" charset="-18"/>
              </a:rPr>
              <a:t>– 2/2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2154056"/>
            <a:ext cx="11019504" cy="3927189"/>
          </a:xfrm>
        </p:spPr>
        <p:txBody>
          <a:bodyPr>
            <a:no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sl-SI" altLang="sl-SI" sz="2000" b="1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epublika" panose="02000506040000020004" pitchFamily="2" charset="-18"/>
              </a:rPr>
              <a:t>Merila za ocenjevanje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rgbClr val="FF0000"/>
                </a:solidFill>
                <a:latin typeface="Republika" panose="02000506040000020004" pitchFamily="2" charset="-18"/>
              </a:rPr>
              <a:t>Izločeno:</a:t>
            </a:r>
          </a:p>
          <a:p>
            <a:pPr marL="539750" lvl="0" indent="-184150" algn="just">
              <a:buSzPts val="1200"/>
              <a:buFont typeface="Times New Roman" panose="02020603050405020304" pitchFamily="18" charset="0"/>
              <a:buChar char="-"/>
              <a:tabLst>
                <a:tab pos="539750" algn="l"/>
                <a:tab pos="625475" algn="l"/>
              </a:tabLst>
            </a:pPr>
            <a:r>
              <a:rPr lang="sl-SI" sz="18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povezovanje pametnih merilnih sistemov električne energije še z merilnimi sistemi ostalih vrst energije (plina, toplote) z uporabo enotne infrastrukture in povezovanjem funkcij, s ciljem doseganja </a:t>
            </a:r>
            <a:r>
              <a:rPr lang="sl-SI" sz="1800" b="1" strike="sngStrike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sinergijskih</a:t>
            </a:r>
            <a:r>
              <a:rPr lang="sl-SI" sz="18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 učinkov pri načrtovanju, izgradnji in obratovanju sistemov, s čemer se poveča gospodarnost sistemov ter učinkovitost ravnanja z energijo,</a:t>
            </a:r>
            <a:endParaRPr lang="sl-SI" sz="1800" b="1">
              <a:latin typeface="Republika" panose="02000506040000020004" pitchFamily="2" charset="-18"/>
            </a:endParaRPr>
          </a:p>
          <a:p>
            <a:pPr marL="539750" lvl="0" indent="-184150" algn="just">
              <a:buSzPts val="1200"/>
              <a:buFont typeface="Times New Roman" panose="02020603050405020304" pitchFamily="18" charset="0"/>
              <a:buChar char="-"/>
              <a:tabLst>
                <a:tab pos="539750" algn="l"/>
                <a:tab pos="625475" algn="l"/>
              </a:tabLst>
            </a:pPr>
            <a:r>
              <a:rPr lang="sl-SI" sz="18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prispevek k doseganju ciljev prednostnih področij S5,</a:t>
            </a: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000" b="1">
              <a:solidFill>
                <a:schemeClr val="accent6"/>
              </a:solidFill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653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RSO2.4: Spodbujanje prilagajanja podnebnim spremembam in preprečevanja tveganja nesreč ter odpornosti, ob upoštevanju ekosistemskih pristopov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969949"/>
            <a:ext cx="11019504" cy="4111296"/>
          </a:xfrm>
        </p:spPr>
        <p:txBody>
          <a:bodyPr>
            <a:noAutofit/>
          </a:bodyPr>
          <a:lstStyle/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solidFill>
                  <a:srgbClr val="000000"/>
                </a:solidFill>
                <a:latin typeface="Republika" panose="02000506040000020004" pitchFamily="2" charset="-18"/>
              </a:rPr>
              <a:t>Ugotavljanje upravičenosti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chemeClr val="accent2"/>
                </a:solidFill>
                <a:latin typeface="Republika" panose="02000506040000020004" pitchFamily="2" charset="-18"/>
              </a:rPr>
              <a:t>Spremenjeno:</a:t>
            </a: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- vključevanje na naravi temelječih rešitev (NBS) na podlagi opcijske analize izdelane </a:t>
            </a:r>
            <a:r>
              <a:rPr lang="sl-SI" sz="2000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 podlagi Smernic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po Usmeritvah za vključevanje </a:t>
            </a:r>
            <a:r>
              <a:rPr lang="sl-SI" sz="200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NBS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v projekte za zmanjševanje poplavne ogroženosti</a:t>
            </a:r>
            <a:r>
              <a:rPr lang="sl-SI" sz="200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  <a:t>. Rešitve lahko vključujejo različne NBS rešitve ali kombinacijo konvencionalnih in NBS rešitev,</a:t>
            </a: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000" b="1" u="sng">
              <a:effectLst/>
              <a:latin typeface="Republika" panose="02000506040000020004" pitchFamily="2" charset="-18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Merila</a:t>
            </a:r>
            <a:r>
              <a:rPr lang="sl-SI" sz="2000" b="1" u="sng" spc="-10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sl-SI" sz="2000" b="1" u="sng" spc="-10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ocenjevanje</a:t>
            </a:r>
            <a:endParaRPr lang="sl-SI" sz="2000">
              <a:effectLst/>
              <a:latin typeface="Republika" panose="02000506040000020004" pitchFamily="2" charset="-18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kumimoji="0" lang="sl-SI" altLang="sl-SI" sz="2000" b="1" i="0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uLnTx/>
                <a:uFillTx/>
                <a:latin typeface="Republika" panose="02000506040000020004" pitchFamily="2" charset="-18"/>
              </a:rPr>
              <a:t>Dodano: </a:t>
            </a: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000" b="1">
                <a:latin typeface="Republika" panose="02000506040000020004" pitchFamily="2" charset="-18"/>
              </a:rPr>
              <a:t>pripravljenost projekta za izvedbo,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še posebej z vidika umeščanja objektov v prostor v skladu z nacionalno in evropsko zakonodajo</a:t>
            </a:r>
            <a:r>
              <a:rPr lang="sl-SI" sz="2000" b="1">
                <a:latin typeface="Republika" panose="02000506040000020004" pitchFamily="2" charset="-18"/>
              </a:rPr>
              <a:t>,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892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RSO2.5: Spodbujanje dostopa do vode in trajnostnega gospodarjenja z vodnimi viri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969949"/>
            <a:ext cx="11019504" cy="4111296"/>
          </a:xfrm>
        </p:spPr>
        <p:txBody>
          <a:bodyPr>
            <a:noAutofit/>
          </a:bodyPr>
          <a:lstStyle/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Merila</a:t>
            </a:r>
            <a:r>
              <a:rPr lang="sl-SI" sz="2000" b="1" u="sng" spc="-10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sl-SI" sz="2000" b="1" u="sng" spc="-10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ocenjevanje - na področju gradnje infrastrukture za odpadno vodo</a:t>
            </a:r>
            <a:endParaRPr lang="sl-SI" sz="2000">
              <a:effectLst/>
              <a:latin typeface="Republika" panose="02000506040000020004" pitchFamily="2" charset="-18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chemeClr val="accent2"/>
                </a:solidFill>
                <a:latin typeface="Republika" panose="02000506040000020004" pitchFamily="2" charset="-18"/>
              </a:rPr>
              <a:t>Spremenjeno:</a:t>
            </a: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000" b="1">
                <a:latin typeface="Republika" panose="02000506040000020004" pitchFamily="2" charset="-18"/>
              </a:rPr>
              <a:t>pripravljenost projekta za izvedbo,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še posebej z vidika umeščanja objektov v prostor v skladu z nacionalno in evropsko zakonodajo</a:t>
            </a:r>
            <a:r>
              <a:rPr lang="sl-SI" sz="2000" b="1">
                <a:latin typeface="Republika" panose="02000506040000020004" pitchFamily="2" charset="-18"/>
              </a:rPr>
              <a:t>,</a:t>
            </a: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000" b="1">
                <a:latin typeface="Republika" panose="02000506040000020004" pitchFamily="2" charset="-18"/>
              </a:rPr>
              <a:t>prioritetn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a obravnava </a:t>
            </a:r>
            <a:r>
              <a:rPr lang="sl-SI" sz="20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ost </a:t>
            </a:r>
            <a:r>
              <a:rPr lang="sl-SI" sz="2000" b="1">
                <a:latin typeface="Republika" panose="02000506040000020004" pitchFamily="2" charset="-18"/>
              </a:rPr>
              <a:t>aglomeracij </a:t>
            </a:r>
            <a:r>
              <a:rPr lang="sl-SI" sz="20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z obremenitvijo nad 2000 PE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s skupno obremenitvijo, enako ali večjo od 2.000 PE</a:t>
            </a:r>
            <a:r>
              <a:rPr lang="sl-SI" sz="2000" b="1">
                <a:latin typeface="Republika" panose="02000506040000020004" pitchFamily="2" charset="-18"/>
              </a:rPr>
              <a:t>,</a:t>
            </a: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latin typeface="Republika" panose="02000506040000020004" pitchFamily="2" charset="-18"/>
                <a:cs typeface="Times New Roman" panose="02020603050405020304" pitchFamily="18" charset="0"/>
              </a:rPr>
              <a:t>Merila za ocenjevanje - na področju gradnje javne infrastrukture za oskrbo s pitno vodo 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kumimoji="0" lang="sl-SI" altLang="sl-SI" sz="2000" b="1" i="0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uLnTx/>
                <a:uFillTx/>
                <a:latin typeface="Republika" panose="02000506040000020004" pitchFamily="2" charset="-18"/>
              </a:rPr>
              <a:t>Dodano:</a:t>
            </a:r>
            <a:r>
              <a:rPr kumimoji="0" lang="sl-SI" altLang="sl-SI" sz="2000" b="0" i="0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epublika" panose="02000506040000020004" pitchFamily="2" charset="-18"/>
              </a:rPr>
              <a:t> </a:t>
            </a: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- pripravljenost projektov, še posebej z vidika umeščanja objektov v prostor v skladu z nacionalno in evropsko zakonodajo</a:t>
            </a:r>
            <a:r>
              <a:rPr lang="sl-SI" sz="18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kumimoji="0" lang="sl-SI" altLang="sl-SI" sz="20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Republika" panose="02000506040000020004" pitchFamily="2" charset="-18"/>
            </a:endParaRP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000" b="1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3590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0125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RSO3.1: Razvoj pametnega, varnega, trajnostnega in </a:t>
            </a:r>
            <a:r>
              <a:rPr lang="sl-SI" sz="2800" err="1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intermodalnega</a:t>
            </a:r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 omrežja TEN-T, odpornega na podnebne spremembe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969949"/>
            <a:ext cx="11019504" cy="411129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effectLst/>
                <a:latin typeface="Republika"/>
                <a:ea typeface="Times New Roman" panose="02020603050405020304" pitchFamily="18" charset="0"/>
                <a:cs typeface="Times New Roman"/>
              </a:rPr>
              <a:t>Predvidene dejavnosti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kumimoji="0" lang="sl-SI" altLang="sl-SI" sz="2000" b="1" i="0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uLnTx/>
                <a:uFillTx/>
                <a:latin typeface="Republika"/>
              </a:rPr>
              <a:t>Dodano:</a:t>
            </a:r>
            <a:r>
              <a:rPr kumimoji="0" lang="sl-SI" altLang="sl-SI" sz="2000" b="0" i="0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epublika"/>
              </a:rPr>
              <a:t> </a:t>
            </a:r>
            <a:endParaRPr lang="sl-SI" altLang="sl-SI" sz="20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Republika"/>
            </a:endParaRPr>
          </a:p>
          <a:p>
            <a:pPr marL="447675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in nadgradnja železniške postaje Ljubljana – Sklop B in C</a:t>
            </a: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latin typeface="Republika"/>
                <a:cs typeface="Times New Roman"/>
              </a:rPr>
              <a:t>Ugotavljanje upravičenosti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chemeClr val="accent2"/>
                </a:solidFill>
                <a:latin typeface="Republika"/>
              </a:rPr>
              <a:t>Spremenjeno:</a:t>
            </a: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latin typeface="Republika" panose="02000506040000020004" pitchFamily="2" charset="-18"/>
              </a:rPr>
              <a:t>-	izkazovanje skupnega interesa v skladu z Uredbo </a:t>
            </a:r>
            <a:r>
              <a:rPr lang="sl-SI" sz="20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1315/2013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1679/2024 </a:t>
            </a:r>
            <a:r>
              <a:rPr lang="sl-SI" sz="2000" b="1">
                <a:latin typeface="Republika" panose="02000506040000020004" pitchFamily="2" charset="-18"/>
              </a:rPr>
              <a:t>Evropskega Parlamenta in Sveta z dne </a:t>
            </a:r>
            <a:r>
              <a:rPr lang="sl-SI" sz="20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11. decembra 2013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13. junij 2024</a:t>
            </a:r>
            <a:r>
              <a:rPr lang="sl-SI" sz="2000" b="1">
                <a:latin typeface="Republika" panose="02000506040000020004" pitchFamily="2" charset="-18"/>
              </a:rPr>
              <a:t>,</a:t>
            </a: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latin typeface="Republika"/>
              </a:rPr>
              <a:t>-	zagotavljanje nadgradnje cestne in železniške infrastrukture v skladu z zahtevami TEN-T za jedrna,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razširjena jedrna  </a:t>
            </a:r>
            <a:r>
              <a:rPr lang="sl-SI" sz="2000" b="1">
                <a:latin typeface="Republika"/>
              </a:rPr>
              <a:t>in celovita omrežja,</a:t>
            </a: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1800" i="1">
              <a:effectLst/>
              <a:latin typeface="Arial" panose="020B0604020202020204" pitchFamily="34" charset="0"/>
              <a:ea typeface="Times New Roman" panose="02020603050405020304" pitchFamily="18" charset="0"/>
              <a:cs typeface="Arial"/>
            </a:endParaRP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kumimoji="0" lang="sl-SI" altLang="sl-SI" sz="20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Republika" panose="02000506040000020004" pitchFamily="2" charset="-18"/>
            </a:endParaRP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000" b="1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5605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0125" cy="1351587"/>
          </a:xfrm>
        </p:spPr>
        <p:txBody>
          <a:bodyPr>
            <a:normAutofit fontScale="90000"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RSO3.2: Razvoj in krepitev trajnostne, pametne in </a:t>
            </a:r>
            <a:r>
              <a:rPr lang="sl-SI" sz="2800" err="1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intermodalne</a:t>
            </a:r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 nacionalne, regionalne in lokalne mobilnosti, odporne na podnebne spremembe, vključno z boljšim dostopom do omrežja TEN-T in čezmejno mobilnostjo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2411807"/>
            <a:ext cx="11019504" cy="3669438"/>
          </a:xfrm>
        </p:spPr>
        <p:txBody>
          <a:bodyPr>
            <a:noAutofit/>
          </a:bodyPr>
          <a:lstStyle/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Predvidene dejavnosti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chemeClr val="accent2"/>
                </a:solidFill>
                <a:latin typeface="Republika" panose="02000506040000020004" pitchFamily="2" charset="-18"/>
              </a:rPr>
              <a:t>Spremenjeno:</a:t>
            </a:r>
          </a:p>
          <a:p>
            <a:pPr marL="790575" indent="-34290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3. razvojna os – sever: Velenje-Slovenj Gradec: Sklop B – Škalsko jezero, Sklop C – Škale, Sklop H – </a:t>
            </a:r>
            <a:r>
              <a:rPr lang="sl-SI" sz="2000" b="1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Konovo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 ter gradnja že sprojektiranih povezav v prejšnji finančni perspektivi,</a:t>
            </a:r>
          </a:p>
          <a:p>
            <a:pPr marL="790575" indent="-34290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0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organizacija trajnostne mobilnosti na lokalni ravni.</a:t>
            </a:r>
            <a:endParaRPr lang="sl-SI" sz="1800" i="1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kumimoji="0" lang="sl-SI" altLang="sl-SI" sz="20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Republika" panose="02000506040000020004" pitchFamily="2" charset="-18"/>
            </a:endParaRP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000" b="1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7904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0125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ESO4.4: Spodbujanje prilagajanja delavcev, podjetij in podjetnikov na spremembe, aktivnega in zdravega staranja ter zdravega in dobro prilagojenega delovnega okolja, ki obravnava tveganja za zdravje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777271"/>
            <a:ext cx="11019504" cy="4150987"/>
          </a:xfrm>
        </p:spPr>
        <p:txBody>
          <a:bodyPr>
            <a:noAutofit/>
          </a:bodyPr>
          <a:lstStyle/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Ciljne skupine in upravičenci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kumimoji="0" lang="sl-SI" altLang="sl-SI" sz="2000" b="1" i="0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uLnTx/>
                <a:uFillTx/>
                <a:latin typeface="Republika" panose="02000506040000020004" pitchFamily="2" charset="-18"/>
              </a:rPr>
              <a:t>Dodano:</a:t>
            </a:r>
            <a:r>
              <a:rPr kumimoji="0" lang="sl-SI" altLang="sl-SI" sz="2000" b="0" i="0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epublika" panose="02000506040000020004" pitchFamily="2" charset="-18"/>
              </a:rPr>
              <a:t> </a:t>
            </a:r>
          </a:p>
          <a:p>
            <a:pPr marL="447675" marR="6985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tabLst>
                <a:tab pos="168910" algn="l"/>
              </a:tabLst>
              <a:defRPr/>
            </a:pPr>
            <a:r>
              <a:rPr lang="sl-SI" sz="2000" b="1">
                <a:latin typeface="Republika" panose="02000506040000020004" pitchFamily="2" charset="-18"/>
              </a:rPr>
              <a:t>Upravičenci specifičnega cilja so fundacije, socialni partnerji, NVO, Zavod za pokojninsko in invalidsko zavarovanje, JŠRIPS, Inšpektorat RS za delo, Uprava RS za izvrševanje kazenskih sankcij,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Zavod Republike Slovenije za zaposlovanje (ZRSZ), Nacionalni inštitut za javno zdravje in Univerzitetni klinični center, Klinični inštitut za medicino dela, prometa in športa, zadruge, občine, zaposleni, </a:t>
            </a:r>
            <a:r>
              <a:rPr lang="sl-SI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ministrstvi, pristojni za javno upravo ter delo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 in drugi, ki lahko prispevajo k doseganju ciljev tega specifičnega cilja.</a:t>
            </a: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1000" b="1" u="sng">
              <a:latin typeface="Republika" panose="02000506040000020004" pitchFamily="2" charset="-18"/>
              <a:cs typeface="Times New Roman" panose="02020603050405020304" pitchFamily="18" charset="0"/>
            </a:endParaRP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latin typeface="Republika" panose="02000506040000020004" pitchFamily="2" charset="-18"/>
                <a:cs typeface="Times New Roman" panose="02020603050405020304" pitchFamily="18" charset="0"/>
              </a:rPr>
              <a:t>Finančni instrumenti in projekti strateškega pomena</a:t>
            </a: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rgbClr val="FF0000"/>
                </a:solidFill>
                <a:latin typeface="Republika" panose="02000506040000020004" pitchFamily="2" charset="-18"/>
              </a:rPr>
              <a:t>Izločeno:</a:t>
            </a:r>
          </a:p>
          <a:p>
            <a:pPr marL="532130" algn="just">
              <a:tabLst>
                <a:tab pos="168910" algn="l"/>
              </a:tabLst>
            </a:pPr>
            <a:r>
              <a:rPr lang="sl-SI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lang="sl-SI" sz="1800" spc="-5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sl-SI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izvajanju specifičnega cilja</a:t>
            </a:r>
            <a:r>
              <a:rPr lang="sl-SI" sz="1800" spc="5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sl-SI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</a:t>
            </a:r>
            <a:r>
              <a:rPr lang="sl-SI" sz="20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ne</a:t>
            </a:r>
            <a:r>
              <a:rPr lang="sl-SI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načrtuje</a:t>
            </a:r>
            <a:r>
              <a:rPr lang="sl-SI" sz="1800" spc="-1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sl-SI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uporaba</a:t>
            </a:r>
            <a:r>
              <a:rPr lang="sl-SI" sz="1800" spc="-5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sl-SI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finančnih</a:t>
            </a:r>
            <a:r>
              <a:rPr lang="sl-SI" sz="1800" spc="-5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sl-SI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instrumentov.</a:t>
            </a:r>
            <a:endParaRPr lang="sl-SI" sz="180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kumimoji="0" lang="sl-SI" altLang="sl-SI" sz="20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Republika" panose="02000506040000020004" pitchFamily="2" charset="-18"/>
            </a:endParaRP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000" b="1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771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D9A8A-AD94-F7A8-E441-312DE7784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FBE697-970A-1DA6-AC33-CE7247F71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0125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ESO4.5: Izboljšanje kakovosti, vključenosti, učinkovitosti in relevantnosti sistemov izobraževanja in usposabljanja za potrebe trga dela, vključno s potrjevanjem neformalnega in priložnostnega učenja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E0C73BA-9CCC-0D8A-1773-333108F73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849" y="2190021"/>
            <a:ext cx="11019504" cy="328103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effectLst/>
                <a:latin typeface="Republika"/>
                <a:ea typeface="Times New Roman" panose="02020603050405020304" pitchFamily="18" charset="0"/>
                <a:cs typeface="Times New Roman"/>
              </a:rPr>
              <a:t>Ciljne skupine in upravičenci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kumimoji="0" lang="sl-SI" altLang="sl-SI" sz="2000" b="1" i="0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uLnTx/>
                <a:uFillTx/>
                <a:latin typeface="Republika"/>
              </a:rPr>
              <a:t>Dodano:</a:t>
            </a:r>
            <a:r>
              <a:rPr kumimoji="0" lang="sl-SI" altLang="sl-SI" sz="2000" b="0" i="0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epublika"/>
              </a:rPr>
              <a:t> </a:t>
            </a:r>
            <a:endParaRPr lang="sl-SI" altLang="sl-SI" sz="20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Republika"/>
            </a:endParaRPr>
          </a:p>
          <a:p>
            <a:pPr marL="447675" indent="0" defTabSz="457200">
              <a:lnSpc>
                <a:spcPct val="100000"/>
              </a:lnSpc>
              <a:spcAft>
                <a:spcPts val="600"/>
              </a:spcAft>
              <a:buNone/>
              <a:tabLst>
                <a:tab pos="168910" algn="l"/>
              </a:tabLst>
              <a:defRPr/>
            </a:pPr>
            <a:r>
              <a:rPr lang="sl-SI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Ciljne skupine specifičnega cilja so otroci, učenci, dijaki, študenti, diplomanti, VIZ, organizacije, ki izvajajo višje strokovno izobraževanje, visokošolski zavodi,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srednje šole</a:t>
            </a:r>
            <a:r>
              <a:rPr lang="sl-SI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,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 </a:t>
            </a:r>
            <a:r>
              <a:rPr lang="sl-SI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javne organizacije za izobraževanje odraslih, zasebne organizacije, ki izvajajo programe s področja vzgoje in izobraževanja, strokovni in vodstveni delavci s področja vzgoje in izobraževanja, mentorji praktičnega usposabljanja z delom, združenja in skupnosti s področja izobraževanja, delodajalci, delodajalska združenja, zbornice, strokovni delavci v kulturnih ustanovah in umetniki,</a:t>
            </a:r>
            <a:r>
              <a:rPr lang="sl-SI"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starši učečih se, strokovna in splošna javnost.</a:t>
            </a:r>
            <a:endParaRPr lang="sl-SI">
              <a:solidFill>
                <a:schemeClr val="accent6"/>
              </a:solidFill>
            </a:endParaRPr>
          </a:p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1000" b="1" u="sng">
              <a:latin typeface="Republika" panose="02000506040000020004" pitchFamily="2" charset="-18"/>
              <a:cs typeface="Times New Roman" panose="02020603050405020304" pitchFamily="18" charset="0"/>
            </a:endParaRP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kumimoji="0" lang="sl-SI" altLang="sl-SI" sz="20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Republika" panose="02000506040000020004" pitchFamily="2" charset="-18"/>
            </a:endParaRP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000" b="1">
              <a:latin typeface="Republika" panose="02000506040000020004" pitchFamily="2" charset="-18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172163A-D4D0-1372-ACC2-C9A9345D52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>
            <a:extLst>
              <a:ext uri="{FF2B5EF4-FFF2-40B4-BE49-F238E27FC236}">
                <a16:creationId xmlns:a16="http://schemas.microsoft.com/office/drawing/2014/main" id="{5156A6A1-832E-E3CB-1535-05BEAD5D7F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>
            <a:extLst>
              <a:ext uri="{FF2B5EF4-FFF2-40B4-BE49-F238E27FC236}">
                <a16:creationId xmlns:a16="http://schemas.microsoft.com/office/drawing/2014/main" id="{D03B24A8-E39E-7F6B-C9EF-FAC210760EEC}"/>
              </a:ext>
            </a:extLst>
          </p:cNvPr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>
            <a:extLst>
              <a:ext uri="{FF2B5EF4-FFF2-40B4-BE49-F238E27FC236}">
                <a16:creationId xmlns:a16="http://schemas.microsoft.com/office/drawing/2014/main" id="{741403B7-280A-39CB-9738-709F9007A7E1}"/>
              </a:ext>
            </a:extLst>
          </p:cNvPr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97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RSO1.6 Razvoj ali proizvodnja kritičnih tehnologij  </a:t>
            </a:r>
            <a:r>
              <a:rPr lang="sl-SI" sz="1800" b="1">
                <a:latin typeface="Republika"/>
              </a:rPr>
              <a:t>- 1/8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557430"/>
            <a:ext cx="11019504" cy="452381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sl-SI" altLang="sl-SI" sz="2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epublika"/>
              </a:rPr>
              <a:t>Predvidene dejavnosti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lang="sl-SI" alt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Cilj specifičnega cilja je podpora razvoju in/ali proizvodnji ključnih tehnologij, ki so strateškega pomena za konkurenčnost in odpornost EU, in njihovih verig vrednosti.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lang="sl-SI" alt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Vrste in primeri področij, ki jim je namenjena podpora, in njihovega pričakovanega prispevka k specifičnim ciljem so:</a:t>
            </a:r>
          </a:p>
          <a:p>
            <a:pPr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sl-SI" alt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razvoj in/ali proizvodnja naprednih digitalnih tehnologij in </a:t>
            </a:r>
            <a:r>
              <a:rPr lang="sl-SI" altLang="sl-SI" sz="2000" b="1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globokotehnoloških</a:t>
            </a:r>
            <a:r>
              <a:rPr lang="sl-SI" alt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  inovacij,  </a:t>
            </a:r>
          </a:p>
          <a:p>
            <a:pPr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sl-SI" alt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razvoj in/ali proizvodnja na področju čistih in z viri gospodarnih tehnologij, </a:t>
            </a:r>
          </a:p>
          <a:p>
            <a:pPr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sl-SI" alt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razvoj in/ali proizvodnja biotehnologij,</a:t>
            </a:r>
          </a:p>
          <a:p>
            <a:pPr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sl-SI" alt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krepitev povezovanja med raziskovalnimi institucijami, podjetji in drugimi deležniki za izboljšanje prenosa kritičnih tehnologij in znanja.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lang="sl-SI" alt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Dejavnosti bodo prispevale k izgradnji strateških vrednostnih verig in zmanjševanju tehnološke odvisnosti EU za dolgoročno trajnostno rast in konkurenčnost.</a:t>
            </a:r>
          </a:p>
          <a:p>
            <a:pPr marL="457200" lvl="1" indent="0">
              <a:spcBef>
                <a:spcPts val="1000"/>
              </a:spcBef>
              <a:spcAft>
                <a:spcPts val="800"/>
              </a:spcAft>
              <a:buNone/>
            </a:pPr>
            <a:endParaRPr lang="sl-SI" sz="2000">
              <a:latin typeface="Republika" panose="02000506040000020004" pitchFamily="2" charset="-18"/>
              <a:cs typeface="Times New Roman" panose="02020603050405020304" pitchFamily="18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1345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0125" cy="1752110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ESO4.11: Krepitev enakopravnega in pravočasnega dostopa do kakovostnih, vzdržnih in cenovno ugodnih storitev, vključno s storitvami, ki spodbujajo dostop do stanovanj in storitev oskrbe, usmerjene v posameznika, vključno s storitvami zdravstvene oskrbe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2660050"/>
            <a:ext cx="11019504" cy="3268207"/>
          </a:xfrm>
        </p:spPr>
        <p:txBody>
          <a:bodyPr>
            <a:noAutofit/>
          </a:bodyPr>
          <a:lstStyle/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Ciljne skupine in upravičenci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chemeClr val="accent2"/>
                </a:solidFill>
                <a:latin typeface="Republika" panose="02000506040000020004" pitchFamily="2" charset="-18"/>
              </a:rPr>
              <a:t>Spremenjeno:</a:t>
            </a:r>
          </a:p>
          <a:p>
            <a:pPr marL="447675" marR="6985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tabLst>
                <a:tab pos="168910" algn="l"/>
              </a:tabLst>
              <a:defRPr/>
            </a:pPr>
            <a:r>
              <a:rPr lang="sl-SI" sz="2000" b="1">
                <a:latin typeface="Republika" panose="02000506040000020004" pitchFamily="2" charset="-18"/>
              </a:rPr>
              <a:t>Upravičenci specifičnega cilja so institucije na področju socialnega varstva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in zdravstva</a:t>
            </a:r>
            <a:r>
              <a:rPr lang="sl-SI" sz="2000" b="1">
                <a:latin typeface="Republika" panose="02000506040000020004" pitchFamily="2" charset="-18"/>
              </a:rPr>
              <a:t>, ministrstva, CSD, Inštitut Republike Slovenije za socialno varstvo, NVO, javni zavodi, VIZ, krovne športne organizacije, izvajalci dolgotrajne oskrbe ter zdravstvene dejavnosti,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zbornice in druge </a:t>
            </a:r>
            <a:r>
              <a:rPr lang="sl-SI" sz="2000" b="1">
                <a:latin typeface="Republika" panose="02000506040000020004" pitchFamily="2" charset="-18"/>
              </a:rPr>
              <a:t>organizacije, ki lahko </a:t>
            </a:r>
            <a:r>
              <a:rPr lang="sl-SI" sz="20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prispevajo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pripomorejo</a:t>
            </a:r>
            <a:r>
              <a:rPr lang="sl-SI" sz="2000" b="1">
                <a:latin typeface="Republika" panose="02000506040000020004" pitchFamily="2" charset="-18"/>
              </a:rPr>
              <a:t> k izboljšanju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zdravstvenega sistema ter  </a:t>
            </a:r>
            <a:r>
              <a:rPr lang="sl-SI" sz="20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na področju </a:t>
            </a:r>
            <a:r>
              <a:rPr lang="sl-SI" sz="2000" b="1">
                <a:latin typeface="Republika" panose="02000506040000020004" pitchFamily="2" charset="-18"/>
              </a:rPr>
              <a:t>dela z družinami in njihovimi posameznimi družinskimi člani (vključene tudi kulturne ustanove), uporabniki s posameznih delovnih področij socialnega in invalidskega varstva in družine.</a:t>
            </a:r>
            <a:endParaRPr lang="sl-SI" sz="1000" b="1" u="sng">
              <a:latin typeface="Republika" panose="02000506040000020004" pitchFamily="2" charset="-18"/>
              <a:cs typeface="Times New Roman" panose="02020603050405020304" pitchFamily="18" charset="0"/>
            </a:endParaRP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endParaRPr kumimoji="0" lang="sl-SI" altLang="sl-SI" sz="20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Republika" panose="02000506040000020004" pitchFamily="2" charset="-18"/>
            </a:endParaRP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000" b="1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32572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0125" cy="1592550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ESO4.12: Spodbujanje socialnega vključevanja oseb, izpostavljenih tveganju revščine ali socialni izključenosti, vključno z najbolj ogroženimi osebami in otroki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2660050"/>
            <a:ext cx="11019504" cy="3268207"/>
          </a:xfrm>
        </p:spPr>
        <p:txBody>
          <a:bodyPr>
            <a:noAutofit/>
          </a:bodyPr>
          <a:lstStyle/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Ciljne skupine in upravičenci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kumimoji="0" lang="sl-SI" altLang="sl-SI" sz="2000" b="1" i="0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uLnTx/>
                <a:uFillTx/>
                <a:latin typeface="Republika" panose="02000506040000020004" pitchFamily="2" charset="-18"/>
              </a:rPr>
              <a:t>Dodano:</a:t>
            </a:r>
            <a:r>
              <a:rPr kumimoji="0" lang="sl-SI" altLang="sl-SI" sz="2000" b="0" i="0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epublika" panose="02000506040000020004" pitchFamily="2" charset="-18"/>
              </a:rPr>
              <a:t> </a:t>
            </a:r>
          </a:p>
          <a:p>
            <a:pPr marL="447675" marR="6985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tabLst>
                <a:tab pos="168910" algn="l"/>
              </a:tabLst>
              <a:defRPr/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tudi organi državne uprave</a:t>
            </a:r>
            <a:r>
              <a:rPr lang="sl-SI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endParaRPr kumimoji="0" lang="sl-SI" altLang="sl-SI" sz="20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Republika" panose="02000506040000020004" pitchFamily="2" charset="-18"/>
            </a:endParaRPr>
          </a:p>
          <a:p>
            <a:pPr marL="539750" indent="-18415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000" b="1"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487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0125" cy="1064776"/>
          </a:xfrm>
        </p:spPr>
        <p:txBody>
          <a:bodyPr>
            <a:normAutofit/>
          </a:bodyPr>
          <a:lstStyle/>
          <a:p>
            <a:r>
              <a:rPr lang="pl-PL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JSO 8.1: Sklad za pravični prehod </a:t>
            </a:r>
            <a:r>
              <a:rPr lang="pl-PL" sz="1800" b="1">
                <a:latin typeface="Republika" panose="02000506040000020004" pitchFamily="2" charset="-18"/>
              </a:rPr>
              <a:t>– 1/2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135329"/>
            <a:ext cx="11107994" cy="4792929"/>
          </a:xfrm>
        </p:spPr>
        <p:txBody>
          <a:bodyPr>
            <a:noAutofit/>
          </a:bodyPr>
          <a:lstStyle/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Predvidene dejavnosti v Savinjsko-Šaleški premogovni regiji:</a:t>
            </a:r>
          </a:p>
          <a:p>
            <a:pPr marL="269875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kumimoji="0" lang="sl-SI" altLang="sl-SI" sz="2000" b="1" i="0" strike="noStrike" kern="1200" cap="none" spc="0" normalizeH="0" baseline="0" noProof="0">
                <a:ln>
                  <a:noFill/>
                </a:ln>
                <a:solidFill>
                  <a:schemeClr val="accent6"/>
                </a:solidFill>
                <a:uLnTx/>
                <a:uFillTx/>
                <a:latin typeface="Republika" panose="02000506040000020004" pitchFamily="2" charset="-18"/>
              </a:rPr>
              <a:t>Dodano:</a:t>
            </a:r>
            <a:r>
              <a:rPr kumimoji="0" lang="sl-SI" altLang="sl-SI" sz="2000" b="0" i="0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epublika" panose="02000506040000020004" pitchFamily="2" charset="-18"/>
              </a:rPr>
              <a:t> </a:t>
            </a:r>
          </a:p>
          <a:p>
            <a:pPr marL="790575" marR="69850" indent="-34290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tabLst>
                <a:tab pos="168910" algn="l"/>
              </a:tabLst>
              <a:defRPr/>
            </a:pPr>
            <a:r>
              <a:rPr lang="sl-SI" sz="2000" b="1">
                <a:latin typeface="Republika" panose="02000506040000020004" pitchFamily="2" charset="-18"/>
              </a:rPr>
              <a:t>spodbujanje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proizvodnih zmogljivosti in </a:t>
            </a:r>
            <a:r>
              <a:rPr lang="sl-SI" sz="2000" b="1">
                <a:latin typeface="Republika" panose="02000506040000020004" pitchFamily="2" charset="-18"/>
              </a:rPr>
              <a:t>rabe OVE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ter različnih z OVE povezanih tehnologij, pri čemer bomo naložbe  usmerjali na prostorsko in </a:t>
            </a:r>
            <a:r>
              <a:rPr lang="sl-SI" sz="2000" b="1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okoljsko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 degradirana območja, ki so povezana s premogovništvom in rabo premoga ob spoštovanju načela »onesnaževalec plača« in skladno z izvedbo rudarskih sanacijskih del v okviru zakonodaje s področja rudarstva, ki bodo izvedena skladno s zakonom/programom o zapiranju rudnika</a:t>
            </a:r>
            <a:r>
              <a:rPr lang="sl-SI" sz="2000" b="1">
                <a:latin typeface="Republika" panose="02000506040000020004" pitchFamily="2" charset="-18"/>
              </a:rPr>
              <a:t>.</a:t>
            </a:r>
            <a:r>
              <a:rPr lang="sl-SI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269875" marR="6985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tabLst>
                <a:tab pos="168910" algn="l"/>
              </a:tabLst>
              <a:defRPr/>
            </a:pPr>
            <a:r>
              <a:rPr lang="sl-SI" sz="2000" b="1">
                <a:solidFill>
                  <a:srgbClr val="FF0000"/>
                </a:solidFill>
                <a:latin typeface="Republika" panose="02000506040000020004" pitchFamily="2" charset="-18"/>
              </a:rPr>
              <a:t>Izločeno:</a:t>
            </a:r>
          </a:p>
          <a:p>
            <a:pPr marL="447675" marR="6985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tabLst>
                <a:tab pos="168910" algn="l"/>
              </a:tabLst>
              <a:defRPr/>
            </a:pPr>
            <a:r>
              <a:rPr lang="sl-SI" altLang="sl-SI" sz="18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Za doseganje cilja postopne sanacije in revitalizacije prostorsko in </a:t>
            </a:r>
            <a:r>
              <a:rPr lang="sl-SI" altLang="sl-SI" sz="1800" b="1" strike="sngStrike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okoljsko</a:t>
            </a:r>
            <a:r>
              <a:rPr lang="sl-SI" altLang="sl-SI" sz="18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 degradiranih območij, ki so povezana s premogovništvom in rabo premoga, bodo, ob spoštovanju načela »onesnaževalec plača« in z izvedbo rudarskih sanacijskih del v okviru zakonodaje s področja rudarstva, ki bodo izvedena skladno s zakonom/programom o zapiranju rudnika: </a:t>
            </a:r>
          </a:p>
          <a:p>
            <a:pPr marL="447675" marR="6985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tabLst>
                <a:tab pos="168910" algn="l"/>
              </a:tabLst>
              <a:defRPr/>
            </a:pPr>
            <a:r>
              <a:rPr lang="sl-SI" altLang="sl-SI" sz="18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-	razgradnja in sprememba namena objektov, povezanih z rabo premoga, potrebna za izvedbo naložb v dvig proizvodnih zmogljivosti iz OVE (Stara elektrarna – Velenje, Blok 1-3 – Šoštanj, Blok 4 – Šoštanj, Hladilni stolp 4 – Šoštanj).</a:t>
            </a:r>
          </a:p>
          <a:p>
            <a:pPr marL="790575" marR="69850" indent="-34290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tabLst>
                <a:tab pos="168910" algn="l"/>
              </a:tabLst>
              <a:defRPr/>
            </a:pPr>
            <a:endParaRPr kumimoji="0" lang="sl-SI" altLang="sl-SI" sz="18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</a:endParaRPr>
          </a:p>
          <a:p>
            <a:pPr marL="790575" marR="69850" indent="-34290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tabLst>
                <a:tab pos="168910" algn="l"/>
              </a:tabLst>
              <a:defRPr/>
            </a:pPr>
            <a:endParaRPr kumimoji="0" lang="sl-SI" altLang="sl-SI" sz="20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6246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0125" cy="1064776"/>
          </a:xfrm>
        </p:spPr>
        <p:txBody>
          <a:bodyPr>
            <a:normAutofit/>
          </a:bodyPr>
          <a:lstStyle/>
          <a:p>
            <a:r>
              <a:rPr lang="pl-PL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JSO 8.1: Sklad za pravični prehod</a:t>
            </a:r>
            <a:r>
              <a:rPr lang="pl-PL" sz="1800" b="1">
                <a:latin typeface="Republika" panose="02000506040000020004" pitchFamily="2" charset="-18"/>
              </a:rPr>
              <a:t> – 2/2</a:t>
            </a:r>
            <a:endParaRPr lang="sl-SI" sz="1800" b="1"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2062003"/>
            <a:ext cx="10778977" cy="3866255"/>
          </a:xfrm>
        </p:spPr>
        <p:txBody>
          <a:bodyPr>
            <a:noAutofit/>
          </a:bodyPr>
          <a:lstStyle/>
          <a:p>
            <a:pPr marL="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 u="sng">
                <a:effectLst/>
                <a:latin typeface="Republika" panose="02000506040000020004" pitchFamily="2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Ciljne skupine in upravičenci:</a:t>
            </a:r>
          </a:p>
          <a:p>
            <a:pPr marL="17780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000" b="1">
                <a:solidFill>
                  <a:schemeClr val="accent2"/>
                </a:solidFill>
                <a:latin typeface="Republika" panose="02000506040000020004" pitchFamily="2" charset="-18"/>
              </a:rPr>
              <a:t>Spremenjeno:</a:t>
            </a:r>
          </a:p>
          <a:p>
            <a:pPr marL="447675" marR="6985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tabLst>
                <a:tab pos="168910" algn="l"/>
              </a:tabLst>
              <a:defRPr/>
            </a:pPr>
            <a:r>
              <a:rPr lang="sl-SI" sz="2000" b="1">
                <a:latin typeface="Republika" panose="02000506040000020004" pitchFamily="2" charset="-18"/>
              </a:rPr>
              <a:t>Upravičenci specifičnega cilja so podjetja, zadruge, javni zavodi (</a:t>
            </a:r>
            <a:r>
              <a:rPr lang="sl-SI" sz="1800" b="1" strike="sngStrike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VIZ</a:t>
            </a:r>
            <a:r>
              <a:rPr lang="sl-SI" sz="2000" b="1">
                <a:latin typeface="Republika" panose="02000506040000020004" pitchFamily="2" charset="-18"/>
              </a:rPr>
              <a:t>, javni raziskovalni zavodi, ZRSZ), 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vrtci in šole, vpisani v razvid </a:t>
            </a:r>
            <a:r>
              <a:rPr lang="sl-SI" sz="2000" b="1">
                <a:latin typeface="Republika" panose="02000506040000020004" pitchFamily="2" charset="-18"/>
              </a:rPr>
              <a:t>institucije podpornega okolja, regionalna razvojna partnerstva, neprofitne organizacije in lokalne skupnosti na območjih, opredeljenih v območnih načrtih</a:t>
            </a:r>
          </a:p>
          <a:p>
            <a:pPr marL="447675" marR="69850" indent="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tabLst>
                <a:tab pos="168910" algn="l"/>
              </a:tabLst>
              <a:defRPr/>
            </a:pPr>
            <a:endParaRPr kumimoji="0" lang="sl-SI" altLang="sl-SI" sz="18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</a:endParaRPr>
          </a:p>
          <a:p>
            <a:pPr marL="790575" marR="69850" indent="-342900" defTabSz="4572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tabLst>
                <a:tab pos="168910" algn="l"/>
              </a:tabLst>
              <a:defRPr/>
            </a:pPr>
            <a:endParaRPr kumimoji="0" lang="sl-SI" altLang="sl-SI" sz="2000" b="0" i="0" strike="noStrike" kern="1200" cap="none" spc="0" normalizeH="0" baseline="0" noProof="0">
              <a:ln>
                <a:noFill/>
              </a:ln>
              <a:solidFill>
                <a:srgbClr val="000000"/>
              </a:solidFill>
              <a:uLnTx/>
              <a:uFillTx/>
              <a:latin typeface="Republika" panose="0200050604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746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RSO1.6 Razvoj ali proizvodnja kritičnih tehnologij </a:t>
            </a:r>
            <a:r>
              <a:rPr lang="sl-SI" sz="1800" b="1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 </a:t>
            </a:r>
            <a:r>
              <a:rPr lang="sl-SI" sz="1800" b="1">
                <a:latin typeface="Republika"/>
              </a:rPr>
              <a:t>- 2/8</a:t>
            </a:r>
            <a:endParaRPr lang="sl-SI" sz="1800" b="1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557430"/>
            <a:ext cx="11019504" cy="452381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u="sng" kern="100" dirty="0">
                <a:effectLst/>
                <a:latin typeface="Republika"/>
                <a:ea typeface="Calibri"/>
                <a:cs typeface="Times New Roman"/>
              </a:rPr>
              <a:t>Ciljne skupine in upravičenci</a:t>
            </a:r>
          </a:p>
          <a:p>
            <a:pPr marL="0" indent="0" defTabSz="4572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Ciljne skupine specifičnega cilja so podjetja (</a:t>
            </a:r>
            <a:r>
              <a:rPr lang="sl-SI" sz="2000" b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mikro</a:t>
            </a: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, majhna, srednja in velika), institucije znanja (raziskovalne organizacije, visokošolski zavodi, ipd.), konzorciji in partnerstva, ki spodbujajo sodelovanje med podjetji ter sodelovanje med znanostjo in industrijo.</a:t>
            </a:r>
          </a:p>
          <a:p>
            <a:pPr marL="0" indent="0" defTabSz="4572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Upravičenci specifičnega cilja so podjetja (</a:t>
            </a:r>
            <a:r>
              <a:rPr lang="sl-SI" sz="2000" b="1" dirty="0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mikro</a:t>
            </a: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, majhna, srednja in velika, vključno z zagonskimi podjetji) raziskovalne organizacije, razvojna partnerstva, drugi subjekti s področja inovativnega okolja.</a:t>
            </a:r>
          </a:p>
          <a:p>
            <a:pPr marL="457200" lvl="1" indent="0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None/>
            </a:pPr>
            <a:endParaRPr lang="sl-SI" sz="2000">
              <a:latin typeface="Republika" panose="02000506040000020004" pitchFamily="2" charset="-18"/>
              <a:cs typeface="Times New Roman" panose="02020603050405020304" pitchFamily="18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72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RSO1.6 Razvoj ali proizvodnja kritičnih tehnologij</a:t>
            </a:r>
            <a:r>
              <a:rPr lang="sl-SI" sz="2800" b="1">
                <a:latin typeface="Republika"/>
              </a:rPr>
              <a:t> </a:t>
            </a:r>
            <a:r>
              <a:rPr lang="sl-SI" sz="1800" b="1">
                <a:latin typeface="Republika"/>
              </a:rPr>
              <a:t>- 3/8</a:t>
            </a:r>
            <a:endParaRPr lang="sl-SI" sz="180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557430"/>
            <a:ext cx="11019504" cy="452381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u="sng" kern="100" dirty="0">
                <a:effectLst/>
                <a:latin typeface="Republika"/>
                <a:ea typeface="Calibri"/>
                <a:cs typeface="Times New Roman"/>
              </a:rPr>
              <a:t>Finančni instrumenti in projekti strateškega pomena</a:t>
            </a:r>
            <a:endParaRPr lang="sl-SI" sz="2000" b="1" u="sng" kern="100" dirty="0">
              <a:latin typeface="Republika"/>
              <a:ea typeface="Calibri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V tem specifičnem cilju uporaba finančnih instrumentov ni načrtovana, predvidevajo se nepovratni viri financiranja.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Poseben poudarek bo namenjen projektom strateškega pomena, vključno s projekti s pečatom suverenosti in pomembnimi projekti skupnega evropskega interesa (IPCEI).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l-SI" sz="1200" kern="100">
              <a:effectLst/>
              <a:latin typeface="Republika" panose="02000506040000020004" pitchFamily="2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u="sng" kern="100" dirty="0">
                <a:effectLst/>
                <a:latin typeface="Republika"/>
                <a:ea typeface="Calibri"/>
                <a:cs typeface="Times New Roman"/>
              </a:rPr>
              <a:t>Način izbora operacij</a:t>
            </a:r>
            <a:endParaRPr lang="sl-SI" sz="2000" kern="100" dirty="0">
              <a:effectLst/>
              <a:latin typeface="Republika"/>
              <a:ea typeface="Calibri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Za izvajanje specifičnega cilja bodo uporabljeni različni mehanizmi izbora operacij: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javni razpisi in javni pozivi za financiranje razvojnih in proizvodnih projektov ter projektov s pečatom suverenosti,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neposredna potrditev operacije za projekte strateškega pomena, kot so skupni raziskovalni projekt med javno raziskovalno organizacijo in industrijo, projekti s pečatom suverenosti in pomembni projekti skupnega evropskega interesa (IPCEI).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545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RSO1.6 Razvoj ali proizvodnja kritičnih tehnologij</a:t>
            </a:r>
            <a:r>
              <a:rPr lang="sl-SI" sz="2800" b="1">
                <a:latin typeface="Republika"/>
              </a:rPr>
              <a:t> </a:t>
            </a:r>
            <a:r>
              <a:rPr lang="sl-SI" sz="1800" b="1">
                <a:latin typeface="Republika"/>
              </a:rPr>
              <a:t>- 4/8</a:t>
            </a:r>
            <a:endParaRPr lang="sl-SI" sz="180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557430"/>
            <a:ext cx="11019504" cy="4523815"/>
          </a:xfrm>
        </p:spPr>
        <p:txBody>
          <a:bodyPr>
            <a:noAutofit/>
          </a:bodyPr>
          <a:lstStyle/>
          <a:p>
            <a: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u="sng" kern="100">
                <a:solidFill>
                  <a:srgbClr val="000000"/>
                </a:solidFill>
                <a:effectLst/>
                <a:latin typeface="Republika" panose="02000506040000020004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Ugotavljanje upravičenosti</a:t>
            </a:r>
            <a:endParaRPr lang="sl-SI" sz="2000">
              <a:effectLst/>
              <a:latin typeface="Republika" panose="02000506040000020004" pitchFamily="2" charset="-18"/>
            </a:endParaRPr>
          </a:p>
          <a:p>
            <a: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Ob upoštevanju horizontalnih načel bodo za projekte, predložene v okviru tega specifičnega cilja, veljali naslednji pogoji za ugotavljanje upravičenosti: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jasna povezava s cilji uredbe STEP in skladnost z nacionalnimi strategijami in načrti (Slovenska strategija trajnostne pametne specializacije, Nacionalni energetski in podnebni načrt in drugi),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zagotovitev inovativnega, nastajajočega in najsodobnejšega elementa/koncepta, procesa na evropskem trgu z velikim gospodarskim potencialom in/ali prispevek k zmanjševanju ali preprečevanju strateških odvisnosti Unije.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078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RSO1.6 Razvoj ali proizvodnja kritičnih tehnologij </a:t>
            </a:r>
            <a:r>
              <a:rPr lang="sl-SI" sz="1800" b="1">
                <a:latin typeface="Republika"/>
              </a:rPr>
              <a:t>- 5/8</a:t>
            </a:r>
            <a:endParaRPr lang="sl-SI" sz="180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557430"/>
            <a:ext cx="11019504" cy="452381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u="sng" kern="100" dirty="0">
                <a:effectLst/>
                <a:latin typeface="Republika"/>
                <a:ea typeface="Calibri"/>
                <a:cs typeface="Times New Roman"/>
              </a:rPr>
              <a:t>Merila za ocenjevanje</a:t>
            </a:r>
            <a:endParaRPr lang="sl-SI" sz="2000" kern="100" dirty="0">
              <a:effectLst/>
              <a:latin typeface="Republika"/>
              <a:ea typeface="Calibri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u="sng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Skupna merila: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Merila za ocenjevanje bodo prilagojena značilnostim projektov, pri čemer se zagotovi zastopanost ustreznih ključnih področij.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u="sng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Odličnost: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jasnost, kakovost in verodostojnost zastavljenega koncepta, vključno z načrtom za dosego tehnološkega preboja ali izboljšanje proizvodnih zmogljivosti,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raven tehnološke pripravljenosti (TRL): trenutna raven s pojasnilom, kako in do katere TRL bo projekt napredoval v predvidenem časovnem okviru,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omogočanje povezovanja znanja, kompetenc in tehnologije med raziskovalnimi organizacijami, industrijo in drugimi deležniki za krepitev strateških vrednostnih verig, ustvarjanje podlage za sodelovanje in prenos raziskovalnih rezultatov raziskovalnih organizacij v gospodarstvo, zlasti na področjih kritičnih tehnologij.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l-SI" sz="2000" kern="100">
              <a:effectLst/>
              <a:latin typeface="Republika" panose="02000506040000020004" pitchFamily="2" charset="-18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529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RSO1.6 Razvoj ali proizvodnja kritičnih tehnologij</a:t>
            </a:r>
            <a:r>
              <a:rPr lang="sl-SI" sz="2800" b="1">
                <a:latin typeface="Republika"/>
              </a:rPr>
              <a:t> </a:t>
            </a:r>
            <a:r>
              <a:rPr lang="sl-SI" sz="1800" b="1">
                <a:latin typeface="Republika"/>
              </a:rPr>
              <a:t>- 6/8</a:t>
            </a:r>
            <a:endParaRPr lang="sl-SI" sz="180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557430"/>
            <a:ext cx="11019504" cy="4523815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u="sng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Vpliv: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tržni potencial razvitega izdelka, storitve ali procesa glede na obstoječi trg, trende, konkurenčnost in prednosti za uveljavitev na domačem ali mednarodnem trgu,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prispevek k sodelovanju v pobudah, kot so IPCEI ali projekti s pečatom suverenosti ter sinergije z evropskimi programi,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dolgoročni družbeni vplivi projekta: sposobnost projekta za zagotavljanje dolgoročnega učinka na razvoj in proizvodnjo kritičnih tehnologij ter širši ekonomski in družbeni učinek;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dolgoročni </a:t>
            </a:r>
            <a:r>
              <a:rPr lang="sl-SI" sz="2000" b="1" err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okoljski</a:t>
            </a:r>
            <a:r>
              <a:rPr lang="sl-SI" sz="2000" b="1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 panose="02000506040000020004" pitchFamily="2" charset="-18"/>
              </a:rPr>
              <a:t> vplivi projekta: prispevek k nacionalnim ciljem NEPN, razogljičenju (zmanjšanje emisij in povečanje OVE), energetski varnosti, učinkovitosti in trajnostni uporabi virov v skladu z načelom DNSH.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621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RSO1.6 Razvoj ali proizvodnja kritičnih tehnologij </a:t>
            </a:r>
            <a:r>
              <a:rPr lang="sl-SI" sz="1800" b="1">
                <a:latin typeface="Republika"/>
              </a:rPr>
              <a:t>- 7/8</a:t>
            </a:r>
            <a:endParaRPr lang="sl-SI" sz="180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557430"/>
            <a:ext cx="11019504" cy="452381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u="sng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Kakovost in učinkovitost izvajanja: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izvedljivost projekta in jasnost delovnega načrta z opredeljenimi mejniki in kazalniki,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ekonomska upravičenost načrtovanih stroškov glede na cilje in rezultate projekta,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kompetence in izkušnje prijavitelja ter partnerjev, ki bodo zagotavljale uspešno izvedbo,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identifikacija ključnih tveganj projekta in načrt za njihovo obvladovanje.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579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51587"/>
          </a:xfrm>
        </p:spPr>
        <p:txBody>
          <a:bodyPr>
            <a:normAutofit/>
          </a:bodyPr>
          <a:lstStyle/>
          <a:p>
            <a:r>
              <a:rPr lang="sl-SI" sz="2800">
                <a:solidFill>
                  <a:srgbClr val="034EA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epublika"/>
              </a:rPr>
              <a:t>RSO1.6 Razvoj ali proizvodnja kritičnih tehnologij</a:t>
            </a:r>
            <a:r>
              <a:rPr lang="sl-SI" sz="2800" b="1">
                <a:latin typeface="Republika"/>
              </a:rPr>
              <a:t> </a:t>
            </a:r>
            <a:r>
              <a:rPr lang="sl-SI" sz="1800" b="1">
                <a:latin typeface="Republika"/>
              </a:rPr>
              <a:t>- 8/8</a:t>
            </a:r>
            <a:endParaRPr lang="sl-SI" sz="1800">
              <a:solidFill>
                <a:srgbClr val="034EA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199" y="1557430"/>
            <a:ext cx="11019504" cy="45238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 b="1" u="sng">
                <a:latin typeface="Republika" panose="02000506040000020004" pitchFamily="2" charset="-18"/>
                <a:cs typeface="Times New Roman" panose="02020603050405020304" pitchFamily="18" charset="0"/>
              </a:rPr>
              <a:t>Predstavitev Meril za RSO1.6 članom </a:t>
            </a:r>
            <a:r>
              <a:rPr lang="sl-SI" sz="2000" b="1" u="sng" err="1">
                <a:latin typeface="Republika" panose="02000506040000020004" pitchFamily="2" charset="-18"/>
                <a:cs typeface="Times New Roman" panose="02020603050405020304" pitchFamily="18" charset="0"/>
              </a:rPr>
              <a:t>OzS</a:t>
            </a:r>
            <a:r>
              <a:rPr lang="sl-SI" sz="2000" b="1" u="sng">
                <a:latin typeface="Republika" panose="02000506040000020004" pitchFamily="2" charset="-18"/>
                <a:cs typeface="Times New Roman" panose="02020603050405020304" pitchFamily="18" charset="0"/>
              </a:rPr>
              <a:t> 30. januarja 2025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000">
                <a:latin typeface="Republika" panose="02000506040000020004" pitchFamily="2" charset="-18"/>
                <a:cs typeface="Times New Roman" panose="02020603050405020304" pitchFamily="18" charset="0"/>
              </a:rPr>
              <a:t>Prejeli smo dve pripombi: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>
                <a:latin typeface="Republika" panose="02000506040000020004" pitchFamily="2" charset="-18"/>
                <a:cs typeface="Times New Roman" panose="02020603050405020304" pitchFamily="18" charset="0"/>
              </a:rPr>
              <a:t>pripomba </a:t>
            </a:r>
            <a:r>
              <a:rPr lang="sl-SI" sz="2000" err="1">
                <a:latin typeface="Republika" panose="02000506040000020004" pitchFamily="2" charset="-18"/>
                <a:cs typeface="Times New Roman" panose="02020603050405020304" pitchFamily="18" charset="0"/>
              </a:rPr>
              <a:t>Umanotere</a:t>
            </a:r>
            <a:r>
              <a:rPr lang="sl-SI" sz="2000">
                <a:latin typeface="Republika" panose="02000506040000020004" pitchFamily="2" charset="-18"/>
                <a:cs typeface="Times New Roman" panose="02020603050405020304" pitchFamily="18" charset="0"/>
              </a:rPr>
              <a:t> je vključena v predlog meril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l-SI" sz="2000">
                <a:latin typeface="Republika" panose="02000506040000020004" pitchFamily="2" charset="-18"/>
                <a:cs typeface="Times New Roman" panose="02020603050405020304" pitchFamily="18" charset="0"/>
              </a:rPr>
              <a:t>pripomba GZS bo natančneje opredeljena v razpisni dokumentaciji javnih razpisov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6" y="6033143"/>
            <a:ext cx="2689861" cy="564319"/>
          </a:xfrm>
          <a:prstGeom prst="rect">
            <a:avLst/>
          </a:prstGeom>
        </p:spPr>
      </p:pic>
      <p:pic>
        <p:nvPicPr>
          <p:cNvPr id="5" name="Picture 4" descr="Logo image n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29" y="6081245"/>
            <a:ext cx="1050232" cy="51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Kolenski povezovalnik 6"/>
          <p:cNvCxnSpPr/>
          <p:nvPr/>
        </p:nvCxnSpPr>
        <p:spPr>
          <a:xfrm flipV="1">
            <a:off x="245807" y="304566"/>
            <a:ext cx="3736258" cy="2637408"/>
          </a:xfrm>
          <a:prstGeom prst="bentConnector3">
            <a:avLst>
              <a:gd name="adj1" fmla="val 0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Kolenski povezovalnik 7"/>
          <p:cNvCxnSpPr/>
          <p:nvPr/>
        </p:nvCxnSpPr>
        <p:spPr>
          <a:xfrm flipV="1">
            <a:off x="8514735" y="4197949"/>
            <a:ext cx="3342968" cy="2408904"/>
          </a:xfrm>
          <a:prstGeom prst="bentConnector3">
            <a:avLst>
              <a:gd name="adj1" fmla="val 100294"/>
            </a:avLst>
          </a:prstGeom>
          <a:ln w="28575">
            <a:solidFill>
              <a:srgbClr val="034EA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2007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A7770FACC8F04195279FA16174D01B" ma:contentTypeVersion="4" ma:contentTypeDescription="Create a new document." ma:contentTypeScope="" ma:versionID="59b61b0e8f1235345098de050ad31091">
  <xsd:schema xmlns:xsd="http://www.w3.org/2001/XMLSchema" xmlns:xs="http://www.w3.org/2001/XMLSchema" xmlns:p="http://schemas.microsoft.com/office/2006/metadata/properties" xmlns:ns2="0811be20-7796-4503-821d-27f2631d3e51" targetNamespace="http://schemas.microsoft.com/office/2006/metadata/properties" ma:root="true" ma:fieldsID="dfd58d3e509e650bde6d48edb16cc2e6" ns2:_="">
    <xsd:import namespace="0811be20-7796-4503-821d-27f2631d3e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11be20-7796-4503-821d-27f2631d3e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4F747B-971D-4CAD-B582-F86391A27049}">
  <ds:schemaRefs>
    <ds:schemaRef ds:uri="0811be20-7796-4503-821d-27f2631d3e5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EA53DEB-C99F-455F-9639-6D21BCA72D4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F42EA04-FAB6-4196-A154-F60052C72D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2171</Words>
  <Application>Microsoft Office PowerPoint</Application>
  <PresentationFormat>Širokozaslonsko</PresentationFormat>
  <Paragraphs>145</Paragraphs>
  <Slides>23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9" baseType="lpstr">
      <vt:lpstr>Aptos</vt:lpstr>
      <vt:lpstr>Aptos Display</vt:lpstr>
      <vt:lpstr>Arial</vt:lpstr>
      <vt:lpstr>Republika</vt:lpstr>
      <vt:lpstr>Times New Roman</vt:lpstr>
      <vt:lpstr>Officeova tema</vt:lpstr>
      <vt:lpstr> MERILA ZA IZBOR OPERACIJ 2.0 Program Evropske kohezijske politike  2021-2027</vt:lpstr>
      <vt:lpstr>RSO1.6 Razvoj ali proizvodnja kritičnih tehnologij  - 1/8</vt:lpstr>
      <vt:lpstr>RSO1.6 Razvoj ali proizvodnja kritičnih tehnologij  - 2/8</vt:lpstr>
      <vt:lpstr>RSO1.6 Razvoj ali proizvodnja kritičnih tehnologij - 3/8</vt:lpstr>
      <vt:lpstr>RSO1.6 Razvoj ali proizvodnja kritičnih tehnologij - 4/8</vt:lpstr>
      <vt:lpstr>RSO1.6 Razvoj ali proizvodnja kritičnih tehnologij - 5/8</vt:lpstr>
      <vt:lpstr>RSO1.6 Razvoj ali proizvodnja kritičnih tehnologij - 6/8</vt:lpstr>
      <vt:lpstr>RSO1.6 Razvoj ali proizvodnja kritičnih tehnologij - 7/8</vt:lpstr>
      <vt:lpstr>RSO1.6 Razvoj ali proizvodnja kritičnih tehnologij - 8/8</vt:lpstr>
      <vt:lpstr>RSO2.1: Spodbujanje energetske učinkovitosti in zmanjšanje emisij toplogrednih plinov</vt:lpstr>
      <vt:lpstr>RSO2.2: Spodbujanje energije iz obnovljivih virov v skladu z Direktivo (EU) 2018/2001, vključno s trajnostnimi merili, določenimi v navedeni direktivi</vt:lpstr>
      <vt:lpstr>RSO2.3: Razvoj pametnih energetskih sistemov, omrežij in hrambe zunaj vseevropskega energetskega omrežja (TEN-E) – 1/2</vt:lpstr>
      <vt:lpstr>RSO2.3: Razvoj pametnih energetskih sistemov, omrežij in hrambe zunaj vseevropskega energetskega omrežja (TEN-E) – 2/2</vt:lpstr>
      <vt:lpstr>RSO2.4: Spodbujanje prilagajanja podnebnim spremembam in preprečevanja tveganja nesreč ter odpornosti, ob upoštevanju ekosistemskih pristopov</vt:lpstr>
      <vt:lpstr>RSO2.5: Spodbujanje dostopa do vode in trajnostnega gospodarjenja z vodnimi viri</vt:lpstr>
      <vt:lpstr>RSO3.1: Razvoj pametnega, varnega, trajnostnega in intermodalnega omrežja TEN-T, odpornega na podnebne spremembe</vt:lpstr>
      <vt:lpstr>RSO3.2: Razvoj in krepitev trajnostne, pametne in intermodalne nacionalne, regionalne in lokalne mobilnosti, odporne na podnebne spremembe, vključno z boljšim dostopom do omrežja TEN-T in čezmejno mobilnostjo</vt:lpstr>
      <vt:lpstr>ESO4.4: Spodbujanje prilagajanja delavcev, podjetij in podjetnikov na spremembe, aktivnega in zdravega staranja ter zdravega in dobro prilagojenega delovnega okolja, ki obravnava tveganja za zdravje</vt:lpstr>
      <vt:lpstr>ESO4.5: Izboljšanje kakovosti, vključenosti, učinkovitosti in relevantnosti sistemov izobraževanja in usposabljanja za potrebe trga dela, vključno s potrjevanjem neformalnega in priložnostnega učenja</vt:lpstr>
      <vt:lpstr>ESO4.11: Krepitev enakopravnega in pravočasnega dostopa do kakovostnih, vzdržnih in cenovno ugodnih storitev, vključno s storitvami, ki spodbujajo dostop do stanovanj in storitev oskrbe, usmerjene v posameznika, vključno s storitvami zdravstvene oskrbe</vt:lpstr>
      <vt:lpstr>ESO4.12: Spodbujanje socialnega vključevanja oseb, izpostavljenih tveganju revščine ali socialni izključenosti, vključno z najbolj ogroženimi osebami in otroki</vt:lpstr>
      <vt:lpstr>JSO 8.1: Sklad za pravični prehod – 1/2</vt:lpstr>
      <vt:lpstr>JSO 8.1: Sklad za pravični prehod – 2/2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Andreja Štefula</dc:creator>
  <cp:lastModifiedBy>Matjaž Dragar</cp:lastModifiedBy>
  <cp:revision>59</cp:revision>
  <dcterms:created xsi:type="dcterms:W3CDTF">2025-03-14T12:31:51Z</dcterms:created>
  <dcterms:modified xsi:type="dcterms:W3CDTF">2025-03-17T14:02:32Z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0x010100D6A7770FACC8F04195279FA16174D01B</vt:lpwstr>
  </property>
</Properties>
</file>