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sldIdLst>
    <p:sldId id="256" r:id="rId2"/>
    <p:sldId id="257" r:id="rId3"/>
    <p:sldId id="260" r:id="rId4"/>
    <p:sldId id="265" r:id="rId5"/>
    <p:sldId id="266" r:id="rId6"/>
    <p:sldId id="267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Svetel slog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EC20E35-A176-4012-BC5E-935CFFF8708E}" styleName="Srednji slog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Svetel slog 2 – poudarek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799B23B-EC83-4686-B30A-512413B5E67A}" styleName="Svetel slog 3 – poudarek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B4B98B0-60AC-42C2-AFA5-B58CD77FA1E5}" styleName="Svetel slog 1 – poudarek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06799F8-075E-4A3A-A7F6-7FBC6576F1A4}" styleName="Tematski slog 2 – poudarek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5AB1C69-6EDB-4FF4-983F-18BD219EF322}" styleName="Srednji slog 2 – poudarek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7853C-536D-4A76-A0AE-DD22124D55A5}" styleName="Tematski slog 1 – poudarek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638B1855-1B75-4FBE-930C-398BA8C253C6}" styleName="Tematski slog 2 – poudarek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7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ad.sigov.si\USR\F-J\FilipE56\Desktop\DOWNLOADS\Zahtevki%20za%20izpla&#269;ilo%20(2)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l-S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l-SI"/>
              <a:t>Delež</a:t>
            </a:r>
            <a:r>
              <a:rPr lang="sl-SI" baseline="0"/>
              <a:t> prejetih predplačil po skladu</a:t>
            </a:r>
            <a:endParaRPr lang="sl-SI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sl-SI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A42E-4D09-9A00-A4817A84CDC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A42E-4D09-9A00-A4817A84CDC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A42E-4D09-9A00-A4817A84CDC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A42E-4D09-9A00-A4817A84CDC5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28%</a:t>
                    </a:r>
                    <a:endParaRPr lang="en-US" dirty="0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A42E-4D09-9A00-A4817A84CDC5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11%</a:t>
                    </a:r>
                    <a:endParaRPr lang="en-US" dirty="0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A42E-4D09-9A00-A4817A84CDC5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13%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A42E-4D09-9A00-A4817A84CDC5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48%</a:t>
                    </a:r>
                    <a:endParaRPr lang="en-US" dirty="0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A42E-4D09-9A00-A4817A84CDC5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sl-SI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List1!$F$3:$F$6</c:f>
              <c:strCache>
                <c:ptCount val="4"/>
                <c:pt idx="0">
                  <c:v>ESRR</c:v>
                </c:pt>
                <c:pt idx="1">
                  <c:v>ESS+</c:v>
                </c:pt>
                <c:pt idx="2">
                  <c:v>KS</c:v>
                </c:pt>
                <c:pt idx="3">
                  <c:v>SPP</c:v>
                </c:pt>
              </c:strCache>
            </c:strRef>
          </c:cat>
          <c:val>
            <c:numRef>
              <c:f>List1!$G$3:$G$6</c:f>
              <c:numCache>
                <c:formatCode>#,##0.00</c:formatCode>
                <c:ptCount val="4"/>
                <c:pt idx="0">
                  <c:v>23996779.530000001</c:v>
                </c:pt>
                <c:pt idx="1">
                  <c:v>19078949.879999999</c:v>
                </c:pt>
                <c:pt idx="2">
                  <c:v>21545778.420000002</c:v>
                </c:pt>
                <c:pt idx="3">
                  <c:v>82791853.780000001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A42E-4D09-9A00-A4817A84CDC5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sl-SI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sl-S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B6F00-C6DD-45FC-8C8C-6938F4404F52}" type="datetimeFigureOut">
              <a:rPr lang="sl-SI" smtClean="0"/>
              <a:t>17. 03. 2025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8B5DD21F-C6CB-4FAC-A80E-CF9C5F3FB573}" type="slidenum">
              <a:rPr lang="sl-SI" smtClean="0"/>
              <a:t>‹#›</a:t>
            </a:fld>
            <a:endParaRPr lang="sl-SI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0312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B6F00-C6DD-45FC-8C8C-6938F4404F52}" type="datetimeFigureOut">
              <a:rPr lang="sl-SI" smtClean="0"/>
              <a:t>17. 03. 2025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DD21F-C6CB-4FAC-A80E-CF9C5F3FB573}" type="slidenum">
              <a:rPr lang="sl-SI" smtClean="0"/>
              <a:t>‹#›</a:t>
            </a:fld>
            <a:endParaRPr lang="sl-SI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9678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B6F00-C6DD-45FC-8C8C-6938F4404F52}" type="datetimeFigureOut">
              <a:rPr lang="sl-SI" smtClean="0"/>
              <a:t>17. 03. 2025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DD21F-C6CB-4FAC-A80E-CF9C5F3FB573}" type="slidenum">
              <a:rPr lang="sl-SI" smtClean="0"/>
              <a:t>‹#›</a:t>
            </a:fld>
            <a:endParaRPr lang="sl-SI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7045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B6F00-C6DD-45FC-8C8C-6938F4404F52}" type="datetimeFigureOut">
              <a:rPr lang="sl-SI" smtClean="0"/>
              <a:t>17. 03. 2025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DD21F-C6CB-4FAC-A80E-CF9C5F3FB573}" type="slidenum">
              <a:rPr lang="sl-SI" smtClean="0"/>
              <a:t>‹#›</a:t>
            </a:fld>
            <a:endParaRPr lang="sl-SI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8069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B6F00-C6DD-45FC-8C8C-6938F4404F52}" type="datetimeFigureOut">
              <a:rPr lang="sl-SI" smtClean="0"/>
              <a:t>17. 03. 2025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DD21F-C6CB-4FAC-A80E-CF9C5F3FB573}" type="slidenum">
              <a:rPr lang="sl-SI" smtClean="0"/>
              <a:t>‹#›</a:t>
            </a:fld>
            <a:endParaRPr lang="sl-SI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3941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B6F00-C6DD-45FC-8C8C-6938F4404F52}" type="datetimeFigureOut">
              <a:rPr lang="sl-SI" smtClean="0"/>
              <a:t>17. 03. 2025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DD21F-C6CB-4FAC-A80E-CF9C5F3FB573}" type="slidenum">
              <a:rPr lang="sl-SI" smtClean="0"/>
              <a:t>‹#›</a:t>
            </a:fld>
            <a:endParaRPr lang="sl-SI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946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B6F00-C6DD-45FC-8C8C-6938F4404F52}" type="datetimeFigureOut">
              <a:rPr lang="sl-SI" smtClean="0"/>
              <a:t>17. 03. 2025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DD21F-C6CB-4FAC-A80E-CF9C5F3FB573}" type="slidenum">
              <a:rPr lang="sl-SI" smtClean="0"/>
              <a:t>‹#›</a:t>
            </a:fld>
            <a:endParaRPr lang="sl-SI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5840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B6F00-C6DD-45FC-8C8C-6938F4404F52}" type="datetimeFigureOut">
              <a:rPr lang="sl-SI" smtClean="0"/>
              <a:t>17. 03. 2025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DD21F-C6CB-4FAC-A80E-CF9C5F3FB573}" type="slidenum">
              <a:rPr lang="sl-SI" smtClean="0"/>
              <a:t>‹#›</a:t>
            </a:fld>
            <a:endParaRPr lang="sl-SI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0175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B6F00-C6DD-45FC-8C8C-6938F4404F52}" type="datetimeFigureOut">
              <a:rPr lang="sl-SI" smtClean="0"/>
              <a:t>17. 03. 2025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DD21F-C6CB-4FAC-A80E-CF9C5F3FB57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78470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B6F00-C6DD-45FC-8C8C-6938F4404F52}" type="datetimeFigureOut">
              <a:rPr lang="sl-SI" smtClean="0"/>
              <a:t>17. 03. 2025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DD21F-C6CB-4FAC-A80E-CF9C5F3FB573}" type="slidenum">
              <a:rPr lang="sl-SI" smtClean="0"/>
              <a:t>‹#›</a:t>
            </a:fld>
            <a:endParaRPr lang="sl-SI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8547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47B6F00-C6DD-45FC-8C8C-6938F4404F52}" type="datetimeFigureOut">
              <a:rPr lang="sl-SI" smtClean="0"/>
              <a:t>17. 03. 2025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DD21F-C6CB-4FAC-A80E-CF9C5F3FB573}" type="slidenum">
              <a:rPr lang="sl-SI" smtClean="0"/>
              <a:t>‹#›</a:t>
            </a:fld>
            <a:endParaRPr lang="sl-SI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1413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7B6F00-C6DD-45FC-8C8C-6938F4404F52}" type="datetimeFigureOut">
              <a:rPr lang="sl-SI" smtClean="0"/>
              <a:t>17. 03. 2025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8B5DD21F-C6CB-4FAC-A80E-CF9C5F3FB573}" type="slidenum">
              <a:rPr lang="sl-SI" smtClean="0"/>
              <a:t>‹#›</a:t>
            </a:fld>
            <a:endParaRPr lang="sl-SI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0551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lika 5">
            <a:extLst>
              <a:ext uri="{FF2B5EF4-FFF2-40B4-BE49-F238E27FC236}">
                <a16:creationId xmlns:a16="http://schemas.microsoft.com/office/drawing/2014/main" id="{AFCA3F3C-8CB8-48D7-A8D2-F641E088A7F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91" t="11555" b="52265"/>
          <a:stretch/>
        </p:blipFill>
        <p:spPr>
          <a:xfrm>
            <a:off x="2" y="10"/>
            <a:ext cx="12191695" cy="6857990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6A0FFA78-985C-4F50-B21A-77045C7DF6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96786" y="3064931"/>
            <a:ext cx="8295215" cy="2488568"/>
          </a:xfrm>
          <a:prstGeom prst="rect">
            <a:avLst/>
          </a:prstGeom>
          <a:solidFill>
            <a:srgbClr val="000001">
              <a:alpha val="7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993F39D6-D789-4D0A-A4AD-EE13E0764F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84171" y="3236470"/>
            <a:ext cx="7893698" cy="1427347"/>
          </a:xfrm>
        </p:spPr>
        <p:txBody>
          <a:bodyPr vert="horz" lIns="91440" tIns="45720" rIns="91440" bIns="0" rtlCol="0" anchor="b">
            <a:normAutofit fontScale="90000"/>
          </a:bodyPr>
          <a:lstStyle/>
          <a:p>
            <a:r>
              <a:rPr lang="en-US" sz="4100" dirty="0">
                <a:solidFill>
                  <a:srgbClr val="FFFFFE"/>
                </a:solidFill>
              </a:rPr>
              <a:t>        </a:t>
            </a:r>
            <a:r>
              <a:rPr lang="en-US" sz="6000" dirty="0">
                <a:solidFill>
                  <a:srgbClr val="FFFFFE"/>
                </a:solidFill>
              </a:rPr>
              <a:t>izvajanje </a:t>
            </a:r>
            <a:r>
              <a:rPr lang="sl-SI" sz="6000" dirty="0">
                <a:solidFill>
                  <a:srgbClr val="FFFFFE"/>
                </a:solidFill>
              </a:rPr>
              <a:t>P</a:t>
            </a:r>
            <a:r>
              <a:rPr lang="en-US" sz="6000" dirty="0" err="1">
                <a:solidFill>
                  <a:srgbClr val="FFFFFE"/>
                </a:solidFill>
              </a:rPr>
              <a:t>ekp</a:t>
            </a:r>
            <a:r>
              <a:rPr lang="en-US" sz="6000" dirty="0">
                <a:solidFill>
                  <a:srgbClr val="FFFFFE"/>
                </a:solidFill>
              </a:rPr>
              <a:t>    </a:t>
            </a:r>
            <a:br>
              <a:rPr lang="en-US" sz="6000" dirty="0">
                <a:solidFill>
                  <a:srgbClr val="FFFFFE"/>
                </a:solidFill>
              </a:rPr>
            </a:br>
            <a:r>
              <a:rPr lang="en-US" sz="6000" dirty="0">
                <a:solidFill>
                  <a:srgbClr val="FFFFFE"/>
                </a:solidFill>
              </a:rPr>
              <a:t>             2021-2027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91F560FF-51E0-4A85-817F-1A7E93929C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65511" y="4669144"/>
            <a:ext cx="6832499" cy="716529"/>
          </a:xfrm>
        </p:spPr>
        <p:txBody>
          <a:bodyPr vert="horz" lIns="91440" tIns="91440" rIns="91440" bIns="91440" rtlCol="0">
            <a:normAutofit/>
          </a:bodyPr>
          <a:lstStyle/>
          <a:p>
            <a:pPr algn="ctr"/>
            <a:r>
              <a:rPr lang="en-US" sz="1600" dirty="0">
                <a:solidFill>
                  <a:srgbClr val="FFFFFE"/>
                </a:solidFill>
              </a:rPr>
              <a:t>organ za računovodenje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65409EC7-69B1-45CC-8FB7-1964C1AB67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65509" y="4666480"/>
            <a:ext cx="6832499" cy="0"/>
          </a:xfrm>
          <a:prstGeom prst="line">
            <a:avLst/>
          </a:prstGeom>
          <a:ln w="31750">
            <a:solidFill>
              <a:srgbClr val="FF340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" name="PoljeZBesedilom 3">
            <a:extLst>
              <a:ext uri="{FF2B5EF4-FFF2-40B4-BE49-F238E27FC236}">
                <a16:creationId xmlns:a16="http://schemas.microsoft.com/office/drawing/2014/main" id="{3BF7E89E-8530-4955-973B-032122A108A4}"/>
              </a:ext>
            </a:extLst>
          </p:cNvPr>
          <p:cNvSpPr txBox="1"/>
          <p:nvPr/>
        </p:nvSpPr>
        <p:spPr>
          <a:xfrm>
            <a:off x="9069355" y="5686370"/>
            <a:ext cx="29462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sl-SI"/>
              <a:t>mag. Evelyn Filip, vodja organa</a:t>
            </a:r>
          </a:p>
        </p:txBody>
      </p:sp>
      <p:pic>
        <p:nvPicPr>
          <p:cNvPr id="7" name="Slika 6">
            <a:extLst>
              <a:ext uri="{FF2B5EF4-FFF2-40B4-BE49-F238E27FC236}">
                <a16:creationId xmlns:a16="http://schemas.microsoft.com/office/drawing/2014/main" id="{6AB0DF08-9BB5-D0F8-2352-99B17CBADB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58136" y="170394"/>
            <a:ext cx="1257475" cy="466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6222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Rectangle 96">
            <a:extLst>
              <a:ext uri="{FF2B5EF4-FFF2-40B4-BE49-F238E27FC236}">
                <a16:creationId xmlns:a16="http://schemas.microsoft.com/office/drawing/2014/main" id="{17424F32-2789-4FF9-8E8A-1252284BF6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l-SI"/>
          </a:p>
        </p:txBody>
      </p:sp>
      <p:pic>
        <p:nvPicPr>
          <p:cNvPr id="99" name="Picture 98">
            <a:extLst>
              <a:ext uri="{FF2B5EF4-FFF2-40B4-BE49-F238E27FC236}">
                <a16:creationId xmlns:a16="http://schemas.microsoft.com/office/drawing/2014/main" id="{D708C46E-BB60-4B97-8327-D3A475C008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8042755C-F24C-4D08-8E4C-E646382C36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63E94A00-1A92-47F4-9E2D-E51DFF9016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 useBgFill="1">
        <p:nvSpPr>
          <p:cNvPr id="105" name="Rectangle 104">
            <a:extLst>
              <a:ext uri="{FF2B5EF4-FFF2-40B4-BE49-F238E27FC236}">
                <a16:creationId xmlns:a16="http://schemas.microsoft.com/office/drawing/2014/main" id="{482E7304-2AC2-4A5C-924D-A6AC3FFC5E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46F2AD6B-CA9D-41B9-88EA-24B563DAD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 dirty="0"/>
              <a:t>FINANČNI TOKOVI Z EVROPSKO KOMISIJO</a:t>
            </a:r>
            <a:br>
              <a:rPr lang="en-US" dirty="0"/>
            </a:br>
            <a:r>
              <a:rPr lang="sl-SI" sz="2800" i="1" cap="none" dirty="0"/>
              <a:t>Prejeta predplačila 2021-2024</a:t>
            </a:r>
            <a:endParaRPr lang="en-US" sz="2800" i="1" dirty="0"/>
          </a:p>
        </p:txBody>
      </p:sp>
      <p:cxnSp>
        <p:nvCxnSpPr>
          <p:cNvPr id="107" name="Straight Connector 106">
            <a:extLst>
              <a:ext uri="{FF2B5EF4-FFF2-40B4-BE49-F238E27FC236}">
                <a16:creationId xmlns:a16="http://schemas.microsoft.com/office/drawing/2014/main" id="{D259FEF2-F6A5-442F-BA10-4E39EECD0A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1579" y="1853754"/>
            <a:ext cx="960327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09" name="Rectangle 108">
            <a:extLst>
              <a:ext uri="{FF2B5EF4-FFF2-40B4-BE49-F238E27FC236}">
                <a16:creationId xmlns:a16="http://schemas.microsoft.com/office/drawing/2014/main" id="{A3C183B1-1D4B-4E3D-A02E-A426E3BFA0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8385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pic>
        <p:nvPicPr>
          <p:cNvPr id="76" name="Slika 75">
            <a:extLst>
              <a:ext uri="{FF2B5EF4-FFF2-40B4-BE49-F238E27FC236}">
                <a16:creationId xmlns:a16="http://schemas.microsoft.com/office/drawing/2014/main" id="{DBEA24DD-2BFA-4BB4-BDDF-73008A75E750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77" t="2978" r="8207" b="46925"/>
          <a:stretch/>
        </p:blipFill>
        <p:spPr>
          <a:xfrm>
            <a:off x="1275262" y="4740419"/>
            <a:ext cx="2276797" cy="1945078"/>
          </a:xfrm>
          <a:prstGeom prst="rect">
            <a:avLst/>
          </a:prstGeom>
        </p:spPr>
      </p:pic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32F564A7-A589-0693-CDAA-8E26E0DB58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6150077"/>
              </p:ext>
            </p:extLst>
          </p:nvPr>
        </p:nvGraphicFramePr>
        <p:xfrm>
          <a:off x="4932280" y="1947743"/>
          <a:ext cx="6117432" cy="4050356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719145">
                  <a:extLst>
                    <a:ext uri="{9D8B030D-6E8A-4147-A177-3AD203B41FA5}">
                      <a16:colId xmlns:a16="http://schemas.microsoft.com/office/drawing/2014/main" val="1192725649"/>
                    </a:ext>
                  </a:extLst>
                </a:gridCol>
                <a:gridCol w="3714766">
                  <a:extLst>
                    <a:ext uri="{9D8B030D-6E8A-4147-A177-3AD203B41FA5}">
                      <a16:colId xmlns:a16="http://schemas.microsoft.com/office/drawing/2014/main" val="4175307119"/>
                    </a:ext>
                  </a:extLst>
                </a:gridCol>
                <a:gridCol w="1683521">
                  <a:extLst>
                    <a:ext uri="{9D8B030D-6E8A-4147-A177-3AD203B41FA5}">
                      <a16:colId xmlns:a16="http://schemas.microsoft.com/office/drawing/2014/main" val="1618106867"/>
                    </a:ext>
                  </a:extLst>
                </a:gridCol>
              </a:tblGrid>
              <a:tr h="184670"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b="1" u="none" strike="noStrike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Sklad</a:t>
                      </a:r>
                      <a:endParaRPr lang="sl-SI" sz="1000" b="1" i="0" u="none" strike="noStrike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2" marR="7822" marT="782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l-SI" sz="1000" b="1" u="none" strike="noStrike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Vrsta transakcije</a:t>
                      </a:r>
                      <a:endParaRPr lang="sl-SI" sz="1000" b="1" i="0" u="none" strike="noStrike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2" marR="7822" marT="78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b="1" u="none" strike="noStrike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Znesek</a:t>
                      </a:r>
                      <a:endParaRPr lang="sl-SI" sz="1000" b="1" i="0" u="none" strike="noStrike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2" marR="7822" marT="7822" marB="0" anchor="b"/>
                </a:tc>
                <a:extLst>
                  <a:ext uri="{0D108BD9-81ED-4DB2-BD59-A6C34878D82A}">
                    <a16:rowId xmlns:a16="http://schemas.microsoft.com/office/drawing/2014/main" val="1897255575"/>
                  </a:ext>
                </a:extLst>
              </a:tr>
              <a:tr h="184670"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ESRR</a:t>
                      </a:r>
                      <a:endParaRPr lang="sl-SI" sz="1000" b="0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2" marR="7822" marT="782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 dirty="0">
                          <a:effectLst/>
                        </a:rPr>
                        <a:t>Nakazilo letnega predplačila 2023 (0,5 %) ESRR</a:t>
                      </a:r>
                      <a:endParaRPr lang="it-IT" sz="10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2" marR="7822" marT="78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7.998.926,51</a:t>
                      </a:r>
                      <a:endParaRPr lang="sl-SI" sz="1000" b="0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2" marR="7822" marT="7822" marB="0" anchor="b"/>
                </a:tc>
                <a:extLst>
                  <a:ext uri="{0D108BD9-81ED-4DB2-BD59-A6C34878D82A}">
                    <a16:rowId xmlns:a16="http://schemas.microsoft.com/office/drawing/2014/main" val="4110887804"/>
                  </a:ext>
                </a:extLst>
              </a:tr>
              <a:tr h="184670"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ESRR</a:t>
                      </a:r>
                      <a:endParaRPr lang="sl-SI" sz="1000" b="0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2" marR="7822" marT="782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 dirty="0">
                          <a:effectLst/>
                        </a:rPr>
                        <a:t>Nakazilo letnega predplačila 2023 (0,5 %) Fast Care ESRR</a:t>
                      </a:r>
                      <a:endParaRPr lang="it-IT" sz="10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2" marR="7822" marT="78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7.998.926,51</a:t>
                      </a:r>
                      <a:endParaRPr lang="sl-SI" sz="1000" b="0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2" marR="7822" marT="7822" marB="0" anchor="b"/>
                </a:tc>
                <a:extLst>
                  <a:ext uri="{0D108BD9-81ED-4DB2-BD59-A6C34878D82A}">
                    <a16:rowId xmlns:a16="http://schemas.microsoft.com/office/drawing/2014/main" val="2031642552"/>
                  </a:ext>
                </a:extLst>
              </a:tr>
              <a:tr h="92335"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 dirty="0">
                          <a:effectLst/>
                        </a:rPr>
                        <a:t>ESRR</a:t>
                      </a:r>
                      <a:endParaRPr lang="sl-SI" sz="10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2" marR="7822" marT="782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 dirty="0">
                          <a:effectLst/>
                        </a:rPr>
                        <a:t>Nakazilo letnega predplačila 2024 (0,5 %) ESRR</a:t>
                      </a:r>
                      <a:endParaRPr lang="it-IT" sz="10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2" marR="7822" marT="78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 dirty="0">
                          <a:effectLst/>
                        </a:rPr>
                        <a:t>7.998.926,51</a:t>
                      </a:r>
                      <a:endParaRPr lang="sl-SI" sz="10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2" marR="7822" marT="7822" marB="0" anchor="b"/>
                </a:tc>
                <a:extLst>
                  <a:ext uri="{0D108BD9-81ED-4DB2-BD59-A6C34878D82A}">
                    <a16:rowId xmlns:a16="http://schemas.microsoft.com/office/drawing/2014/main" val="284072656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 dirty="0">
                          <a:effectLst/>
                        </a:rPr>
                        <a:t>ESRR</a:t>
                      </a:r>
                      <a:endParaRPr lang="sl-SI" sz="10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2" marR="7822" marT="782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 dirty="0">
                          <a:effectLst/>
                        </a:rPr>
                        <a:t>Nakazilo letnega predplačila 2021/2022 (0,5 %) in Fastcare 2022 </a:t>
                      </a:r>
                      <a:r>
                        <a:rPr lang="sl-SI" sz="1000" u="none" strike="noStrike" dirty="0">
                          <a:effectLst/>
                        </a:rPr>
                        <a:t>ESRR</a:t>
                      </a:r>
                      <a:endParaRPr lang="it-IT" sz="10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2" marR="7822" marT="78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 dirty="0">
                          <a:effectLst/>
                        </a:rPr>
                        <a:t>23.996.779,53</a:t>
                      </a:r>
                    </a:p>
                  </a:txBody>
                  <a:tcPr marL="7822" marR="7822" marT="7822" marB="0" anchor="b"/>
                </a:tc>
                <a:extLst>
                  <a:ext uri="{0D108BD9-81ED-4DB2-BD59-A6C34878D82A}">
                    <a16:rowId xmlns:a16="http://schemas.microsoft.com/office/drawing/2014/main" val="2103357618"/>
                  </a:ext>
                </a:extLst>
              </a:tr>
              <a:tr h="184670"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 </a:t>
                      </a:r>
                      <a:endParaRPr lang="sl-SI" sz="1000" b="0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2" marR="7822" marT="782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 dirty="0">
                          <a:effectLst/>
                        </a:rPr>
                        <a:t> </a:t>
                      </a:r>
                      <a:endParaRPr lang="sl-SI" sz="10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2" marR="7822" marT="78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b="1" u="none" strike="noStrike" dirty="0">
                          <a:effectLst/>
                        </a:rPr>
                        <a:t>47.993.559,06</a:t>
                      </a:r>
                      <a:endParaRPr lang="sl-SI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2" marR="7822" marT="7822" marB="0" anchor="b"/>
                </a:tc>
                <a:extLst>
                  <a:ext uri="{0D108BD9-81ED-4DB2-BD59-A6C34878D82A}">
                    <a16:rowId xmlns:a16="http://schemas.microsoft.com/office/drawing/2014/main" val="2663878850"/>
                  </a:ext>
                </a:extLst>
              </a:tr>
              <a:tr h="184670"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ESS+</a:t>
                      </a:r>
                      <a:endParaRPr lang="sl-SI" sz="1000" b="0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2" marR="7822" marT="782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 dirty="0">
                          <a:effectLst/>
                        </a:rPr>
                        <a:t>Nakazilo letnega predplačila 2023 (0,5 %) ESS+</a:t>
                      </a:r>
                      <a:endParaRPr lang="sl-SI" sz="10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2" marR="7822" marT="78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 dirty="0">
                          <a:effectLst/>
                        </a:rPr>
                        <a:t>3.179.824,98</a:t>
                      </a:r>
                      <a:endParaRPr lang="sl-SI" sz="10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2" marR="7822" marT="7822" marB="0" anchor="b"/>
                </a:tc>
                <a:extLst>
                  <a:ext uri="{0D108BD9-81ED-4DB2-BD59-A6C34878D82A}">
                    <a16:rowId xmlns:a16="http://schemas.microsoft.com/office/drawing/2014/main" val="743892037"/>
                  </a:ext>
                </a:extLst>
              </a:tr>
              <a:tr h="184670"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ESS+</a:t>
                      </a:r>
                      <a:endParaRPr lang="sl-SI" sz="1000" b="0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2" marR="7822" marT="782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Nakazilo letnega predplačila 2023 (0,5 %) Fast Care ESS+</a:t>
                      </a:r>
                      <a:endParaRPr lang="sl-SI" sz="1000" b="0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2" marR="7822" marT="78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3.179.824,98</a:t>
                      </a:r>
                      <a:endParaRPr lang="sl-SI" sz="1000" b="0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2" marR="7822" marT="7822" marB="0" anchor="b"/>
                </a:tc>
                <a:extLst>
                  <a:ext uri="{0D108BD9-81ED-4DB2-BD59-A6C34878D82A}">
                    <a16:rowId xmlns:a16="http://schemas.microsoft.com/office/drawing/2014/main" val="525716197"/>
                  </a:ext>
                </a:extLst>
              </a:tr>
              <a:tr h="184670"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ESS+</a:t>
                      </a:r>
                      <a:endParaRPr lang="sl-SI" sz="1000" b="0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2" marR="7822" marT="782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 dirty="0">
                          <a:effectLst/>
                        </a:rPr>
                        <a:t>Nakazilo letnega predplačila 2024 (0,5 %) ESS+</a:t>
                      </a:r>
                      <a:endParaRPr lang="sl-SI" sz="10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2" marR="7822" marT="78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3.179.824,98</a:t>
                      </a:r>
                      <a:endParaRPr lang="sl-SI" sz="1000" b="0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2" marR="7822" marT="7822" marB="0" anchor="b"/>
                </a:tc>
                <a:extLst>
                  <a:ext uri="{0D108BD9-81ED-4DB2-BD59-A6C34878D82A}">
                    <a16:rowId xmlns:a16="http://schemas.microsoft.com/office/drawing/2014/main" val="151931675"/>
                  </a:ext>
                </a:extLst>
              </a:tr>
              <a:tr h="184670"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ESS+</a:t>
                      </a:r>
                      <a:endParaRPr lang="sl-SI" sz="1000" b="0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2" marR="7822" marT="782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 dirty="0">
                          <a:effectLst/>
                        </a:rPr>
                        <a:t>Nakazilo letnega predplačila 2021/2022 (0,5 %) in Fastcare 2022 ESS+</a:t>
                      </a:r>
                      <a:endParaRPr lang="it-IT" sz="10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2" marR="7822" marT="78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9.539.474,94</a:t>
                      </a:r>
                      <a:endParaRPr lang="sl-SI" sz="1000" b="0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2" marR="7822" marT="7822" marB="0" anchor="b"/>
                </a:tc>
                <a:extLst>
                  <a:ext uri="{0D108BD9-81ED-4DB2-BD59-A6C34878D82A}">
                    <a16:rowId xmlns:a16="http://schemas.microsoft.com/office/drawing/2014/main" val="3027550705"/>
                  </a:ext>
                </a:extLst>
              </a:tr>
              <a:tr h="184670"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 </a:t>
                      </a:r>
                      <a:endParaRPr lang="sl-SI" sz="1000" b="0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2" marR="7822" marT="782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 </a:t>
                      </a:r>
                      <a:endParaRPr lang="sl-SI" sz="1000" b="0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2" marR="7822" marT="78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b="1" u="none" strike="noStrike" dirty="0">
                          <a:effectLst/>
                        </a:rPr>
                        <a:t>19.078.949,88</a:t>
                      </a:r>
                      <a:endParaRPr lang="sl-SI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2" marR="7822" marT="7822" marB="0" anchor="b"/>
                </a:tc>
                <a:extLst>
                  <a:ext uri="{0D108BD9-81ED-4DB2-BD59-A6C34878D82A}">
                    <a16:rowId xmlns:a16="http://schemas.microsoft.com/office/drawing/2014/main" val="2883269456"/>
                  </a:ext>
                </a:extLst>
              </a:tr>
              <a:tr h="184670"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KS</a:t>
                      </a:r>
                      <a:endParaRPr lang="sl-SI" sz="1000" b="0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2" marR="7822" marT="782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000" u="none" strike="noStrike">
                          <a:effectLst/>
                        </a:rPr>
                        <a:t>Nakazilo letnega predplačila 2023 (0,5 %) KS</a:t>
                      </a:r>
                      <a:endParaRPr lang="pl-PL" sz="1000" b="0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2" marR="7822" marT="78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3.590.963,07</a:t>
                      </a:r>
                      <a:endParaRPr lang="sl-SI" sz="1000" b="0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2" marR="7822" marT="7822" marB="0" anchor="b"/>
                </a:tc>
                <a:extLst>
                  <a:ext uri="{0D108BD9-81ED-4DB2-BD59-A6C34878D82A}">
                    <a16:rowId xmlns:a16="http://schemas.microsoft.com/office/drawing/2014/main" val="1761456708"/>
                  </a:ext>
                </a:extLst>
              </a:tr>
              <a:tr h="184670"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KS</a:t>
                      </a:r>
                      <a:endParaRPr lang="sl-SI" sz="1000" b="0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2" marR="7822" marT="782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Nakazilo letnega predplačila 2023 (0,5 %) Fast Care KS</a:t>
                      </a:r>
                      <a:endParaRPr lang="sl-SI" sz="1000" b="0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2" marR="7822" marT="78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3.590.963,07</a:t>
                      </a:r>
                      <a:endParaRPr lang="sl-SI" sz="1000" b="0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2" marR="7822" marT="7822" marB="0" anchor="b"/>
                </a:tc>
                <a:extLst>
                  <a:ext uri="{0D108BD9-81ED-4DB2-BD59-A6C34878D82A}">
                    <a16:rowId xmlns:a16="http://schemas.microsoft.com/office/drawing/2014/main" val="978276373"/>
                  </a:ext>
                </a:extLst>
              </a:tr>
              <a:tr h="184670"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KS</a:t>
                      </a:r>
                      <a:endParaRPr lang="sl-SI" sz="1000" b="0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2" marR="7822" marT="782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000" u="none" strike="noStrike">
                          <a:effectLst/>
                        </a:rPr>
                        <a:t>Nakazilo letnega predplačila 2024 (0,5 %) KS</a:t>
                      </a:r>
                      <a:endParaRPr lang="pl-PL" sz="1000" b="0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2" marR="7822" marT="78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3.590.963,07</a:t>
                      </a:r>
                      <a:endParaRPr lang="sl-SI" sz="1000" b="0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2" marR="7822" marT="7822" marB="0" anchor="b"/>
                </a:tc>
                <a:extLst>
                  <a:ext uri="{0D108BD9-81ED-4DB2-BD59-A6C34878D82A}">
                    <a16:rowId xmlns:a16="http://schemas.microsoft.com/office/drawing/2014/main" val="3533972644"/>
                  </a:ext>
                </a:extLst>
              </a:tr>
              <a:tr h="184670"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KS</a:t>
                      </a:r>
                      <a:endParaRPr lang="sl-SI" sz="1000" b="0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2" marR="7822" marT="782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 dirty="0">
                          <a:effectLst/>
                        </a:rPr>
                        <a:t>Nakazilo letnega predplačila 2021/2022 (0,5 %) in Fastcare 2022 KS</a:t>
                      </a:r>
                      <a:endParaRPr lang="it-IT" sz="10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2" marR="7822" marT="78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10.772.889,21</a:t>
                      </a:r>
                      <a:endParaRPr lang="sl-SI" sz="1000" b="0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2" marR="7822" marT="7822" marB="0" anchor="b"/>
                </a:tc>
                <a:extLst>
                  <a:ext uri="{0D108BD9-81ED-4DB2-BD59-A6C34878D82A}">
                    <a16:rowId xmlns:a16="http://schemas.microsoft.com/office/drawing/2014/main" val="4146821443"/>
                  </a:ext>
                </a:extLst>
              </a:tr>
              <a:tr h="184670"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 </a:t>
                      </a:r>
                      <a:endParaRPr lang="sl-SI" sz="1000" b="0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2" marR="7822" marT="782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 dirty="0">
                          <a:effectLst/>
                        </a:rPr>
                        <a:t> </a:t>
                      </a:r>
                      <a:endParaRPr lang="sl-SI" sz="10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2" marR="7822" marT="78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b="1" u="none" strike="noStrike" dirty="0">
                          <a:effectLst/>
                        </a:rPr>
                        <a:t>21.545.778,42</a:t>
                      </a:r>
                      <a:endParaRPr lang="sl-SI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2" marR="7822" marT="7822" marB="0" anchor="b"/>
                </a:tc>
                <a:extLst>
                  <a:ext uri="{0D108BD9-81ED-4DB2-BD59-A6C34878D82A}">
                    <a16:rowId xmlns:a16="http://schemas.microsoft.com/office/drawing/2014/main" val="2955603693"/>
                  </a:ext>
                </a:extLst>
              </a:tr>
              <a:tr h="184670"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SPP</a:t>
                      </a:r>
                      <a:endParaRPr lang="sl-SI" sz="1000" b="0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2" marR="7822" marT="782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Nakazilo letnega predplačila 2023 (0,5 %) SPP</a:t>
                      </a:r>
                      <a:endParaRPr lang="sl-SI" sz="1000" b="0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2" marR="7822" marT="78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1.293.622,72</a:t>
                      </a:r>
                      <a:endParaRPr lang="sl-SI" sz="1000" b="0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2" marR="7822" marT="7822" marB="0" anchor="b"/>
                </a:tc>
                <a:extLst>
                  <a:ext uri="{0D108BD9-81ED-4DB2-BD59-A6C34878D82A}">
                    <a16:rowId xmlns:a16="http://schemas.microsoft.com/office/drawing/2014/main" val="2438696436"/>
                  </a:ext>
                </a:extLst>
              </a:tr>
              <a:tr h="184670"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SPP</a:t>
                      </a:r>
                      <a:endParaRPr lang="sl-SI" sz="1000" b="0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2" marR="7822" marT="782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Nakazilo letnega predplačila 2024 SPP Step 2024 (30 %)</a:t>
                      </a:r>
                      <a:endParaRPr lang="sl-SI" sz="1000" b="0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2" marR="7822" marT="78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77.617.362,90</a:t>
                      </a:r>
                      <a:endParaRPr lang="sl-SI" sz="1000" b="0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2" marR="7822" marT="7822" marB="0" anchor="b"/>
                </a:tc>
                <a:extLst>
                  <a:ext uri="{0D108BD9-81ED-4DB2-BD59-A6C34878D82A}">
                    <a16:rowId xmlns:a16="http://schemas.microsoft.com/office/drawing/2014/main" val="1099627256"/>
                  </a:ext>
                </a:extLst>
              </a:tr>
              <a:tr h="184670"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SPP</a:t>
                      </a:r>
                      <a:endParaRPr lang="sl-SI" sz="1000" b="0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2" marR="7822" marT="782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Nakazilo letnega predplačila 2024 (0,5 %) SPP</a:t>
                      </a:r>
                      <a:endParaRPr lang="sl-SI" sz="1000" b="0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2" marR="7822" marT="78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1.293.622,72</a:t>
                      </a:r>
                      <a:endParaRPr lang="sl-SI" sz="1000" b="0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2" marR="7822" marT="7822" marB="0" anchor="b"/>
                </a:tc>
                <a:extLst>
                  <a:ext uri="{0D108BD9-81ED-4DB2-BD59-A6C34878D82A}">
                    <a16:rowId xmlns:a16="http://schemas.microsoft.com/office/drawing/2014/main" val="3893346061"/>
                  </a:ext>
                </a:extLst>
              </a:tr>
              <a:tr h="184670"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SPP</a:t>
                      </a:r>
                      <a:endParaRPr lang="sl-SI" sz="1000" b="0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2" marR="7822" marT="782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Nakazilo letnega predplačila 2021/2022 (0,5 %) SPP</a:t>
                      </a:r>
                      <a:endParaRPr lang="sl-SI" sz="1000" b="0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2" marR="7822" marT="78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2.587.245,44</a:t>
                      </a:r>
                      <a:endParaRPr lang="sl-SI" sz="1000" b="0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2" marR="7822" marT="7822" marB="0" anchor="b"/>
                </a:tc>
                <a:extLst>
                  <a:ext uri="{0D108BD9-81ED-4DB2-BD59-A6C34878D82A}">
                    <a16:rowId xmlns:a16="http://schemas.microsoft.com/office/drawing/2014/main" val="1582296044"/>
                  </a:ext>
                </a:extLst>
              </a:tr>
              <a:tr h="184670"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 </a:t>
                      </a:r>
                      <a:endParaRPr lang="sl-SI" sz="1000" b="0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2" marR="7822" marT="782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 </a:t>
                      </a:r>
                      <a:endParaRPr lang="sl-SI" sz="1000" b="0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2" marR="7822" marT="78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b="1" u="none" strike="noStrike" dirty="0">
                          <a:effectLst/>
                        </a:rPr>
                        <a:t>82.791.853,78</a:t>
                      </a:r>
                      <a:endParaRPr lang="sl-SI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2" marR="7822" marT="7822" marB="0" anchor="b"/>
                </a:tc>
                <a:extLst>
                  <a:ext uri="{0D108BD9-81ED-4DB2-BD59-A6C34878D82A}">
                    <a16:rowId xmlns:a16="http://schemas.microsoft.com/office/drawing/2014/main" val="1499773834"/>
                  </a:ext>
                </a:extLst>
              </a:tr>
              <a:tr h="184670">
                <a:tc>
                  <a:txBody>
                    <a:bodyPr/>
                    <a:lstStyle/>
                    <a:p>
                      <a:pPr algn="l" fontAlgn="b"/>
                      <a:r>
                        <a:rPr lang="sl-SI" sz="1400" u="none" strike="noStrike" dirty="0">
                          <a:effectLst/>
                        </a:rPr>
                        <a:t>Skupaj:</a:t>
                      </a:r>
                      <a:endParaRPr lang="sl-SI" sz="14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2" marR="7822" marT="782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 </a:t>
                      </a:r>
                      <a:endParaRPr lang="sl-SI" sz="1000" b="0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2" marR="7822" marT="78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400" b="1" u="none" strike="noStrike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171.410.141,14</a:t>
                      </a:r>
                      <a:endParaRPr lang="sl-SI" sz="1400" b="1" i="0" u="none" strike="noStrike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22" marR="7822" marT="7822" marB="0" anchor="b"/>
                </a:tc>
                <a:extLst>
                  <a:ext uri="{0D108BD9-81ED-4DB2-BD59-A6C34878D82A}">
                    <a16:rowId xmlns:a16="http://schemas.microsoft.com/office/drawing/2014/main" val="1807847286"/>
                  </a:ext>
                </a:extLst>
              </a:tr>
            </a:tbl>
          </a:graphicData>
        </a:graphic>
      </p:graphicFrame>
      <p:graphicFrame>
        <p:nvGraphicFramePr>
          <p:cNvPr id="4" name="Grafikon 3">
            <a:extLst>
              <a:ext uri="{FF2B5EF4-FFF2-40B4-BE49-F238E27FC236}">
                <a16:creationId xmlns:a16="http://schemas.microsoft.com/office/drawing/2014/main" id="{78E3304A-F1B9-A4C7-6085-2EF663D2C53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64704079"/>
              </p:ext>
            </p:extLst>
          </p:nvPr>
        </p:nvGraphicFramePr>
        <p:xfrm>
          <a:off x="243255" y="1925487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Prostoročno: oblika 5">
            <a:extLst>
              <a:ext uri="{FF2B5EF4-FFF2-40B4-BE49-F238E27FC236}">
                <a16:creationId xmlns:a16="http://schemas.microsoft.com/office/drawing/2014/main" id="{5869AFB9-4A92-43D2-0D6C-B5E1FF504C7A}"/>
              </a:ext>
            </a:extLst>
          </p:cNvPr>
          <p:cNvSpPr/>
          <p:nvPr/>
        </p:nvSpPr>
        <p:spPr>
          <a:xfrm>
            <a:off x="4932280" y="6161536"/>
            <a:ext cx="6129138" cy="523961"/>
          </a:xfrm>
          <a:custGeom>
            <a:avLst/>
            <a:gdLst>
              <a:gd name="connsiteX0" fmla="*/ 0 w 5026421"/>
              <a:gd name="connsiteY0" fmla="*/ 139113 h 1391126"/>
              <a:gd name="connsiteX1" fmla="*/ 139113 w 5026421"/>
              <a:gd name="connsiteY1" fmla="*/ 0 h 1391126"/>
              <a:gd name="connsiteX2" fmla="*/ 4887308 w 5026421"/>
              <a:gd name="connsiteY2" fmla="*/ 0 h 1391126"/>
              <a:gd name="connsiteX3" fmla="*/ 5026421 w 5026421"/>
              <a:gd name="connsiteY3" fmla="*/ 139113 h 1391126"/>
              <a:gd name="connsiteX4" fmla="*/ 5026421 w 5026421"/>
              <a:gd name="connsiteY4" fmla="*/ 1252013 h 1391126"/>
              <a:gd name="connsiteX5" fmla="*/ 4887308 w 5026421"/>
              <a:gd name="connsiteY5" fmla="*/ 1391126 h 1391126"/>
              <a:gd name="connsiteX6" fmla="*/ 139113 w 5026421"/>
              <a:gd name="connsiteY6" fmla="*/ 1391126 h 1391126"/>
              <a:gd name="connsiteX7" fmla="*/ 0 w 5026421"/>
              <a:gd name="connsiteY7" fmla="*/ 1252013 h 1391126"/>
              <a:gd name="connsiteX8" fmla="*/ 0 w 5026421"/>
              <a:gd name="connsiteY8" fmla="*/ 139113 h 13911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026421" h="1391126">
                <a:moveTo>
                  <a:pt x="0" y="139113"/>
                </a:moveTo>
                <a:cubicBezTo>
                  <a:pt x="0" y="62283"/>
                  <a:pt x="62283" y="0"/>
                  <a:pt x="139113" y="0"/>
                </a:cubicBezTo>
                <a:lnTo>
                  <a:pt x="4887308" y="0"/>
                </a:lnTo>
                <a:cubicBezTo>
                  <a:pt x="4964138" y="0"/>
                  <a:pt x="5026421" y="62283"/>
                  <a:pt x="5026421" y="139113"/>
                </a:cubicBezTo>
                <a:lnTo>
                  <a:pt x="5026421" y="1252013"/>
                </a:lnTo>
                <a:cubicBezTo>
                  <a:pt x="5026421" y="1328843"/>
                  <a:pt x="4964138" y="1391126"/>
                  <a:pt x="4887308" y="1391126"/>
                </a:cubicBezTo>
                <a:lnTo>
                  <a:pt x="139113" y="1391126"/>
                </a:lnTo>
                <a:cubicBezTo>
                  <a:pt x="62283" y="1391126"/>
                  <a:pt x="0" y="1328843"/>
                  <a:pt x="0" y="1252013"/>
                </a:cubicBezTo>
                <a:lnTo>
                  <a:pt x="0" y="139113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hueOff val="0"/>
              <a:satOff val="0"/>
              <a:lumOff val="0"/>
              <a:alphaOff val="0"/>
            </a:schemeClr>
          </a:fillRef>
          <a:effectRef idx="2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16945" tIns="116945" rIns="1536590" bIns="116945" numCol="1" spcCol="1270" anchor="ctr" anchorCtr="0">
            <a:noAutofit/>
          </a:bodyPr>
          <a:lstStyle/>
          <a:p>
            <a:pPr marL="0" lvl="0" indent="0" algn="l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sl-SI" sz="2000" kern="1200" dirty="0"/>
          </a:p>
          <a:p>
            <a:pPr marL="0" lvl="0" indent="0" algn="l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sl-SI" sz="1600" kern="1200" dirty="0"/>
              <a:t>Vračilo letnega predplačila za l. 2021-2022: 32,1 mio €.</a:t>
            </a:r>
            <a:endParaRPr lang="en-US" sz="1600" kern="1200" dirty="0"/>
          </a:p>
          <a:p>
            <a:pPr marL="0" lvl="0" indent="0" algn="l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2000" kern="1200" dirty="0"/>
          </a:p>
        </p:txBody>
      </p:sp>
    </p:spTree>
    <p:extLst>
      <p:ext uri="{BB962C8B-B14F-4D97-AF65-F5344CB8AC3E}">
        <p14:creationId xmlns:p14="http://schemas.microsoft.com/office/powerpoint/2010/main" val="41569917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Slika 36">
            <a:extLst>
              <a:ext uri="{FF2B5EF4-FFF2-40B4-BE49-F238E27FC236}">
                <a16:creationId xmlns:a16="http://schemas.microsoft.com/office/drawing/2014/main" id="{BA21FFFD-5F94-4DD5-AC73-04E5F49326E2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77" t="2978" r="8207" b="46925"/>
          <a:stretch/>
        </p:blipFill>
        <p:spPr>
          <a:xfrm>
            <a:off x="10348128" y="282235"/>
            <a:ext cx="1595652" cy="1363173"/>
          </a:xfrm>
          <a:prstGeom prst="rect">
            <a:avLst/>
          </a:prstGeom>
        </p:spPr>
      </p:pic>
      <p:sp>
        <p:nvSpPr>
          <p:cNvPr id="6" name="Naslov 1">
            <a:extLst>
              <a:ext uri="{FF2B5EF4-FFF2-40B4-BE49-F238E27FC236}">
                <a16:creationId xmlns:a16="http://schemas.microsoft.com/office/drawing/2014/main" id="{C37C054F-4D77-D55E-0AB7-CAF06C981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 dirty="0"/>
              <a:t>FINANČNI TOKOVI Z EVROPSKO KOMISIJO</a:t>
            </a:r>
            <a:br>
              <a:rPr lang="en-US" dirty="0"/>
            </a:br>
            <a:r>
              <a:rPr lang="sl-SI" sz="2800" i="1" cap="none" dirty="0"/>
              <a:t>Prejeta vmesna plačila 2024-2025</a:t>
            </a:r>
            <a:endParaRPr lang="en-US" sz="2800" i="1" dirty="0"/>
          </a:p>
        </p:txBody>
      </p:sp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2C70AA2C-B399-2711-FAE6-1BE9D40A7E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7527442"/>
              </p:ext>
            </p:extLst>
          </p:nvPr>
        </p:nvGraphicFramePr>
        <p:xfrm>
          <a:off x="1451579" y="2129901"/>
          <a:ext cx="9603274" cy="3330861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2047616">
                  <a:extLst>
                    <a:ext uri="{9D8B030D-6E8A-4147-A177-3AD203B41FA5}">
                      <a16:colId xmlns:a16="http://schemas.microsoft.com/office/drawing/2014/main" val="149932248"/>
                    </a:ext>
                  </a:extLst>
                </a:gridCol>
                <a:gridCol w="1417580">
                  <a:extLst>
                    <a:ext uri="{9D8B030D-6E8A-4147-A177-3AD203B41FA5}">
                      <a16:colId xmlns:a16="http://schemas.microsoft.com/office/drawing/2014/main" val="1268539596"/>
                    </a:ext>
                  </a:extLst>
                </a:gridCol>
                <a:gridCol w="763680">
                  <a:extLst>
                    <a:ext uri="{9D8B030D-6E8A-4147-A177-3AD203B41FA5}">
                      <a16:colId xmlns:a16="http://schemas.microsoft.com/office/drawing/2014/main" val="2475891890"/>
                    </a:ext>
                  </a:extLst>
                </a:gridCol>
                <a:gridCol w="1145520">
                  <a:extLst>
                    <a:ext uri="{9D8B030D-6E8A-4147-A177-3AD203B41FA5}">
                      <a16:colId xmlns:a16="http://schemas.microsoft.com/office/drawing/2014/main" val="3389749168"/>
                    </a:ext>
                  </a:extLst>
                </a:gridCol>
                <a:gridCol w="1532133">
                  <a:extLst>
                    <a:ext uri="{9D8B030D-6E8A-4147-A177-3AD203B41FA5}">
                      <a16:colId xmlns:a16="http://schemas.microsoft.com/office/drawing/2014/main" val="326198072"/>
                    </a:ext>
                  </a:extLst>
                </a:gridCol>
                <a:gridCol w="1532133">
                  <a:extLst>
                    <a:ext uri="{9D8B030D-6E8A-4147-A177-3AD203B41FA5}">
                      <a16:colId xmlns:a16="http://schemas.microsoft.com/office/drawing/2014/main" val="981390265"/>
                    </a:ext>
                  </a:extLst>
                </a:gridCol>
                <a:gridCol w="1164612">
                  <a:extLst>
                    <a:ext uri="{9D8B030D-6E8A-4147-A177-3AD203B41FA5}">
                      <a16:colId xmlns:a16="http://schemas.microsoft.com/office/drawing/2014/main" val="472830984"/>
                    </a:ext>
                  </a:extLst>
                </a:gridCol>
              </a:tblGrid>
              <a:tr h="999259">
                <a:tc>
                  <a:txBody>
                    <a:bodyPr/>
                    <a:lstStyle/>
                    <a:p>
                      <a:pPr algn="l" fontAlgn="t"/>
                      <a:r>
                        <a:rPr lang="sl-SI" sz="1400" u="none" strike="noStrike">
                          <a:effectLst/>
                        </a:rPr>
                        <a:t>Številka ZAP</a:t>
                      </a:r>
                      <a:endParaRPr lang="sl-SI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l-SI" sz="1400" u="none" strike="noStrike" dirty="0">
                          <a:effectLst/>
                        </a:rPr>
                        <a:t>Status </a:t>
                      </a:r>
                      <a:r>
                        <a:rPr lang="sl-SI" sz="1400" u="none" strike="noStrike" dirty="0" err="1">
                          <a:effectLst/>
                        </a:rPr>
                        <a:t>ZaP</a:t>
                      </a:r>
                      <a:endParaRPr lang="sl-SI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l-SI" sz="1400" u="none" strike="noStrike">
                          <a:effectLst/>
                        </a:rPr>
                        <a:t>Sklad</a:t>
                      </a:r>
                      <a:endParaRPr lang="sl-SI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l-SI" sz="1400" u="none" strike="noStrike">
                          <a:effectLst/>
                        </a:rPr>
                        <a:t>Datum predložitve EK</a:t>
                      </a:r>
                      <a:endParaRPr lang="sl-SI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l-SI" sz="1400" u="none" strike="noStrike">
                          <a:effectLst/>
                        </a:rPr>
                        <a:t>Znesek za plačilo e-CA2</a:t>
                      </a:r>
                      <a:endParaRPr lang="sl-SI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l-SI" sz="1400" u="none" strike="noStrike">
                          <a:effectLst/>
                        </a:rPr>
                        <a:t>Plačilo EK (95 %)</a:t>
                      </a:r>
                      <a:endParaRPr lang="sl-SI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l-SI" sz="1400" u="none" strike="noStrike">
                          <a:effectLst/>
                        </a:rPr>
                        <a:t>Datum vmesnega plačila</a:t>
                      </a:r>
                      <a:endParaRPr lang="sl-SI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771120830"/>
                  </a:ext>
                </a:extLst>
              </a:tr>
              <a:tr h="333086">
                <a:tc>
                  <a:txBody>
                    <a:bodyPr/>
                    <a:lstStyle/>
                    <a:p>
                      <a:pPr algn="l" fontAlgn="b"/>
                      <a:r>
                        <a:rPr lang="sl-SI" sz="1400" u="none" strike="noStrike">
                          <a:effectLst/>
                        </a:rPr>
                        <a:t>V 2/2024/2025 ESRR</a:t>
                      </a:r>
                      <a:endParaRPr lang="sl-SI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400" u="none" strike="noStrike">
                          <a:effectLst/>
                        </a:rPr>
                        <a:t>Plačano</a:t>
                      </a:r>
                      <a:endParaRPr lang="sl-SI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400" u="none" strike="noStrike">
                          <a:effectLst/>
                        </a:rPr>
                        <a:t>ESRR</a:t>
                      </a:r>
                      <a:endParaRPr lang="sl-SI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400" u="none" strike="noStrike">
                          <a:effectLst/>
                        </a:rPr>
                        <a:t>26.02.2025</a:t>
                      </a:r>
                      <a:endParaRPr lang="sl-SI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400" u="none" strike="noStrike">
                          <a:effectLst/>
                        </a:rPr>
                        <a:t>7.661.540,18</a:t>
                      </a:r>
                      <a:endParaRPr lang="sl-SI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400" u="none" strike="noStrike" dirty="0">
                          <a:effectLst/>
                        </a:rPr>
                        <a:t> 7.278.463,08</a:t>
                      </a:r>
                      <a:endParaRPr lang="sl-SI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400" u="none" strike="noStrike" dirty="0">
                          <a:effectLst/>
                        </a:rPr>
                        <a:t>13.03.2025</a:t>
                      </a:r>
                      <a:endParaRPr lang="sl-SI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48224938"/>
                  </a:ext>
                </a:extLst>
              </a:tr>
              <a:tr h="333086">
                <a:tc>
                  <a:txBody>
                    <a:bodyPr/>
                    <a:lstStyle/>
                    <a:p>
                      <a:pPr algn="l" fontAlgn="b"/>
                      <a:r>
                        <a:rPr lang="sl-SI" sz="1400" u="none" strike="noStrike">
                          <a:effectLst/>
                        </a:rPr>
                        <a:t>V 2/2024/2025 ESS+</a:t>
                      </a:r>
                      <a:endParaRPr lang="sl-SI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400" u="none" strike="noStrike">
                          <a:effectLst/>
                        </a:rPr>
                        <a:t>Plačano</a:t>
                      </a:r>
                      <a:endParaRPr lang="sl-SI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400" u="none" strike="noStrike">
                          <a:effectLst/>
                        </a:rPr>
                        <a:t>ESS+</a:t>
                      </a:r>
                      <a:endParaRPr lang="sl-SI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400" u="none" strike="noStrike">
                          <a:effectLst/>
                        </a:rPr>
                        <a:t>24.12.2024</a:t>
                      </a:r>
                      <a:endParaRPr lang="sl-SI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400" u="none" strike="noStrike">
                          <a:effectLst/>
                        </a:rPr>
                        <a:t>6.182.409,04</a:t>
                      </a:r>
                      <a:endParaRPr lang="sl-SI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400" u="none" strike="noStrike" dirty="0">
                          <a:effectLst/>
                        </a:rPr>
                        <a:t>5.873.288,47</a:t>
                      </a:r>
                      <a:endParaRPr lang="sl-SI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400" u="none" strike="noStrike">
                          <a:effectLst/>
                        </a:rPr>
                        <a:t>19.02.2025</a:t>
                      </a:r>
                      <a:endParaRPr lang="sl-SI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89365696"/>
                  </a:ext>
                </a:extLst>
              </a:tr>
              <a:tr h="333086">
                <a:tc>
                  <a:txBody>
                    <a:bodyPr/>
                    <a:lstStyle/>
                    <a:p>
                      <a:pPr algn="l" fontAlgn="b"/>
                      <a:r>
                        <a:rPr lang="sl-SI" sz="1400" u="none" strike="noStrike">
                          <a:effectLst/>
                        </a:rPr>
                        <a:t>V 1/2024/2025 KS</a:t>
                      </a:r>
                      <a:endParaRPr lang="sl-SI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400" u="none" strike="noStrike">
                          <a:effectLst/>
                        </a:rPr>
                        <a:t>Plačano</a:t>
                      </a:r>
                      <a:endParaRPr lang="sl-SI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400" u="none" strike="noStrike">
                          <a:effectLst/>
                        </a:rPr>
                        <a:t>KS</a:t>
                      </a:r>
                      <a:endParaRPr lang="sl-SI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400" u="none" strike="noStrike" dirty="0">
                          <a:effectLst/>
                        </a:rPr>
                        <a:t>23.12.2024</a:t>
                      </a:r>
                      <a:endParaRPr lang="sl-SI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400" u="none" strike="noStrike">
                          <a:effectLst/>
                        </a:rPr>
                        <a:t>15.053.713,62</a:t>
                      </a:r>
                      <a:endParaRPr lang="sl-SI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400" u="none" strike="noStrike" dirty="0">
                          <a:effectLst/>
                        </a:rPr>
                        <a:t>14.301.027,85</a:t>
                      </a:r>
                      <a:endParaRPr lang="sl-SI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400" u="none" strike="noStrike">
                          <a:effectLst/>
                        </a:rPr>
                        <a:t>19.02.2025</a:t>
                      </a:r>
                      <a:endParaRPr lang="sl-SI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22634380"/>
                  </a:ext>
                </a:extLst>
              </a:tr>
              <a:tr h="333086">
                <a:tc>
                  <a:txBody>
                    <a:bodyPr/>
                    <a:lstStyle/>
                    <a:p>
                      <a:pPr algn="l" fontAlgn="b"/>
                      <a:r>
                        <a:rPr lang="sl-SI" sz="1400" u="none" strike="noStrike">
                          <a:effectLst/>
                        </a:rPr>
                        <a:t>V 1/2024/2025 ESRR</a:t>
                      </a:r>
                      <a:endParaRPr lang="sl-SI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400" u="none" strike="noStrike">
                          <a:effectLst/>
                        </a:rPr>
                        <a:t>Plačano</a:t>
                      </a:r>
                      <a:endParaRPr lang="sl-SI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400" u="none" strike="noStrike">
                          <a:effectLst/>
                        </a:rPr>
                        <a:t>ESRR</a:t>
                      </a:r>
                      <a:endParaRPr lang="sl-SI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400" u="none" strike="noStrike">
                          <a:effectLst/>
                        </a:rPr>
                        <a:t>24.12.2024</a:t>
                      </a:r>
                      <a:endParaRPr lang="sl-SI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400" u="none" strike="noStrike">
                          <a:effectLst/>
                        </a:rPr>
                        <a:t>11.930.281,96</a:t>
                      </a:r>
                      <a:endParaRPr lang="sl-SI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400" u="none" strike="noStrike">
                          <a:effectLst/>
                        </a:rPr>
                        <a:t>11.333.767,91</a:t>
                      </a:r>
                      <a:endParaRPr lang="sl-SI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400" u="none" strike="noStrike">
                          <a:effectLst/>
                        </a:rPr>
                        <a:t>19.02.2025</a:t>
                      </a:r>
                      <a:endParaRPr lang="sl-SI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40302775"/>
                  </a:ext>
                </a:extLst>
              </a:tr>
              <a:tr h="333086">
                <a:tc>
                  <a:txBody>
                    <a:bodyPr/>
                    <a:lstStyle/>
                    <a:p>
                      <a:pPr algn="l" fontAlgn="b"/>
                      <a:r>
                        <a:rPr lang="sl-SI" sz="1400" u="none" strike="noStrike">
                          <a:effectLst/>
                        </a:rPr>
                        <a:t>V 1/2024/2025 ESS+</a:t>
                      </a:r>
                      <a:endParaRPr lang="sl-SI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400" u="none" strike="noStrike">
                          <a:effectLst/>
                        </a:rPr>
                        <a:t>Plačano</a:t>
                      </a:r>
                      <a:endParaRPr lang="sl-SI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400" u="none" strike="noStrike">
                          <a:effectLst/>
                        </a:rPr>
                        <a:t>ESS+</a:t>
                      </a:r>
                      <a:endParaRPr lang="sl-SI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400" u="none" strike="noStrike">
                          <a:effectLst/>
                        </a:rPr>
                        <a:t>28.11.2024</a:t>
                      </a:r>
                      <a:endParaRPr lang="sl-SI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400" u="none" strike="noStrike">
                          <a:effectLst/>
                        </a:rPr>
                        <a:t>1.584.999,94</a:t>
                      </a:r>
                      <a:endParaRPr lang="sl-SI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400" u="none" strike="noStrike" dirty="0">
                          <a:effectLst/>
                        </a:rPr>
                        <a:t>1.505.749,91</a:t>
                      </a:r>
                      <a:endParaRPr lang="sl-SI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400" u="none" strike="noStrike">
                          <a:effectLst/>
                        </a:rPr>
                        <a:t>18.02.2025</a:t>
                      </a:r>
                      <a:endParaRPr lang="sl-SI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38577669"/>
                  </a:ext>
                </a:extLst>
              </a:tr>
              <a:tr h="333086">
                <a:tc>
                  <a:txBody>
                    <a:bodyPr/>
                    <a:lstStyle/>
                    <a:p>
                      <a:pPr algn="l" fontAlgn="b"/>
                      <a:r>
                        <a:rPr lang="sl-SI" sz="1400" u="none" strike="noStrike">
                          <a:effectLst/>
                        </a:rPr>
                        <a:t> </a:t>
                      </a:r>
                      <a:endParaRPr lang="sl-SI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400" u="none" strike="noStrike">
                          <a:effectLst/>
                        </a:rPr>
                        <a:t> </a:t>
                      </a:r>
                      <a:endParaRPr lang="sl-SI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400" u="none" strike="noStrike">
                          <a:effectLst/>
                        </a:rPr>
                        <a:t> </a:t>
                      </a:r>
                      <a:endParaRPr lang="sl-SI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400" b="1" u="none" strike="noStrike" dirty="0">
                          <a:effectLst/>
                        </a:rPr>
                        <a:t>Skupaj:</a:t>
                      </a:r>
                      <a:endParaRPr lang="sl-SI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400" b="1" u="none" strike="noStrike" dirty="0">
                          <a:effectLst/>
                        </a:rPr>
                        <a:t>42.412.944,74</a:t>
                      </a:r>
                      <a:endParaRPr lang="sl-SI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400" b="1" u="none" strike="noStrike">
                          <a:effectLst/>
                        </a:rPr>
                        <a:t>40.292.297,22</a:t>
                      </a:r>
                      <a:endParaRPr lang="sl-SI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1400" u="none" strike="noStrike" dirty="0">
                          <a:effectLst/>
                        </a:rPr>
                        <a:t> </a:t>
                      </a:r>
                      <a:endParaRPr lang="sl-SI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36471359"/>
                  </a:ext>
                </a:extLst>
              </a:tr>
              <a:tr h="333086"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l-SI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965790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35340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Slika 36">
            <a:extLst>
              <a:ext uri="{FF2B5EF4-FFF2-40B4-BE49-F238E27FC236}">
                <a16:creationId xmlns:a16="http://schemas.microsoft.com/office/drawing/2014/main" id="{BA21FFFD-5F94-4DD5-AC73-04E5F49326E2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77" t="2978" r="8207" b="46925"/>
          <a:stretch/>
        </p:blipFill>
        <p:spPr>
          <a:xfrm>
            <a:off x="10348128" y="282235"/>
            <a:ext cx="1595652" cy="1363173"/>
          </a:xfrm>
          <a:prstGeom prst="rect">
            <a:avLst/>
          </a:prstGeom>
        </p:spPr>
      </p:pic>
      <p:sp>
        <p:nvSpPr>
          <p:cNvPr id="6" name="Naslov 1">
            <a:extLst>
              <a:ext uri="{FF2B5EF4-FFF2-40B4-BE49-F238E27FC236}">
                <a16:creationId xmlns:a16="http://schemas.microsoft.com/office/drawing/2014/main" id="{C37C054F-4D77-D55E-0AB7-CAF06C981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 dirty="0"/>
              <a:t>NAPOVED PLAČIL 2025/2026</a:t>
            </a:r>
            <a:br>
              <a:rPr lang="en-US" dirty="0"/>
            </a:br>
            <a:endParaRPr lang="en-US" sz="2800" i="1" dirty="0"/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FB5090F2-E48E-83C9-34C2-49338F985A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6517293"/>
              </p:ext>
            </p:extLst>
          </p:nvPr>
        </p:nvGraphicFramePr>
        <p:xfrm>
          <a:off x="1293812" y="2093266"/>
          <a:ext cx="9604375" cy="20116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60438">
                  <a:extLst>
                    <a:ext uri="{9D8B030D-6E8A-4147-A177-3AD203B41FA5}">
                      <a16:colId xmlns:a16="http://schemas.microsoft.com/office/drawing/2014/main" val="3195744796"/>
                    </a:ext>
                  </a:extLst>
                </a:gridCol>
                <a:gridCol w="2016919">
                  <a:extLst>
                    <a:ext uri="{9D8B030D-6E8A-4147-A177-3AD203B41FA5}">
                      <a16:colId xmlns:a16="http://schemas.microsoft.com/office/drawing/2014/main" val="3244647578"/>
                    </a:ext>
                  </a:extLst>
                </a:gridCol>
                <a:gridCol w="2209006">
                  <a:extLst>
                    <a:ext uri="{9D8B030D-6E8A-4147-A177-3AD203B41FA5}">
                      <a16:colId xmlns:a16="http://schemas.microsoft.com/office/drawing/2014/main" val="1982285379"/>
                    </a:ext>
                  </a:extLst>
                </a:gridCol>
                <a:gridCol w="2209006">
                  <a:extLst>
                    <a:ext uri="{9D8B030D-6E8A-4147-A177-3AD203B41FA5}">
                      <a16:colId xmlns:a16="http://schemas.microsoft.com/office/drawing/2014/main" val="189834253"/>
                    </a:ext>
                  </a:extLst>
                </a:gridCol>
                <a:gridCol w="2209006">
                  <a:extLst>
                    <a:ext uri="{9D8B030D-6E8A-4147-A177-3AD203B41FA5}">
                      <a16:colId xmlns:a16="http://schemas.microsoft.com/office/drawing/2014/main" val="3905978087"/>
                    </a:ext>
                  </a:extLst>
                </a:gridCol>
              </a:tblGrid>
              <a:tr h="152400">
                <a:tc gridSpan="2">
                  <a:txBody>
                    <a:bodyPr/>
                    <a:lstStyle/>
                    <a:p>
                      <a:pPr algn="r"/>
                      <a:r>
                        <a:rPr lang="en-US" sz="1200" kern="100">
                          <a:effectLst/>
                        </a:rPr>
                        <a:t> </a:t>
                      </a:r>
                      <a:endParaRPr lang="sl-SI" sz="1200" kern="100">
                        <a:solidFill>
                          <a:srgbClr val="77206D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200" kern="100">
                          <a:effectLst/>
                        </a:rPr>
                        <a:t>Pričakovan prispevek Unije</a:t>
                      </a:r>
                      <a:endParaRPr lang="sl-SI" sz="1200" kern="100">
                        <a:solidFill>
                          <a:srgbClr val="77206D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9967367"/>
                  </a:ext>
                </a:extLst>
              </a:tr>
              <a:tr h="15240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kern="100">
                          <a:effectLst/>
                        </a:rPr>
                        <a:t> </a:t>
                      </a:r>
                      <a:endParaRPr lang="sl-SI" sz="1200" kern="100">
                        <a:solidFill>
                          <a:srgbClr val="77206D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kern="100">
                          <a:effectLst/>
                        </a:rPr>
                        <a:t>2025</a:t>
                      </a:r>
                      <a:endParaRPr lang="sl-SI" sz="1200" kern="100">
                        <a:solidFill>
                          <a:srgbClr val="77206D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00">
                          <a:effectLst/>
                        </a:rPr>
                        <a:t>2026</a:t>
                      </a:r>
                      <a:endParaRPr lang="sl-SI" sz="1200" kern="100">
                        <a:solidFill>
                          <a:srgbClr val="77206D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90413442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ctr"/>
                      <a:r>
                        <a:rPr lang="en-US" sz="1200" kern="100">
                          <a:effectLst/>
                        </a:rPr>
                        <a:t>Sklad</a:t>
                      </a:r>
                      <a:endParaRPr lang="sl-SI" sz="1200" kern="100">
                        <a:solidFill>
                          <a:srgbClr val="77206D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00">
                          <a:effectLst/>
                        </a:rPr>
                        <a:t>Kategorija regije</a:t>
                      </a:r>
                      <a:endParaRPr lang="sl-SI" sz="1200" kern="100">
                        <a:solidFill>
                          <a:srgbClr val="77206D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00">
                          <a:effectLst/>
                        </a:rPr>
                        <a:t>januar–oktober</a:t>
                      </a:r>
                      <a:endParaRPr lang="sl-SI" sz="1200" kern="100">
                        <a:solidFill>
                          <a:srgbClr val="77206D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00">
                          <a:effectLst/>
                        </a:rPr>
                        <a:t>november–december</a:t>
                      </a:r>
                      <a:endParaRPr lang="sl-SI" sz="1200" kern="100">
                        <a:solidFill>
                          <a:srgbClr val="77206D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00">
                          <a:effectLst/>
                        </a:rPr>
                        <a:t>januar–december</a:t>
                      </a:r>
                      <a:endParaRPr lang="sl-SI" sz="1200" kern="100">
                        <a:solidFill>
                          <a:srgbClr val="77206D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53932751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r"/>
                      <a:r>
                        <a:rPr lang="en-US" sz="1200" kern="100">
                          <a:effectLst/>
                        </a:rPr>
                        <a:t>ESRR</a:t>
                      </a:r>
                      <a:endParaRPr lang="sl-SI" sz="1200" kern="100">
                        <a:solidFill>
                          <a:srgbClr val="77206D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200" kern="100">
                          <a:effectLst/>
                        </a:rPr>
                        <a:t>Manj razvite regije</a:t>
                      </a:r>
                      <a:endParaRPr lang="sl-SI" sz="1200" kern="100">
                        <a:solidFill>
                          <a:srgbClr val="77206D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kern="100">
                          <a:effectLst/>
                        </a:rPr>
                        <a:t>65.456.959,00</a:t>
                      </a:r>
                      <a:endParaRPr lang="sl-SI" sz="1200" kern="100">
                        <a:solidFill>
                          <a:srgbClr val="77206D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kern="100">
                          <a:effectLst/>
                        </a:rPr>
                        <a:t>152.732.904,00</a:t>
                      </a:r>
                      <a:endParaRPr lang="sl-SI" sz="1200" kern="100">
                        <a:solidFill>
                          <a:srgbClr val="77206D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kern="100">
                          <a:effectLst/>
                        </a:rPr>
                        <a:t>222.000.000,00</a:t>
                      </a:r>
                      <a:endParaRPr lang="sl-SI" sz="1200" kern="100">
                        <a:solidFill>
                          <a:srgbClr val="77206D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63617044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r"/>
                      <a:r>
                        <a:rPr lang="en-US" sz="1200" kern="100">
                          <a:effectLst/>
                        </a:rPr>
                        <a:t>ESRR</a:t>
                      </a:r>
                      <a:endParaRPr lang="sl-SI" sz="1200" kern="100">
                        <a:solidFill>
                          <a:srgbClr val="77206D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200" kern="100">
                          <a:effectLst/>
                        </a:rPr>
                        <a:t>Bolj razvite regije</a:t>
                      </a:r>
                      <a:endParaRPr lang="sl-SI" sz="1200" kern="100">
                        <a:solidFill>
                          <a:srgbClr val="77206D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kern="100">
                          <a:effectLst/>
                        </a:rPr>
                        <a:t>16.488.480,00</a:t>
                      </a:r>
                      <a:endParaRPr lang="sl-SI" sz="1200" kern="100">
                        <a:solidFill>
                          <a:srgbClr val="77206D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kern="100">
                          <a:effectLst/>
                        </a:rPr>
                        <a:t>38.473.121,00</a:t>
                      </a:r>
                      <a:endParaRPr lang="sl-SI" sz="1200" kern="100">
                        <a:solidFill>
                          <a:srgbClr val="77206D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kern="100">
                          <a:effectLst/>
                        </a:rPr>
                        <a:t>71.000.000,00</a:t>
                      </a:r>
                      <a:endParaRPr lang="sl-SI" sz="1200" kern="100">
                        <a:solidFill>
                          <a:srgbClr val="77206D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75922792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r"/>
                      <a:r>
                        <a:rPr lang="en-US" sz="1200" kern="100">
                          <a:effectLst/>
                        </a:rPr>
                        <a:t>Kohezijski sklad</a:t>
                      </a:r>
                      <a:endParaRPr lang="sl-SI" sz="1200" kern="100">
                        <a:solidFill>
                          <a:srgbClr val="77206D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200" kern="100">
                          <a:effectLst/>
                        </a:rPr>
                        <a:t> </a:t>
                      </a:r>
                      <a:endParaRPr lang="sl-SI" sz="1200" kern="100">
                        <a:solidFill>
                          <a:srgbClr val="77206D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kern="100">
                          <a:effectLst/>
                        </a:rPr>
                        <a:t>16.500.000,00</a:t>
                      </a:r>
                      <a:endParaRPr lang="sl-SI" sz="1200" kern="100">
                        <a:solidFill>
                          <a:srgbClr val="77206D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kern="100">
                          <a:effectLst/>
                        </a:rPr>
                        <a:t>38.500.000,00</a:t>
                      </a:r>
                      <a:endParaRPr lang="sl-SI" sz="1200" kern="100">
                        <a:solidFill>
                          <a:srgbClr val="77206D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kern="100">
                          <a:effectLst/>
                        </a:rPr>
                        <a:t>121.000.000,00</a:t>
                      </a:r>
                      <a:endParaRPr lang="sl-SI" sz="1200" kern="100">
                        <a:solidFill>
                          <a:srgbClr val="77206D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74711776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r"/>
                      <a:r>
                        <a:rPr lang="en-US" sz="1200" kern="100">
                          <a:effectLst/>
                        </a:rPr>
                        <a:t>ESS+</a:t>
                      </a:r>
                      <a:endParaRPr lang="sl-SI" sz="1200" kern="100">
                        <a:solidFill>
                          <a:srgbClr val="77206D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200" kern="100">
                          <a:effectLst/>
                        </a:rPr>
                        <a:t>Manj razvite regije</a:t>
                      </a:r>
                      <a:endParaRPr lang="sl-SI" sz="1200" kern="100">
                        <a:solidFill>
                          <a:srgbClr val="77206D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kern="100">
                          <a:effectLst/>
                        </a:rPr>
                        <a:t>10.500.000,00</a:t>
                      </a:r>
                      <a:endParaRPr lang="sl-SI" sz="1200" kern="100">
                        <a:solidFill>
                          <a:srgbClr val="77206D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kern="100">
                          <a:effectLst/>
                        </a:rPr>
                        <a:t>24.500.000,00</a:t>
                      </a:r>
                      <a:endParaRPr lang="sl-SI" sz="1200" kern="100">
                        <a:solidFill>
                          <a:srgbClr val="77206D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kern="100">
                          <a:effectLst/>
                        </a:rPr>
                        <a:t>65.000.000,00</a:t>
                      </a:r>
                      <a:endParaRPr lang="sl-SI" sz="1200" kern="100">
                        <a:solidFill>
                          <a:srgbClr val="77206D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58037672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r"/>
                      <a:r>
                        <a:rPr lang="en-US" sz="1200" kern="100">
                          <a:effectLst/>
                        </a:rPr>
                        <a:t>ESS+</a:t>
                      </a:r>
                      <a:endParaRPr lang="sl-SI" sz="1200" kern="100">
                        <a:solidFill>
                          <a:srgbClr val="77206D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200" kern="100">
                          <a:effectLst/>
                        </a:rPr>
                        <a:t>Bolj razvite regije</a:t>
                      </a:r>
                      <a:endParaRPr lang="sl-SI" sz="1200" kern="100">
                        <a:solidFill>
                          <a:srgbClr val="77206D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kern="100">
                          <a:effectLst/>
                        </a:rPr>
                        <a:t>2.700.000,00</a:t>
                      </a:r>
                      <a:endParaRPr lang="sl-SI" sz="1200" kern="100">
                        <a:solidFill>
                          <a:srgbClr val="77206D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kern="100">
                          <a:effectLst/>
                        </a:rPr>
                        <a:t>6.300.000,00</a:t>
                      </a:r>
                      <a:endParaRPr lang="sl-SI" sz="1200" kern="100">
                        <a:solidFill>
                          <a:srgbClr val="77206D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kern="100">
                          <a:effectLst/>
                        </a:rPr>
                        <a:t>21.000.000,00</a:t>
                      </a:r>
                      <a:endParaRPr lang="sl-SI" sz="1200" kern="100">
                        <a:solidFill>
                          <a:srgbClr val="77206D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9222229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r"/>
                      <a:r>
                        <a:rPr lang="en-US" sz="1200" kern="100">
                          <a:effectLst/>
                        </a:rPr>
                        <a:t>SPP</a:t>
                      </a:r>
                      <a:endParaRPr lang="sl-SI" sz="1200" kern="100">
                        <a:solidFill>
                          <a:srgbClr val="77206D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200" kern="100">
                          <a:effectLst/>
                        </a:rPr>
                        <a:t> </a:t>
                      </a:r>
                      <a:endParaRPr lang="sl-SI" sz="1200" kern="100">
                        <a:solidFill>
                          <a:srgbClr val="77206D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kern="100">
                          <a:effectLst/>
                        </a:rPr>
                        <a:t>2.760.000,00</a:t>
                      </a:r>
                      <a:endParaRPr lang="sl-SI" sz="1200" kern="100">
                        <a:solidFill>
                          <a:srgbClr val="77206D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kern="100">
                          <a:effectLst/>
                        </a:rPr>
                        <a:t>6.440.000,00</a:t>
                      </a:r>
                      <a:endParaRPr lang="sl-SI" sz="1200" kern="100">
                        <a:solidFill>
                          <a:srgbClr val="77206D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kern="100">
                          <a:effectLst/>
                        </a:rPr>
                        <a:t>88.000.000,00</a:t>
                      </a:r>
                      <a:endParaRPr lang="sl-SI" sz="1200" kern="100">
                        <a:solidFill>
                          <a:srgbClr val="77206D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7134356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r"/>
                      <a:r>
                        <a:rPr lang="en-US" sz="1200" kern="100">
                          <a:effectLst/>
                        </a:rPr>
                        <a:t> </a:t>
                      </a:r>
                      <a:endParaRPr lang="sl-SI" sz="1200" kern="100">
                        <a:solidFill>
                          <a:srgbClr val="77206D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200" b="1" kern="100" dirty="0">
                          <a:effectLst/>
                        </a:rPr>
                        <a:t>SKUPAJ</a:t>
                      </a:r>
                      <a:endParaRPr lang="sl-SI" sz="1200" b="1" kern="100" dirty="0">
                        <a:solidFill>
                          <a:srgbClr val="77206D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sl-SI" sz="1200" b="1" kern="100" dirty="0">
                          <a:effectLst/>
                        </a:rPr>
                        <a:t>114.405.439,00</a:t>
                      </a:r>
                      <a:endParaRPr lang="sl-SI" sz="1200" b="1" kern="100" dirty="0">
                        <a:solidFill>
                          <a:srgbClr val="77206D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sl-SI" sz="1200" b="1" kern="100" dirty="0">
                          <a:effectLst/>
                        </a:rPr>
                        <a:t>266.946.025,00</a:t>
                      </a:r>
                      <a:endParaRPr lang="sl-SI" sz="1200" b="1" kern="100" dirty="0">
                        <a:solidFill>
                          <a:srgbClr val="77206D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sl-SI" sz="1200" b="1" kern="100" dirty="0">
                          <a:effectLst/>
                        </a:rPr>
                        <a:t>588.000.000,00</a:t>
                      </a:r>
                      <a:endParaRPr lang="sl-SI" sz="1200" b="1" kern="100" dirty="0">
                        <a:solidFill>
                          <a:srgbClr val="77206D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02129049"/>
                  </a:ext>
                </a:extLst>
              </a:tr>
            </a:tbl>
          </a:graphicData>
        </a:graphic>
      </p:graphicFrame>
      <p:sp>
        <p:nvSpPr>
          <p:cNvPr id="3" name="Rectangle 1">
            <a:extLst>
              <a:ext uri="{FF2B5EF4-FFF2-40B4-BE49-F238E27FC236}">
                <a16:creationId xmlns:a16="http://schemas.microsoft.com/office/drawing/2014/main" id="{A355B049-A785-990B-DF6F-CE958EC9AA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3812" y="209342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l-SI"/>
          </a:p>
        </p:txBody>
      </p:sp>
      <p:sp>
        <p:nvSpPr>
          <p:cNvPr id="4" name="Prostoročno: oblika 3">
            <a:extLst>
              <a:ext uri="{FF2B5EF4-FFF2-40B4-BE49-F238E27FC236}">
                <a16:creationId xmlns:a16="http://schemas.microsoft.com/office/drawing/2014/main" id="{B00E7BE1-E5C0-1020-EE3A-70EA879B1A7A}"/>
              </a:ext>
            </a:extLst>
          </p:cNvPr>
          <p:cNvSpPr/>
          <p:nvPr/>
        </p:nvSpPr>
        <p:spPr>
          <a:xfrm>
            <a:off x="1247959" y="4238714"/>
            <a:ext cx="9696079" cy="1523722"/>
          </a:xfrm>
          <a:custGeom>
            <a:avLst/>
            <a:gdLst>
              <a:gd name="connsiteX0" fmla="*/ 0 w 5026421"/>
              <a:gd name="connsiteY0" fmla="*/ 139113 h 1391126"/>
              <a:gd name="connsiteX1" fmla="*/ 139113 w 5026421"/>
              <a:gd name="connsiteY1" fmla="*/ 0 h 1391126"/>
              <a:gd name="connsiteX2" fmla="*/ 4887308 w 5026421"/>
              <a:gd name="connsiteY2" fmla="*/ 0 h 1391126"/>
              <a:gd name="connsiteX3" fmla="*/ 5026421 w 5026421"/>
              <a:gd name="connsiteY3" fmla="*/ 139113 h 1391126"/>
              <a:gd name="connsiteX4" fmla="*/ 5026421 w 5026421"/>
              <a:gd name="connsiteY4" fmla="*/ 1252013 h 1391126"/>
              <a:gd name="connsiteX5" fmla="*/ 4887308 w 5026421"/>
              <a:gd name="connsiteY5" fmla="*/ 1391126 h 1391126"/>
              <a:gd name="connsiteX6" fmla="*/ 139113 w 5026421"/>
              <a:gd name="connsiteY6" fmla="*/ 1391126 h 1391126"/>
              <a:gd name="connsiteX7" fmla="*/ 0 w 5026421"/>
              <a:gd name="connsiteY7" fmla="*/ 1252013 h 1391126"/>
              <a:gd name="connsiteX8" fmla="*/ 0 w 5026421"/>
              <a:gd name="connsiteY8" fmla="*/ 139113 h 13911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026421" h="1391126">
                <a:moveTo>
                  <a:pt x="0" y="139113"/>
                </a:moveTo>
                <a:cubicBezTo>
                  <a:pt x="0" y="62283"/>
                  <a:pt x="62283" y="0"/>
                  <a:pt x="139113" y="0"/>
                </a:cubicBezTo>
                <a:lnTo>
                  <a:pt x="4887308" y="0"/>
                </a:lnTo>
                <a:cubicBezTo>
                  <a:pt x="4964138" y="0"/>
                  <a:pt x="5026421" y="62283"/>
                  <a:pt x="5026421" y="139113"/>
                </a:cubicBezTo>
                <a:lnTo>
                  <a:pt x="5026421" y="1252013"/>
                </a:lnTo>
                <a:cubicBezTo>
                  <a:pt x="5026421" y="1328843"/>
                  <a:pt x="4964138" y="1391126"/>
                  <a:pt x="4887308" y="1391126"/>
                </a:cubicBezTo>
                <a:lnTo>
                  <a:pt x="139113" y="1391126"/>
                </a:lnTo>
                <a:cubicBezTo>
                  <a:pt x="62283" y="1391126"/>
                  <a:pt x="0" y="1328843"/>
                  <a:pt x="0" y="1252013"/>
                </a:cubicBezTo>
                <a:lnTo>
                  <a:pt x="0" y="139113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hueOff val="0"/>
              <a:satOff val="0"/>
              <a:lumOff val="0"/>
              <a:alphaOff val="0"/>
            </a:schemeClr>
          </a:fillRef>
          <a:effectRef idx="2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16945" tIns="116945" rIns="1536590" bIns="116945" numCol="1" spcCol="1270" anchor="ctr" anchorCtr="0">
            <a:noAutofit/>
          </a:bodyPr>
          <a:lstStyle/>
          <a:p>
            <a:pPr marL="0" lvl="0" indent="0" algn="l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sl-SI" sz="2000" kern="1200" dirty="0"/>
          </a:p>
          <a:p>
            <a:pPr marL="0" lvl="0" indent="0" algn="l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sl-SI" sz="2000" kern="1200" dirty="0"/>
              <a:t>l. 2025: 381,3 mio € (11,9 % razpoložljivih sredstev)</a:t>
            </a:r>
          </a:p>
          <a:p>
            <a:pPr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l-SI" sz="2000" kern="1200" dirty="0"/>
              <a:t>l. 2026: 588,0 mio € (18,3 % razpoložljivih sredstev)</a:t>
            </a:r>
          </a:p>
          <a:p>
            <a:pPr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l-SI" sz="2000" kern="1200" dirty="0"/>
              <a:t>2025 + 2026: 969,3 mio € oz.  30,2 % razpoložljivih sredstev</a:t>
            </a:r>
            <a:endParaRPr lang="en-US" sz="2000" kern="1200" dirty="0"/>
          </a:p>
          <a:p>
            <a:pPr marL="0" lvl="0" indent="0" algn="l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2000" kern="1200" dirty="0"/>
          </a:p>
        </p:txBody>
      </p:sp>
    </p:spTree>
    <p:extLst>
      <p:ext uri="{BB962C8B-B14F-4D97-AF65-F5344CB8AC3E}">
        <p14:creationId xmlns:p14="http://schemas.microsoft.com/office/powerpoint/2010/main" val="28906521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Slika 36">
            <a:extLst>
              <a:ext uri="{FF2B5EF4-FFF2-40B4-BE49-F238E27FC236}">
                <a16:creationId xmlns:a16="http://schemas.microsoft.com/office/drawing/2014/main" id="{BA21FFFD-5F94-4DD5-AC73-04E5F49326E2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77" t="2978" r="8207" b="46925"/>
          <a:stretch/>
        </p:blipFill>
        <p:spPr>
          <a:xfrm>
            <a:off x="10348128" y="282235"/>
            <a:ext cx="1595652" cy="1363173"/>
          </a:xfrm>
          <a:prstGeom prst="rect">
            <a:avLst/>
          </a:prstGeom>
        </p:spPr>
      </p:pic>
      <p:sp>
        <p:nvSpPr>
          <p:cNvPr id="6" name="Naslov 1">
            <a:extLst>
              <a:ext uri="{FF2B5EF4-FFF2-40B4-BE49-F238E27FC236}">
                <a16:creationId xmlns:a16="http://schemas.microsoft.com/office/drawing/2014/main" id="{C37C054F-4D77-D55E-0AB7-CAF06C981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 dirty="0"/>
              <a:t>DOSEGANJE PRAVILA N+3</a:t>
            </a:r>
            <a:br>
              <a:rPr lang="en-US" dirty="0"/>
            </a:br>
            <a:endParaRPr lang="en-US" sz="2800" i="1" dirty="0"/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A355B049-A785-990B-DF6F-CE958EC9AA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3812" y="209342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l-SI"/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9C3010C0-0FE1-0A5E-1AE7-B39631F09C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0408604"/>
              </p:ext>
            </p:extLst>
          </p:nvPr>
        </p:nvGraphicFramePr>
        <p:xfrm>
          <a:off x="1451578" y="2514599"/>
          <a:ext cx="8290627" cy="2980347"/>
        </p:xfrm>
        <a:graphic>
          <a:graphicData uri="http://schemas.openxmlformats.org/drawingml/2006/table">
            <a:tbl>
              <a:tblPr>
                <a:tableStyleId>{306799F8-075E-4A3A-A7F6-7FBC6576F1A4}</a:tableStyleId>
              </a:tblPr>
              <a:tblGrid>
                <a:gridCol w="842668">
                  <a:extLst>
                    <a:ext uri="{9D8B030D-6E8A-4147-A177-3AD203B41FA5}">
                      <a16:colId xmlns:a16="http://schemas.microsoft.com/office/drawing/2014/main" val="1773203739"/>
                    </a:ext>
                  </a:extLst>
                </a:gridCol>
                <a:gridCol w="1386892">
                  <a:extLst>
                    <a:ext uri="{9D8B030D-6E8A-4147-A177-3AD203B41FA5}">
                      <a16:colId xmlns:a16="http://schemas.microsoft.com/office/drawing/2014/main" val="782376383"/>
                    </a:ext>
                  </a:extLst>
                </a:gridCol>
                <a:gridCol w="1830170">
                  <a:extLst>
                    <a:ext uri="{9D8B030D-6E8A-4147-A177-3AD203B41FA5}">
                      <a16:colId xmlns:a16="http://schemas.microsoft.com/office/drawing/2014/main" val="1174909896"/>
                    </a:ext>
                  </a:extLst>
                </a:gridCol>
                <a:gridCol w="1351780">
                  <a:extLst>
                    <a:ext uri="{9D8B030D-6E8A-4147-A177-3AD203B41FA5}">
                      <a16:colId xmlns:a16="http://schemas.microsoft.com/office/drawing/2014/main" val="2998898540"/>
                    </a:ext>
                  </a:extLst>
                </a:gridCol>
                <a:gridCol w="1509781">
                  <a:extLst>
                    <a:ext uri="{9D8B030D-6E8A-4147-A177-3AD203B41FA5}">
                      <a16:colId xmlns:a16="http://schemas.microsoft.com/office/drawing/2014/main" val="1268993551"/>
                    </a:ext>
                  </a:extLst>
                </a:gridCol>
                <a:gridCol w="1369336">
                  <a:extLst>
                    <a:ext uri="{9D8B030D-6E8A-4147-A177-3AD203B41FA5}">
                      <a16:colId xmlns:a16="http://schemas.microsoft.com/office/drawing/2014/main" val="3517144155"/>
                    </a:ext>
                  </a:extLst>
                </a:gridCol>
              </a:tblGrid>
              <a:tr h="1040016">
                <a:tc>
                  <a:txBody>
                    <a:bodyPr/>
                    <a:lstStyle/>
                    <a:p>
                      <a:pPr algn="ctr" fontAlgn="ctr"/>
                      <a:r>
                        <a:rPr lang="sl-SI" sz="1400" u="none" strike="noStrike" dirty="0">
                          <a:effectLst/>
                        </a:rPr>
                        <a:t>Leto</a:t>
                      </a:r>
                      <a:endParaRPr lang="sl-SI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l-SI" sz="1400" u="none" strike="noStrike" dirty="0">
                          <a:effectLst/>
                        </a:rPr>
                        <a:t>N+3</a:t>
                      </a:r>
                      <a:endParaRPr lang="sl-SI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l-SI" sz="1400" u="none" strike="noStrike" dirty="0">
                          <a:effectLst/>
                        </a:rPr>
                        <a:t>Prejeta predplačila</a:t>
                      </a:r>
                      <a:endParaRPr lang="sl-SI" sz="1400" b="1" i="0" u="none" strike="noStrike" dirty="0">
                        <a:solidFill>
                          <a:srgbClr val="9C57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u="none" strike="noStrike" dirty="0">
                          <a:effectLst/>
                        </a:rPr>
                        <a:t>Dejanski izdatki glede na N+3</a:t>
                      </a:r>
                      <a:endParaRPr lang="pl-PL" sz="1400" b="1" i="0" u="none" strike="noStrike" dirty="0">
                        <a:solidFill>
                          <a:srgbClr val="9C57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l-SI" sz="1400" u="none" strike="noStrike" dirty="0">
                          <a:effectLst/>
                        </a:rPr>
                        <a:t>Poslani </a:t>
                      </a:r>
                      <a:r>
                        <a:rPr lang="sl-SI" sz="1400" u="none" strike="noStrike" dirty="0" err="1">
                          <a:effectLst/>
                        </a:rPr>
                        <a:t>ZaP</a:t>
                      </a:r>
                      <a:r>
                        <a:rPr lang="sl-SI" sz="1400" u="none" strike="noStrike" dirty="0">
                          <a:effectLst/>
                        </a:rPr>
                        <a:t> na EK</a:t>
                      </a:r>
                      <a:endParaRPr lang="sl-SI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l-SI" sz="1400" u="none" strike="noStrike" dirty="0">
                          <a:effectLst/>
                        </a:rPr>
                        <a:t>Še potrebno certificirati</a:t>
                      </a:r>
                      <a:endParaRPr lang="sl-SI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4135357"/>
                  </a:ext>
                </a:extLst>
              </a:tr>
              <a:tr h="325976">
                <a:tc>
                  <a:txBody>
                    <a:bodyPr/>
                    <a:lstStyle/>
                    <a:p>
                      <a:pPr algn="l" fontAlgn="ctr"/>
                      <a:r>
                        <a:rPr lang="sl-SI" sz="1400" u="none" strike="noStrike">
                          <a:effectLst/>
                        </a:rPr>
                        <a:t> </a:t>
                      </a:r>
                      <a:endParaRPr lang="sl-SI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sl-SI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l-SI" sz="1400" u="none" strike="noStrike" dirty="0">
                          <a:effectLst/>
                        </a:rPr>
                        <a:t> </a:t>
                      </a:r>
                      <a:endParaRPr lang="sl-SI" sz="1400" b="0" i="0" u="none" strike="noStrike" dirty="0">
                        <a:solidFill>
                          <a:srgbClr val="9C57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l-SI" sz="1400" u="none" strike="noStrike" dirty="0">
                          <a:effectLst/>
                        </a:rPr>
                        <a:t> </a:t>
                      </a:r>
                      <a:endParaRPr lang="sl-SI" sz="1400" b="0" i="0" u="none" strike="noStrike" dirty="0">
                        <a:solidFill>
                          <a:srgbClr val="9C57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l-SI" sz="1400" u="none" strike="noStrike">
                          <a:effectLst/>
                        </a:rPr>
                        <a:t> </a:t>
                      </a:r>
                      <a:endParaRPr lang="sl-SI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sl-SI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28997006"/>
                  </a:ext>
                </a:extLst>
              </a:tr>
              <a:tr h="325976">
                <a:tc>
                  <a:txBody>
                    <a:bodyPr/>
                    <a:lstStyle/>
                    <a:p>
                      <a:pPr algn="r" fontAlgn="ctr"/>
                      <a:r>
                        <a:rPr lang="sl-SI" sz="1400" u="none" strike="noStrike">
                          <a:effectLst/>
                        </a:rPr>
                        <a:t>2021</a:t>
                      </a:r>
                      <a:endParaRPr lang="sl-SI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400" u="none" strike="noStrike">
                          <a:effectLst/>
                        </a:rPr>
                        <a:t>0</a:t>
                      </a:r>
                      <a:endParaRPr lang="sl-SI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400" u="none" strike="noStrike">
                          <a:effectLst/>
                        </a:rPr>
                        <a:t>16.063.337,28  </a:t>
                      </a:r>
                      <a:endParaRPr lang="sl-SI" sz="1400" b="0" i="0" u="none" strike="noStrike">
                        <a:solidFill>
                          <a:srgbClr val="9C57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400" u="none" strike="noStrike" dirty="0">
                          <a:effectLst/>
                        </a:rPr>
                        <a:t> </a:t>
                      </a:r>
                      <a:endParaRPr lang="sl-SI" sz="1400" b="0" i="0" u="none" strike="noStrike" dirty="0">
                        <a:solidFill>
                          <a:srgbClr val="9C57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400" u="none" strike="noStrike" dirty="0">
                          <a:effectLst/>
                        </a:rPr>
                        <a:t>0,00</a:t>
                      </a:r>
                      <a:endParaRPr lang="sl-SI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sl-SI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32555912"/>
                  </a:ext>
                </a:extLst>
              </a:tr>
              <a:tr h="325976">
                <a:tc>
                  <a:txBody>
                    <a:bodyPr/>
                    <a:lstStyle/>
                    <a:p>
                      <a:pPr algn="r" fontAlgn="ctr"/>
                      <a:r>
                        <a:rPr lang="sl-SI" sz="1400" u="none" strike="noStrike">
                          <a:effectLst/>
                        </a:rPr>
                        <a:t>2022</a:t>
                      </a:r>
                      <a:endParaRPr lang="sl-SI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400" u="none" strike="noStrike">
                          <a:effectLst/>
                        </a:rPr>
                        <a:t>0</a:t>
                      </a:r>
                      <a:endParaRPr lang="sl-SI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400" u="none" strike="noStrike">
                          <a:effectLst/>
                        </a:rPr>
                        <a:t>30.833.051,84  </a:t>
                      </a:r>
                      <a:endParaRPr lang="sl-SI" sz="1400" b="0" i="0" u="none" strike="noStrike">
                        <a:solidFill>
                          <a:srgbClr val="9C57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400" u="none" strike="noStrike">
                          <a:effectLst/>
                        </a:rPr>
                        <a:t> </a:t>
                      </a:r>
                      <a:endParaRPr lang="sl-SI" sz="1400" b="0" i="0" u="none" strike="noStrike">
                        <a:solidFill>
                          <a:srgbClr val="9C57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400" u="none" strike="noStrike" dirty="0">
                          <a:effectLst/>
                        </a:rPr>
                        <a:t>0,00</a:t>
                      </a:r>
                      <a:endParaRPr lang="sl-SI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sl-SI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72173411"/>
                  </a:ext>
                </a:extLst>
              </a:tr>
              <a:tr h="325976">
                <a:tc>
                  <a:txBody>
                    <a:bodyPr/>
                    <a:lstStyle/>
                    <a:p>
                      <a:pPr algn="r" fontAlgn="ctr"/>
                      <a:r>
                        <a:rPr lang="sl-SI" sz="1400" u="none" strike="noStrike">
                          <a:effectLst/>
                        </a:rPr>
                        <a:t>2023</a:t>
                      </a:r>
                      <a:endParaRPr lang="sl-SI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400" u="none" strike="noStrike">
                          <a:effectLst/>
                        </a:rPr>
                        <a:t>0</a:t>
                      </a:r>
                      <a:endParaRPr lang="sl-SI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400" u="none" strike="noStrike">
                          <a:effectLst/>
                        </a:rPr>
                        <a:t>30.833.051,84  </a:t>
                      </a:r>
                      <a:endParaRPr lang="sl-SI" sz="1400" b="0" i="0" u="none" strike="noStrike">
                        <a:solidFill>
                          <a:srgbClr val="9C57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400" u="none" strike="noStrike">
                          <a:effectLst/>
                        </a:rPr>
                        <a:t> </a:t>
                      </a:r>
                      <a:endParaRPr lang="sl-SI" sz="1400" b="0" i="0" u="none" strike="noStrike">
                        <a:solidFill>
                          <a:srgbClr val="9C57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400" u="none" strike="noStrike" dirty="0">
                          <a:effectLst/>
                        </a:rPr>
                        <a:t>0,00</a:t>
                      </a:r>
                      <a:endParaRPr lang="sl-SI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sl-SI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85737023"/>
                  </a:ext>
                </a:extLst>
              </a:tr>
              <a:tr h="325976">
                <a:tc>
                  <a:txBody>
                    <a:bodyPr/>
                    <a:lstStyle/>
                    <a:p>
                      <a:pPr algn="r" fontAlgn="ctr"/>
                      <a:r>
                        <a:rPr lang="sl-SI" sz="1400" u="none" strike="noStrike">
                          <a:effectLst/>
                        </a:rPr>
                        <a:t>2024</a:t>
                      </a:r>
                      <a:endParaRPr lang="sl-SI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400" u="none" strike="noStrike">
                          <a:effectLst/>
                        </a:rPr>
                        <a:t>0</a:t>
                      </a:r>
                      <a:endParaRPr lang="sl-SI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400" u="none" strike="noStrike">
                          <a:effectLst/>
                        </a:rPr>
                        <a:t>93.680.700,18  </a:t>
                      </a:r>
                      <a:endParaRPr lang="sl-SI" sz="1400" b="0" i="0" u="none" strike="noStrike">
                        <a:solidFill>
                          <a:srgbClr val="9C57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400" u="none" strike="noStrike">
                          <a:effectLst/>
                        </a:rPr>
                        <a:t> </a:t>
                      </a:r>
                      <a:endParaRPr lang="sl-SI" sz="1400" b="0" i="0" u="none" strike="noStrike">
                        <a:solidFill>
                          <a:srgbClr val="9C57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400" u="none" strike="noStrike" dirty="0">
                          <a:effectLst/>
                        </a:rPr>
                        <a:t>34.751.404,56</a:t>
                      </a:r>
                      <a:endParaRPr lang="sl-SI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sl-SI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48363146"/>
                  </a:ext>
                </a:extLst>
              </a:tr>
              <a:tr h="310451">
                <a:tc>
                  <a:txBody>
                    <a:bodyPr/>
                    <a:lstStyle/>
                    <a:p>
                      <a:pPr algn="r" fontAlgn="ctr"/>
                      <a:r>
                        <a:rPr lang="sl-SI" sz="1400" b="1" u="none" strike="noStrike" dirty="0">
                          <a:effectLst/>
                        </a:rPr>
                        <a:t>2025</a:t>
                      </a:r>
                      <a:endParaRPr lang="sl-SI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400" b="1" u="none" strike="noStrike" dirty="0">
                          <a:effectLst/>
                        </a:rPr>
                        <a:t>596.213.057</a:t>
                      </a:r>
                      <a:endParaRPr lang="sl-SI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400" b="0" u="none" strike="noStrike" dirty="0">
                          <a:solidFill>
                            <a:schemeClr val="accent3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16.063.337,28</a:t>
                      </a:r>
                      <a:r>
                        <a:rPr lang="sl-SI" sz="1400" b="1" u="none" strike="noStrike" dirty="0">
                          <a:effectLst/>
                        </a:rPr>
                        <a:t>  </a:t>
                      </a:r>
                      <a:endParaRPr lang="sl-SI" sz="1400" b="1" i="0" u="none" strike="noStrike" dirty="0">
                        <a:solidFill>
                          <a:srgbClr val="9C57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400" b="1" u="none" strike="noStrike" dirty="0">
                          <a:effectLst/>
                        </a:rPr>
                        <a:t>408.739.579</a:t>
                      </a:r>
                      <a:endParaRPr lang="sl-SI" sz="1400" b="1" i="0" u="none" strike="noStrike" dirty="0">
                        <a:solidFill>
                          <a:srgbClr val="9C57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l-SI" sz="1400" b="0" u="none" strike="noStrike" dirty="0">
                          <a:effectLst/>
                        </a:rPr>
                        <a:t>7.661.540,18</a:t>
                      </a:r>
                      <a:endParaRPr lang="sl-SI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400" b="1" u="none" strike="noStrike" dirty="0">
                          <a:effectLst/>
                        </a:rPr>
                        <a:t>366.326.633,84</a:t>
                      </a:r>
                      <a:endParaRPr lang="sl-SI" sz="14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148891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15876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Slika 36">
            <a:extLst>
              <a:ext uri="{FF2B5EF4-FFF2-40B4-BE49-F238E27FC236}">
                <a16:creationId xmlns:a16="http://schemas.microsoft.com/office/drawing/2014/main" id="{BA21FFFD-5F94-4DD5-AC73-04E5F49326E2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77" t="2978" r="8207" b="46925"/>
          <a:stretch/>
        </p:blipFill>
        <p:spPr>
          <a:xfrm>
            <a:off x="10348128" y="282235"/>
            <a:ext cx="1595652" cy="1363173"/>
          </a:xfrm>
          <a:prstGeom prst="rect">
            <a:avLst/>
          </a:prstGeom>
        </p:spPr>
      </p:pic>
      <p:sp>
        <p:nvSpPr>
          <p:cNvPr id="6" name="Naslov 1">
            <a:extLst>
              <a:ext uri="{FF2B5EF4-FFF2-40B4-BE49-F238E27FC236}">
                <a16:creationId xmlns:a16="http://schemas.microsoft.com/office/drawing/2014/main" id="{C37C054F-4D77-D55E-0AB7-CAF06C981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 dirty="0"/>
              <a:t>Pravice porabe  v državnem proračunu 2025</a:t>
            </a:r>
            <a:br>
              <a:rPr lang="sl-SI" dirty="0"/>
            </a:br>
            <a:r>
              <a:rPr lang="sl-SI" dirty="0"/>
              <a:t>za izvajanje </a:t>
            </a:r>
            <a:r>
              <a:rPr lang="sl-SI" dirty="0" err="1"/>
              <a:t>pekp</a:t>
            </a:r>
            <a:r>
              <a:rPr lang="sl-SI" dirty="0"/>
              <a:t> 2021-2027</a:t>
            </a:r>
            <a:endParaRPr lang="en-US" sz="2800" i="1" dirty="0"/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A355B049-A785-990B-DF6F-CE958EC9AA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3812" y="209342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l-SI"/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D6E31DB8-1C10-4218-8975-E24BB8B191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5301963"/>
              </p:ext>
            </p:extLst>
          </p:nvPr>
        </p:nvGraphicFramePr>
        <p:xfrm>
          <a:off x="2206703" y="2093425"/>
          <a:ext cx="7778594" cy="3559975"/>
        </p:xfrm>
        <a:graphic>
          <a:graphicData uri="http://schemas.openxmlformats.org/drawingml/2006/table">
            <a:tbl>
              <a:tblPr>
                <a:tableStyleId>{638B1855-1B75-4FBE-930C-398BA8C253C6}</a:tableStyleId>
              </a:tblPr>
              <a:tblGrid>
                <a:gridCol w="4192159">
                  <a:extLst>
                    <a:ext uri="{9D8B030D-6E8A-4147-A177-3AD203B41FA5}">
                      <a16:colId xmlns:a16="http://schemas.microsoft.com/office/drawing/2014/main" val="1749138640"/>
                    </a:ext>
                  </a:extLst>
                </a:gridCol>
                <a:gridCol w="1217078">
                  <a:extLst>
                    <a:ext uri="{9D8B030D-6E8A-4147-A177-3AD203B41FA5}">
                      <a16:colId xmlns:a16="http://schemas.microsoft.com/office/drawing/2014/main" val="3739791158"/>
                    </a:ext>
                  </a:extLst>
                </a:gridCol>
                <a:gridCol w="1194539">
                  <a:extLst>
                    <a:ext uri="{9D8B030D-6E8A-4147-A177-3AD203B41FA5}">
                      <a16:colId xmlns:a16="http://schemas.microsoft.com/office/drawing/2014/main" val="57740539"/>
                    </a:ext>
                  </a:extLst>
                </a:gridCol>
                <a:gridCol w="1174818">
                  <a:extLst>
                    <a:ext uri="{9D8B030D-6E8A-4147-A177-3AD203B41FA5}">
                      <a16:colId xmlns:a16="http://schemas.microsoft.com/office/drawing/2014/main" val="3524743756"/>
                    </a:ext>
                  </a:extLst>
                </a:gridCol>
              </a:tblGrid>
              <a:tr h="202920"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Skupina PU (SPU)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5" marR="8455" marT="84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Pravice porabe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5" marR="8455" marT="84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Predobremenitve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5" marR="8455" marT="84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Izplačila upravičencem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5" marR="8455" marT="8455" marB="0" anchor="b"/>
                </a:tc>
                <a:extLst>
                  <a:ext uri="{0D108BD9-81ED-4DB2-BD59-A6C34878D82A}">
                    <a16:rowId xmlns:a16="http://schemas.microsoft.com/office/drawing/2014/main" val="594008834"/>
                  </a:ext>
                </a:extLst>
              </a:tr>
              <a:tr h="202920"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b="1" u="none" strike="noStrike" dirty="0">
                          <a:effectLst/>
                        </a:rPr>
                        <a:t>PRIH/ODH: Odhodki</a:t>
                      </a:r>
                      <a:endParaRPr lang="sl-SI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5" marR="8455" marT="84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b="1" u="none" strike="noStrike" dirty="0">
                          <a:effectLst/>
                        </a:rPr>
                        <a:t>421.927.087,24</a:t>
                      </a:r>
                      <a:endParaRPr lang="sl-SI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5" marR="8455" marT="84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b="1" u="none" strike="noStrike" dirty="0">
                          <a:effectLst/>
                        </a:rPr>
                        <a:t>105.009.727,64</a:t>
                      </a:r>
                      <a:endParaRPr lang="sl-SI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5" marR="8455" marT="84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b="1" u="none" strike="noStrike" dirty="0">
                          <a:effectLst/>
                        </a:rPr>
                        <a:t>4.960.280,21</a:t>
                      </a:r>
                      <a:endParaRPr lang="sl-SI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5" marR="8455" marT="8455" marB="0" anchor="b"/>
                </a:tc>
                <a:extLst>
                  <a:ext uri="{0D108BD9-81ED-4DB2-BD59-A6C34878D82A}">
                    <a16:rowId xmlns:a16="http://schemas.microsoft.com/office/drawing/2014/main" val="4054115709"/>
                  </a:ext>
                </a:extLst>
              </a:tr>
              <a:tr h="202920"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16 - MINISTRSTVO ZA FINANCE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095" marR="8455" marT="84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0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5" marR="8455" marT="84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0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5" marR="8455" marT="84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0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5" marR="8455" marT="8455" marB="0" anchor="b"/>
                </a:tc>
                <a:extLst>
                  <a:ext uri="{0D108BD9-81ED-4DB2-BD59-A6C34878D82A}">
                    <a16:rowId xmlns:a16="http://schemas.microsoft.com/office/drawing/2014/main" val="433764328"/>
                  </a:ext>
                </a:extLst>
              </a:tr>
              <a:tr h="202920">
                <a:tc>
                  <a:txBody>
                    <a:bodyPr/>
                    <a:lstStyle/>
                    <a:p>
                      <a:pPr algn="l" fontAlgn="b"/>
                      <a:r>
                        <a:rPr lang="pl-PL" sz="1000" u="none" strike="noStrike">
                          <a:effectLst/>
                        </a:rPr>
                        <a:t>163 - MINISTRSTVO ZA KOHEZIJO IN REGIONALNI RAZVOJ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095" marR="8455" marT="84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225.378.818,50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5" marR="8455" marT="84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4.818.512,03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5" marR="8455" marT="84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683.878,00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5" marR="8455" marT="8455" marB="0" anchor="b"/>
                </a:tc>
                <a:extLst>
                  <a:ext uri="{0D108BD9-81ED-4DB2-BD59-A6C34878D82A}">
                    <a16:rowId xmlns:a16="http://schemas.microsoft.com/office/drawing/2014/main" val="1347683736"/>
                  </a:ext>
                </a:extLst>
              </a:tr>
              <a:tr h="202920"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203 - MINISTRSTVO ZA PRAVOSODJE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095" marR="8455" marT="84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1.715.951,10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5" marR="8455" marT="84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182.298,05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5" marR="8455" marT="84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8.396,23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5" marR="8455" marT="8455" marB="0" anchor="b"/>
                </a:tc>
                <a:extLst>
                  <a:ext uri="{0D108BD9-81ED-4DB2-BD59-A6C34878D82A}">
                    <a16:rowId xmlns:a16="http://schemas.microsoft.com/office/drawing/2014/main" val="985422968"/>
                  </a:ext>
                </a:extLst>
              </a:tr>
              <a:tr h="202920">
                <a:tc>
                  <a:txBody>
                    <a:bodyPr/>
                    <a:lstStyle/>
                    <a:p>
                      <a:pPr algn="l" fontAlgn="b"/>
                      <a:r>
                        <a:rPr lang="pl-PL" sz="1000" u="none" strike="noStrike">
                          <a:effectLst/>
                        </a:rPr>
                        <a:t>218 - MINISTRSTVO ZA GOSPODARSTVO, TURIZEM IN ŠPORT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095" marR="8455" marT="84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47.580.275,84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5" marR="8455" marT="84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10.023.554,12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5" marR="8455" marT="84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568.483,49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5" marR="8455" marT="8455" marB="0" anchor="b"/>
                </a:tc>
                <a:extLst>
                  <a:ext uri="{0D108BD9-81ED-4DB2-BD59-A6C34878D82A}">
                    <a16:rowId xmlns:a16="http://schemas.microsoft.com/office/drawing/2014/main" val="1522860457"/>
                  </a:ext>
                </a:extLst>
              </a:tr>
              <a:tr h="202920"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243 - MINISTRSTVO ZA INFRASTRUKTURO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095" marR="8455" marT="84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22.080.616,58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5" marR="8455" marT="84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1.454.747,74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5" marR="8455" marT="84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197.245,08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5" marR="8455" marT="8455" marB="0" anchor="b"/>
                </a:tc>
                <a:extLst>
                  <a:ext uri="{0D108BD9-81ED-4DB2-BD59-A6C34878D82A}">
                    <a16:rowId xmlns:a16="http://schemas.microsoft.com/office/drawing/2014/main" val="873557472"/>
                  </a:ext>
                </a:extLst>
              </a:tr>
              <a:tr h="202920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>
                          <a:effectLst/>
                        </a:rPr>
                        <a:t>256 - MINISTRSTVO ZA NARAVNE VIRE IN PROSTOR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095" marR="8455" marT="84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22.397.850,55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5" marR="8455" marT="84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6.153.189,11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5" marR="8455" marT="84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116.842,18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5" marR="8455" marT="8455" marB="0" anchor="b"/>
                </a:tc>
                <a:extLst>
                  <a:ext uri="{0D108BD9-81ED-4DB2-BD59-A6C34878D82A}">
                    <a16:rowId xmlns:a16="http://schemas.microsoft.com/office/drawing/2014/main" val="1982947512"/>
                  </a:ext>
                </a:extLst>
              </a:tr>
              <a:tr h="202920">
                <a:tc>
                  <a:txBody>
                    <a:bodyPr/>
                    <a:lstStyle/>
                    <a:p>
                      <a:pPr algn="l" fontAlgn="b"/>
                      <a:r>
                        <a:rPr lang="pl-PL" sz="1000" u="none" strike="noStrike">
                          <a:effectLst/>
                        </a:rPr>
                        <a:t>257 - MINISTRSTVO ZA OKOLJE, PODNEBJE IN ENERGIJO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095" marR="8455" marT="84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11.921.544,36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5" marR="8455" marT="84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5.949.796,24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5" marR="8455" marT="84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84.826,71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5" marR="8455" marT="8455" marB="0" anchor="b"/>
                </a:tc>
                <a:extLst>
                  <a:ext uri="{0D108BD9-81ED-4DB2-BD59-A6C34878D82A}">
                    <a16:rowId xmlns:a16="http://schemas.microsoft.com/office/drawing/2014/main" val="2849248154"/>
                  </a:ext>
                </a:extLst>
              </a:tr>
              <a:tr h="202920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>
                          <a:effectLst/>
                        </a:rPr>
                        <a:t>26 - MINISTRSTVO ZA DELO, DRUŽINO, SOCIALNE ZADEVE IN ENAKE MOŽNOSTI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095" marR="8455" marT="84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48.061.200,31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5" marR="8455" marT="84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41.910.753,28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5" marR="8455" marT="84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2.513.862,71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5" marR="8455" marT="8455" marB="0" anchor="b"/>
                </a:tc>
                <a:extLst>
                  <a:ext uri="{0D108BD9-81ED-4DB2-BD59-A6C34878D82A}">
                    <a16:rowId xmlns:a16="http://schemas.microsoft.com/office/drawing/2014/main" val="228677938"/>
                  </a:ext>
                </a:extLst>
              </a:tr>
              <a:tr h="202920"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27 - MINISTRSTVO ZA ZDRAVJE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095" marR="8455" marT="84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2.004.716,86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5" marR="8455" marT="84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383.311,95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5" marR="8455" marT="84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13.018,90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5" marR="8455" marT="8455" marB="0" anchor="b"/>
                </a:tc>
                <a:extLst>
                  <a:ext uri="{0D108BD9-81ED-4DB2-BD59-A6C34878D82A}">
                    <a16:rowId xmlns:a16="http://schemas.microsoft.com/office/drawing/2014/main" val="841368871"/>
                  </a:ext>
                </a:extLst>
              </a:tr>
              <a:tr h="202920">
                <a:tc>
                  <a:txBody>
                    <a:bodyPr/>
                    <a:lstStyle/>
                    <a:p>
                      <a:pPr algn="l" fontAlgn="b"/>
                      <a:r>
                        <a:rPr lang="pl-PL" sz="1000" u="none" strike="noStrike">
                          <a:effectLst/>
                        </a:rPr>
                        <a:t>272 - MINISTRSTVO ZA SOLIDARNO PRIHODNOST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095" marR="8455" marT="84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800.494,88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5" marR="8455" marT="84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795.981,23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5" marR="8455" marT="84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0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5" marR="8455" marT="8455" marB="0" anchor="b"/>
                </a:tc>
                <a:extLst>
                  <a:ext uri="{0D108BD9-81ED-4DB2-BD59-A6C34878D82A}">
                    <a16:rowId xmlns:a16="http://schemas.microsoft.com/office/drawing/2014/main" val="4206062868"/>
                  </a:ext>
                </a:extLst>
              </a:tr>
              <a:tr h="202920">
                <a:tc>
                  <a:txBody>
                    <a:bodyPr/>
                    <a:lstStyle/>
                    <a:p>
                      <a:pPr algn="l" fontAlgn="b"/>
                      <a:r>
                        <a:rPr lang="pl-PL" sz="1000" u="none" strike="noStrike">
                          <a:effectLst/>
                        </a:rPr>
                        <a:t>313 - MINISTRSTVO ZA JAVNO UPRAVO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095" marR="8455" marT="84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1.403.068,42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5" marR="8455" marT="84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964.466,27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5" marR="8455" marT="84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81.240,39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5" marR="8455" marT="8455" marB="0" anchor="b"/>
                </a:tc>
                <a:extLst>
                  <a:ext uri="{0D108BD9-81ED-4DB2-BD59-A6C34878D82A}">
                    <a16:rowId xmlns:a16="http://schemas.microsoft.com/office/drawing/2014/main" val="543525165"/>
                  </a:ext>
                </a:extLst>
              </a:tr>
              <a:tr h="202920">
                <a:tc>
                  <a:txBody>
                    <a:bodyPr/>
                    <a:lstStyle/>
                    <a:p>
                      <a:pPr algn="l" fontAlgn="b"/>
                      <a:r>
                        <a:rPr lang="pl-PL" sz="1000" u="none" strike="noStrike">
                          <a:effectLst/>
                        </a:rPr>
                        <a:t>315 - MINISTRSTVO ZA DIGITALNO PREOBRAZBO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095" marR="8455" marT="84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7.157.693,79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5" marR="8455" marT="84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4.027.131,83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5" marR="8455" marT="84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251.717,11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5" marR="8455" marT="8455" marB="0" anchor="b"/>
                </a:tc>
                <a:extLst>
                  <a:ext uri="{0D108BD9-81ED-4DB2-BD59-A6C34878D82A}">
                    <a16:rowId xmlns:a16="http://schemas.microsoft.com/office/drawing/2014/main" val="3649995083"/>
                  </a:ext>
                </a:extLst>
              </a:tr>
              <a:tr h="202920"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334 - MINISTRSTVO ZA KULTURO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095" marR="8455" marT="84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1.888.799,22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5" marR="8455" marT="84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901.585,62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5" marR="8455" marT="84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5.097,41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5" marR="8455" marT="8455" marB="0" anchor="b"/>
                </a:tc>
                <a:extLst>
                  <a:ext uri="{0D108BD9-81ED-4DB2-BD59-A6C34878D82A}">
                    <a16:rowId xmlns:a16="http://schemas.microsoft.com/office/drawing/2014/main" val="1529489794"/>
                  </a:ext>
                </a:extLst>
              </a:tr>
              <a:tr h="202920"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335 - MINISTRSTVO ZA VZGOJO IN IZOBRAŽEVANJE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095" marR="8455" marT="84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9.422.262,85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5" marR="8455" marT="84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9.293.929,51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5" marR="8455" marT="84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380.259,67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5" marR="8455" marT="8455" marB="0" anchor="b"/>
                </a:tc>
                <a:extLst>
                  <a:ext uri="{0D108BD9-81ED-4DB2-BD59-A6C34878D82A}">
                    <a16:rowId xmlns:a16="http://schemas.microsoft.com/office/drawing/2014/main" val="2112133043"/>
                  </a:ext>
                </a:extLst>
              </a:tr>
              <a:tr h="202920">
                <a:tc>
                  <a:txBody>
                    <a:bodyPr/>
                    <a:lstStyle/>
                    <a:p>
                      <a:pPr algn="l" fontAlgn="b"/>
                      <a:r>
                        <a:rPr lang="sl-SI" sz="1000" u="none" strike="noStrike">
                          <a:effectLst/>
                        </a:rPr>
                        <a:t>336 - MINISTRSTVO ZA VISOKO ŠOLSTVO, ZNANOST IN INOVACIJE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095" marR="8455" marT="84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20.113.793,98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5" marR="8455" marT="84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>
                          <a:effectLst/>
                        </a:rPr>
                        <a:t>18.150.470,66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5" marR="8455" marT="845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l-SI" sz="1000" u="none" strike="noStrike" dirty="0">
                          <a:effectLst/>
                        </a:rPr>
                        <a:t>55.412,33</a:t>
                      </a:r>
                      <a:endParaRPr lang="sl-SI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5" marR="8455" marT="8455" marB="0" anchor="b"/>
                </a:tc>
                <a:extLst>
                  <a:ext uri="{0D108BD9-81ED-4DB2-BD59-A6C34878D82A}">
                    <a16:rowId xmlns:a16="http://schemas.microsoft.com/office/drawing/2014/main" val="2745137442"/>
                  </a:ext>
                </a:extLst>
              </a:tr>
            </a:tbl>
          </a:graphicData>
        </a:graphic>
      </p:graphicFrame>
      <p:sp>
        <p:nvSpPr>
          <p:cNvPr id="5" name="Prostoročno: oblika 4">
            <a:extLst>
              <a:ext uri="{FF2B5EF4-FFF2-40B4-BE49-F238E27FC236}">
                <a16:creationId xmlns:a16="http://schemas.microsoft.com/office/drawing/2014/main" id="{F052F60B-DA15-459B-94CE-3EEA9D64E71E}"/>
              </a:ext>
            </a:extLst>
          </p:cNvPr>
          <p:cNvSpPr/>
          <p:nvPr/>
        </p:nvSpPr>
        <p:spPr>
          <a:xfrm>
            <a:off x="1451579" y="5726428"/>
            <a:ext cx="9696079" cy="333286"/>
          </a:xfrm>
          <a:custGeom>
            <a:avLst/>
            <a:gdLst>
              <a:gd name="connsiteX0" fmla="*/ 0 w 5026421"/>
              <a:gd name="connsiteY0" fmla="*/ 139113 h 1391126"/>
              <a:gd name="connsiteX1" fmla="*/ 139113 w 5026421"/>
              <a:gd name="connsiteY1" fmla="*/ 0 h 1391126"/>
              <a:gd name="connsiteX2" fmla="*/ 4887308 w 5026421"/>
              <a:gd name="connsiteY2" fmla="*/ 0 h 1391126"/>
              <a:gd name="connsiteX3" fmla="*/ 5026421 w 5026421"/>
              <a:gd name="connsiteY3" fmla="*/ 139113 h 1391126"/>
              <a:gd name="connsiteX4" fmla="*/ 5026421 w 5026421"/>
              <a:gd name="connsiteY4" fmla="*/ 1252013 h 1391126"/>
              <a:gd name="connsiteX5" fmla="*/ 4887308 w 5026421"/>
              <a:gd name="connsiteY5" fmla="*/ 1391126 h 1391126"/>
              <a:gd name="connsiteX6" fmla="*/ 139113 w 5026421"/>
              <a:gd name="connsiteY6" fmla="*/ 1391126 h 1391126"/>
              <a:gd name="connsiteX7" fmla="*/ 0 w 5026421"/>
              <a:gd name="connsiteY7" fmla="*/ 1252013 h 1391126"/>
              <a:gd name="connsiteX8" fmla="*/ 0 w 5026421"/>
              <a:gd name="connsiteY8" fmla="*/ 139113 h 13911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026421" h="1391126">
                <a:moveTo>
                  <a:pt x="0" y="139113"/>
                </a:moveTo>
                <a:cubicBezTo>
                  <a:pt x="0" y="62283"/>
                  <a:pt x="62283" y="0"/>
                  <a:pt x="139113" y="0"/>
                </a:cubicBezTo>
                <a:lnTo>
                  <a:pt x="4887308" y="0"/>
                </a:lnTo>
                <a:cubicBezTo>
                  <a:pt x="4964138" y="0"/>
                  <a:pt x="5026421" y="62283"/>
                  <a:pt x="5026421" y="139113"/>
                </a:cubicBezTo>
                <a:lnTo>
                  <a:pt x="5026421" y="1252013"/>
                </a:lnTo>
                <a:cubicBezTo>
                  <a:pt x="5026421" y="1328843"/>
                  <a:pt x="4964138" y="1391126"/>
                  <a:pt x="4887308" y="1391126"/>
                </a:cubicBezTo>
                <a:lnTo>
                  <a:pt x="139113" y="1391126"/>
                </a:lnTo>
                <a:cubicBezTo>
                  <a:pt x="62283" y="1391126"/>
                  <a:pt x="0" y="1328843"/>
                  <a:pt x="0" y="1252013"/>
                </a:cubicBezTo>
                <a:lnTo>
                  <a:pt x="0" y="139113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hueOff val="0"/>
              <a:satOff val="0"/>
              <a:lumOff val="0"/>
              <a:alphaOff val="0"/>
            </a:schemeClr>
          </a:fillRef>
          <a:effectRef idx="2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16945" tIns="116945" rIns="1536590" bIns="116945" numCol="1" spcCol="1270" anchor="t" anchorCtr="0">
            <a:noAutofit/>
          </a:bodyPr>
          <a:lstStyle/>
          <a:p>
            <a:pPr marL="0" lvl="0" indent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sl-SI" sz="1200" kern="1200" dirty="0"/>
              <a:t>Zagotovljena so tudi sredstva za vplačilo v FI: 57 mio €.</a:t>
            </a:r>
          </a:p>
        </p:txBody>
      </p:sp>
    </p:spTree>
    <p:extLst>
      <p:ext uri="{BB962C8B-B14F-4D97-AF65-F5344CB8AC3E}">
        <p14:creationId xmlns:p14="http://schemas.microsoft.com/office/powerpoint/2010/main" val="2877793756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ja">
  <a:themeElements>
    <a:clrScheme name="Galerija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ija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ija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259</TotalTime>
  <Words>702</Words>
  <Application>Microsoft Office PowerPoint</Application>
  <PresentationFormat>Širokozaslonsko</PresentationFormat>
  <Paragraphs>284</Paragraphs>
  <Slides>6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5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6</vt:i4>
      </vt:variant>
    </vt:vector>
  </HeadingPairs>
  <TitlesOfParts>
    <vt:vector size="12" baseType="lpstr">
      <vt:lpstr>Aptos Narrow</vt:lpstr>
      <vt:lpstr>Arial</vt:lpstr>
      <vt:lpstr>Calibri</vt:lpstr>
      <vt:lpstr>Gill Sans MT</vt:lpstr>
      <vt:lpstr>Times New Roman</vt:lpstr>
      <vt:lpstr>Galerija</vt:lpstr>
      <vt:lpstr>        izvajanje Pekp                  2021-2027</vt:lpstr>
      <vt:lpstr>FINANČNI TOKOVI Z EVROPSKO KOMISIJO Prejeta predplačila 2021-2024</vt:lpstr>
      <vt:lpstr>FINANČNI TOKOVI Z EVROPSKO KOMISIJO Prejeta vmesna plačila 2024-2025</vt:lpstr>
      <vt:lpstr>NAPOVED PLAČIL 2025/2026 </vt:lpstr>
      <vt:lpstr>DOSEGANJE PRAVILA N+3 </vt:lpstr>
      <vt:lpstr>Pravice porabe  v državnem proračunu 2025 za izvajanje pekp 2021-2027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izvajanje ekp                  2021-2027</dc:title>
  <dc:creator>Evelyn Filip</dc:creator>
  <cp:lastModifiedBy>Evelyn Filip</cp:lastModifiedBy>
  <cp:revision>18</cp:revision>
  <dcterms:created xsi:type="dcterms:W3CDTF">2023-02-28T08:22:35Z</dcterms:created>
  <dcterms:modified xsi:type="dcterms:W3CDTF">2025-03-17T07:59:57Z</dcterms:modified>
</cp:coreProperties>
</file>